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2" r:id="rId2"/>
    <p:sldId id="268" r:id="rId3"/>
    <p:sldId id="269" r:id="rId4"/>
    <p:sldId id="349" r:id="rId5"/>
    <p:sldId id="350" r:id="rId6"/>
    <p:sldId id="257" r:id="rId7"/>
    <p:sldId id="266" r:id="rId8"/>
    <p:sldId id="258" r:id="rId9"/>
    <p:sldId id="259" r:id="rId10"/>
    <p:sldId id="267" r:id="rId11"/>
    <p:sldId id="260" r:id="rId12"/>
    <p:sldId id="261" r:id="rId13"/>
    <p:sldId id="262" r:id="rId14"/>
    <p:sldId id="271" r:id="rId15"/>
    <p:sldId id="272" r:id="rId16"/>
    <p:sldId id="273" r:id="rId17"/>
    <p:sldId id="318" r:id="rId18"/>
    <p:sldId id="319" r:id="rId19"/>
    <p:sldId id="310" r:id="rId20"/>
    <p:sldId id="311" r:id="rId21"/>
    <p:sldId id="312" r:id="rId22"/>
    <p:sldId id="313" r:id="rId23"/>
    <p:sldId id="314" r:id="rId24"/>
    <p:sldId id="315" r:id="rId25"/>
    <p:sldId id="316" r:id="rId26"/>
    <p:sldId id="320" r:id="rId27"/>
    <p:sldId id="317" r:id="rId28"/>
    <p:sldId id="328" r:id="rId29"/>
    <p:sldId id="330" r:id="rId30"/>
    <p:sldId id="322" r:id="rId31"/>
    <p:sldId id="353" r:id="rId32"/>
    <p:sldId id="389" r:id="rId33"/>
    <p:sldId id="390" r:id="rId34"/>
    <p:sldId id="392" r:id="rId35"/>
    <p:sldId id="391" r:id="rId36"/>
    <p:sldId id="382" r:id="rId37"/>
    <p:sldId id="346" r:id="rId38"/>
    <p:sldId id="342" r:id="rId39"/>
    <p:sldId id="347" r:id="rId40"/>
    <p:sldId id="343" r:id="rId41"/>
    <p:sldId id="344" r:id="rId42"/>
    <p:sldId id="348" r:id="rId43"/>
    <p:sldId id="336" r:id="rId44"/>
    <p:sldId id="338" r:id="rId45"/>
    <p:sldId id="337" r:id="rId46"/>
    <p:sldId id="339" r:id="rId47"/>
    <p:sldId id="324" r:id="rId48"/>
    <p:sldId id="325" r:id="rId49"/>
    <p:sldId id="351" r:id="rId50"/>
    <p:sldId id="383" r:id="rId51"/>
    <p:sldId id="384" r:id="rId52"/>
    <p:sldId id="385" r:id="rId53"/>
    <p:sldId id="387" r:id="rId54"/>
    <p:sldId id="386" r:id="rId55"/>
    <p:sldId id="388" r:id="rId56"/>
    <p:sldId id="265" r:id="rId57"/>
    <p:sldId id="332" r:id="rId58"/>
    <p:sldId id="393" r:id="rId59"/>
    <p:sldId id="407" r:id="rId60"/>
    <p:sldId id="405" r:id="rId61"/>
    <p:sldId id="406" r:id="rId62"/>
    <p:sldId id="396" r:id="rId63"/>
    <p:sldId id="394" r:id="rId64"/>
    <p:sldId id="397" r:id="rId65"/>
    <p:sldId id="398" r:id="rId66"/>
    <p:sldId id="408" r:id="rId67"/>
    <p:sldId id="399" r:id="rId68"/>
    <p:sldId id="409" r:id="rId69"/>
    <p:sldId id="400" r:id="rId70"/>
    <p:sldId id="401" r:id="rId71"/>
    <p:sldId id="403" r:id="rId72"/>
    <p:sldId id="402" r:id="rId73"/>
    <p:sldId id="404" r:id="rId7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0" d="100"/>
          <a:sy n="60" d="100"/>
        </p:scale>
        <p:origin x="908"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A8AE89-1026-4935-900F-6ECBD9850874}" type="doc">
      <dgm:prSet loTypeId="urn:microsoft.com/office/officeart/2005/8/layout/hProcess9" loCatId="process" qsTypeId="urn:microsoft.com/office/officeart/2005/8/quickstyle/simple1" qsCatId="simple" csTypeId="urn:microsoft.com/office/officeart/2005/8/colors/colorful3" csCatId="colorful" phldr="1"/>
      <dgm:spPr/>
    </dgm:pt>
    <dgm:pt modelId="{E8651953-E1C5-47AB-9EDC-4C153A166289}">
      <dgm:prSet phldrT="[Tekst]"/>
      <dgm:spPr/>
      <dgm:t>
        <a:bodyPr/>
        <a:lstStyle/>
        <a:p>
          <a:r>
            <a:rPr lang="pl-PL" dirty="0"/>
            <a:t>DIAGNOZA + WNIOSKI</a:t>
          </a:r>
        </a:p>
      </dgm:t>
    </dgm:pt>
    <dgm:pt modelId="{A12E2EA1-93D9-4ACB-B1B6-C892C6B9D1E6}" type="parTrans" cxnId="{3C874CDC-5B63-4B14-8C20-69EFD582C92F}">
      <dgm:prSet/>
      <dgm:spPr/>
      <dgm:t>
        <a:bodyPr/>
        <a:lstStyle/>
        <a:p>
          <a:endParaRPr lang="pl-PL"/>
        </a:p>
      </dgm:t>
    </dgm:pt>
    <dgm:pt modelId="{D480FE1B-790C-45E0-911C-CAB2761793AF}" type="sibTrans" cxnId="{3C874CDC-5B63-4B14-8C20-69EFD582C92F}">
      <dgm:prSet/>
      <dgm:spPr/>
      <dgm:t>
        <a:bodyPr/>
        <a:lstStyle/>
        <a:p>
          <a:endParaRPr lang="pl-PL"/>
        </a:p>
      </dgm:t>
    </dgm:pt>
    <dgm:pt modelId="{CE32D0AE-DB68-491E-AB88-931DA666CDF4}">
      <dgm:prSet/>
      <dgm:spPr/>
      <dgm:t>
        <a:bodyPr/>
        <a:lstStyle/>
        <a:p>
          <a:r>
            <a:rPr lang="pl-PL" dirty="0"/>
            <a:t>CELE STRATEGICZNE</a:t>
          </a:r>
        </a:p>
      </dgm:t>
    </dgm:pt>
    <dgm:pt modelId="{4827F6E8-6BE1-4E90-9C65-31FF44131FFF}" type="parTrans" cxnId="{9074F56E-39D4-479F-8A6A-75E278BCF30F}">
      <dgm:prSet/>
      <dgm:spPr/>
      <dgm:t>
        <a:bodyPr/>
        <a:lstStyle/>
        <a:p>
          <a:endParaRPr lang="pl-PL"/>
        </a:p>
      </dgm:t>
    </dgm:pt>
    <dgm:pt modelId="{F41FB6DA-DD33-43EC-AB46-867BEF0A60E0}" type="sibTrans" cxnId="{9074F56E-39D4-479F-8A6A-75E278BCF30F}">
      <dgm:prSet/>
      <dgm:spPr/>
      <dgm:t>
        <a:bodyPr/>
        <a:lstStyle/>
        <a:p>
          <a:endParaRPr lang="pl-PL"/>
        </a:p>
      </dgm:t>
    </dgm:pt>
    <dgm:pt modelId="{BFF89867-1D85-49A8-B053-CE735923362C}">
      <dgm:prSet/>
      <dgm:spPr>
        <a:solidFill>
          <a:srgbClr val="8BC0A8"/>
        </a:solidFill>
      </dgm:spPr>
      <dgm:t>
        <a:bodyPr/>
        <a:lstStyle/>
        <a:p>
          <a:r>
            <a:rPr lang="pl-PL" dirty="0"/>
            <a:t>OBSZARY STRATEGICZNEJ INTERWENCJI</a:t>
          </a:r>
        </a:p>
        <a:p>
          <a:r>
            <a:rPr lang="pl-PL" b="0" u="sng" dirty="0">
              <a:solidFill>
                <a:srgbClr val="FF0000"/>
              </a:solidFill>
            </a:rPr>
            <a:t>(tematyczne)</a:t>
          </a:r>
        </a:p>
      </dgm:t>
    </dgm:pt>
    <dgm:pt modelId="{82D4C96B-BBD9-4FB3-A026-6A75056B40D9}" type="parTrans" cxnId="{E198C9E1-2BE0-495D-8769-DE7DF45E1756}">
      <dgm:prSet/>
      <dgm:spPr/>
      <dgm:t>
        <a:bodyPr/>
        <a:lstStyle/>
        <a:p>
          <a:endParaRPr lang="pl-PL"/>
        </a:p>
      </dgm:t>
    </dgm:pt>
    <dgm:pt modelId="{6A3745DD-0CA3-4177-A43C-D490523032DC}" type="sibTrans" cxnId="{E198C9E1-2BE0-495D-8769-DE7DF45E1756}">
      <dgm:prSet/>
      <dgm:spPr/>
      <dgm:t>
        <a:bodyPr/>
        <a:lstStyle/>
        <a:p>
          <a:endParaRPr lang="pl-PL"/>
        </a:p>
      </dgm:t>
    </dgm:pt>
    <dgm:pt modelId="{6280EF39-C4B5-45BA-BEDF-7A1CB1B9629D}" type="pres">
      <dgm:prSet presAssocID="{47A8AE89-1026-4935-900F-6ECBD9850874}" presName="CompostProcess" presStyleCnt="0">
        <dgm:presLayoutVars>
          <dgm:dir/>
          <dgm:resizeHandles val="exact"/>
        </dgm:presLayoutVars>
      </dgm:prSet>
      <dgm:spPr/>
    </dgm:pt>
    <dgm:pt modelId="{F31B3940-CEEB-4403-A776-3D469EE07346}" type="pres">
      <dgm:prSet presAssocID="{47A8AE89-1026-4935-900F-6ECBD9850874}" presName="arrow" presStyleLbl="bgShp" presStyleIdx="0" presStyleCnt="1"/>
      <dgm:spPr/>
    </dgm:pt>
    <dgm:pt modelId="{FDF299BE-F4C8-4B0E-9191-E75422415811}" type="pres">
      <dgm:prSet presAssocID="{47A8AE89-1026-4935-900F-6ECBD9850874}" presName="linearProcess" presStyleCnt="0"/>
      <dgm:spPr/>
    </dgm:pt>
    <dgm:pt modelId="{F2B2A0E6-D110-49E0-B93E-689534B6E6A9}" type="pres">
      <dgm:prSet presAssocID="{E8651953-E1C5-47AB-9EDC-4C153A166289}" presName="textNode" presStyleLbl="node1" presStyleIdx="0" presStyleCnt="3">
        <dgm:presLayoutVars>
          <dgm:bulletEnabled val="1"/>
        </dgm:presLayoutVars>
      </dgm:prSet>
      <dgm:spPr/>
    </dgm:pt>
    <dgm:pt modelId="{A5CAA954-A256-4B76-BB31-DF4CFE29C101}" type="pres">
      <dgm:prSet presAssocID="{D480FE1B-790C-45E0-911C-CAB2761793AF}" presName="sibTrans" presStyleCnt="0"/>
      <dgm:spPr/>
    </dgm:pt>
    <dgm:pt modelId="{0348F500-194E-43FB-9C1C-DF3EDF92C615}" type="pres">
      <dgm:prSet presAssocID="{BFF89867-1D85-49A8-B053-CE735923362C}" presName="textNode" presStyleLbl="node1" presStyleIdx="1" presStyleCnt="3">
        <dgm:presLayoutVars>
          <dgm:bulletEnabled val="1"/>
        </dgm:presLayoutVars>
      </dgm:prSet>
      <dgm:spPr/>
    </dgm:pt>
    <dgm:pt modelId="{223AA181-9372-44CE-AC81-849681B583A4}" type="pres">
      <dgm:prSet presAssocID="{6A3745DD-0CA3-4177-A43C-D490523032DC}" presName="sibTrans" presStyleCnt="0"/>
      <dgm:spPr/>
    </dgm:pt>
    <dgm:pt modelId="{F6795A2D-F54A-46F3-86A4-EF17F978B87B}" type="pres">
      <dgm:prSet presAssocID="{CE32D0AE-DB68-491E-AB88-931DA666CDF4}" presName="textNode" presStyleLbl="node1" presStyleIdx="2" presStyleCnt="3">
        <dgm:presLayoutVars>
          <dgm:bulletEnabled val="1"/>
        </dgm:presLayoutVars>
      </dgm:prSet>
      <dgm:spPr/>
    </dgm:pt>
  </dgm:ptLst>
  <dgm:cxnLst>
    <dgm:cxn modelId="{9074F56E-39D4-479F-8A6A-75E278BCF30F}" srcId="{47A8AE89-1026-4935-900F-6ECBD9850874}" destId="{CE32D0AE-DB68-491E-AB88-931DA666CDF4}" srcOrd="2" destOrd="0" parTransId="{4827F6E8-6BE1-4E90-9C65-31FF44131FFF}" sibTransId="{F41FB6DA-DD33-43EC-AB46-867BEF0A60E0}"/>
    <dgm:cxn modelId="{44CD4B79-25D0-4108-9602-4F3993007E39}" type="presOf" srcId="{47A8AE89-1026-4935-900F-6ECBD9850874}" destId="{6280EF39-C4B5-45BA-BEDF-7A1CB1B9629D}" srcOrd="0" destOrd="0" presId="urn:microsoft.com/office/officeart/2005/8/layout/hProcess9"/>
    <dgm:cxn modelId="{04754192-FA74-49C9-88FE-5BC54DD85FC0}" type="presOf" srcId="{E8651953-E1C5-47AB-9EDC-4C153A166289}" destId="{F2B2A0E6-D110-49E0-B93E-689534B6E6A9}" srcOrd="0" destOrd="0" presId="urn:microsoft.com/office/officeart/2005/8/layout/hProcess9"/>
    <dgm:cxn modelId="{5FFFF2A5-47C9-4392-AD31-BD788BC59226}" type="presOf" srcId="{BFF89867-1D85-49A8-B053-CE735923362C}" destId="{0348F500-194E-43FB-9C1C-DF3EDF92C615}" srcOrd="0" destOrd="0" presId="urn:microsoft.com/office/officeart/2005/8/layout/hProcess9"/>
    <dgm:cxn modelId="{3C874CDC-5B63-4B14-8C20-69EFD582C92F}" srcId="{47A8AE89-1026-4935-900F-6ECBD9850874}" destId="{E8651953-E1C5-47AB-9EDC-4C153A166289}" srcOrd="0" destOrd="0" parTransId="{A12E2EA1-93D9-4ACB-B1B6-C892C6B9D1E6}" sibTransId="{D480FE1B-790C-45E0-911C-CAB2761793AF}"/>
    <dgm:cxn modelId="{E198C9E1-2BE0-495D-8769-DE7DF45E1756}" srcId="{47A8AE89-1026-4935-900F-6ECBD9850874}" destId="{BFF89867-1D85-49A8-B053-CE735923362C}" srcOrd="1" destOrd="0" parTransId="{82D4C96B-BBD9-4FB3-A026-6A75056B40D9}" sibTransId="{6A3745DD-0CA3-4177-A43C-D490523032DC}"/>
    <dgm:cxn modelId="{75F3C6EA-4D64-4D98-8E61-24FE61EF7325}" type="presOf" srcId="{CE32D0AE-DB68-491E-AB88-931DA666CDF4}" destId="{F6795A2D-F54A-46F3-86A4-EF17F978B87B}" srcOrd="0" destOrd="0" presId="urn:microsoft.com/office/officeart/2005/8/layout/hProcess9"/>
    <dgm:cxn modelId="{6DF594DB-8E68-427C-9514-68C164FBA92D}" type="presParOf" srcId="{6280EF39-C4B5-45BA-BEDF-7A1CB1B9629D}" destId="{F31B3940-CEEB-4403-A776-3D469EE07346}" srcOrd="0" destOrd="0" presId="urn:microsoft.com/office/officeart/2005/8/layout/hProcess9"/>
    <dgm:cxn modelId="{C0605EA7-2560-4B72-A7DF-C9C00C711A64}" type="presParOf" srcId="{6280EF39-C4B5-45BA-BEDF-7A1CB1B9629D}" destId="{FDF299BE-F4C8-4B0E-9191-E75422415811}" srcOrd="1" destOrd="0" presId="urn:microsoft.com/office/officeart/2005/8/layout/hProcess9"/>
    <dgm:cxn modelId="{26CB9447-16F4-4AF3-9797-0D106A7A4FAA}" type="presParOf" srcId="{FDF299BE-F4C8-4B0E-9191-E75422415811}" destId="{F2B2A0E6-D110-49E0-B93E-689534B6E6A9}" srcOrd="0" destOrd="0" presId="urn:microsoft.com/office/officeart/2005/8/layout/hProcess9"/>
    <dgm:cxn modelId="{A3174B62-FA62-47D7-8CAE-C14C4C74EBC7}" type="presParOf" srcId="{FDF299BE-F4C8-4B0E-9191-E75422415811}" destId="{A5CAA954-A256-4B76-BB31-DF4CFE29C101}" srcOrd="1" destOrd="0" presId="urn:microsoft.com/office/officeart/2005/8/layout/hProcess9"/>
    <dgm:cxn modelId="{76C7A59D-A510-4C6B-85BD-7A0350C7B940}" type="presParOf" srcId="{FDF299BE-F4C8-4B0E-9191-E75422415811}" destId="{0348F500-194E-43FB-9C1C-DF3EDF92C615}" srcOrd="2" destOrd="0" presId="urn:microsoft.com/office/officeart/2005/8/layout/hProcess9"/>
    <dgm:cxn modelId="{B571C38C-3451-490D-AE66-1FF6A6C1F9E1}" type="presParOf" srcId="{FDF299BE-F4C8-4B0E-9191-E75422415811}" destId="{223AA181-9372-44CE-AC81-849681B583A4}" srcOrd="3" destOrd="0" presId="urn:microsoft.com/office/officeart/2005/8/layout/hProcess9"/>
    <dgm:cxn modelId="{0DDBF634-F7C7-404A-9B2F-03ADB3DD711B}" type="presParOf" srcId="{FDF299BE-F4C8-4B0E-9191-E75422415811}" destId="{F6795A2D-F54A-46F3-86A4-EF17F978B87B}"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A8AE89-1026-4935-900F-6ECBD9850874}" type="doc">
      <dgm:prSet loTypeId="urn:microsoft.com/office/officeart/2005/8/layout/hProcess9" loCatId="process" qsTypeId="urn:microsoft.com/office/officeart/2005/8/quickstyle/simple1" qsCatId="simple" csTypeId="urn:microsoft.com/office/officeart/2005/8/colors/colorful3" csCatId="colorful" phldr="1"/>
      <dgm:spPr/>
    </dgm:pt>
    <dgm:pt modelId="{E8651953-E1C5-47AB-9EDC-4C153A166289}">
      <dgm:prSet phldrT="[Tekst]"/>
      <dgm:spPr/>
      <dgm:t>
        <a:bodyPr/>
        <a:lstStyle/>
        <a:p>
          <a:r>
            <a:rPr lang="pl-PL" dirty="0"/>
            <a:t>DIAGNOZA + WNIOSKI</a:t>
          </a:r>
        </a:p>
      </dgm:t>
    </dgm:pt>
    <dgm:pt modelId="{A12E2EA1-93D9-4ACB-B1B6-C892C6B9D1E6}" type="parTrans" cxnId="{3C874CDC-5B63-4B14-8C20-69EFD582C92F}">
      <dgm:prSet/>
      <dgm:spPr/>
      <dgm:t>
        <a:bodyPr/>
        <a:lstStyle/>
        <a:p>
          <a:endParaRPr lang="pl-PL"/>
        </a:p>
      </dgm:t>
    </dgm:pt>
    <dgm:pt modelId="{D480FE1B-790C-45E0-911C-CAB2761793AF}" type="sibTrans" cxnId="{3C874CDC-5B63-4B14-8C20-69EFD582C92F}">
      <dgm:prSet/>
      <dgm:spPr/>
      <dgm:t>
        <a:bodyPr/>
        <a:lstStyle/>
        <a:p>
          <a:endParaRPr lang="pl-PL"/>
        </a:p>
      </dgm:t>
    </dgm:pt>
    <dgm:pt modelId="{CE32D0AE-DB68-491E-AB88-931DA666CDF4}">
      <dgm:prSet/>
      <dgm:spPr>
        <a:solidFill>
          <a:srgbClr val="8BC0A8"/>
        </a:solidFill>
      </dgm:spPr>
      <dgm:t>
        <a:bodyPr/>
        <a:lstStyle/>
        <a:p>
          <a:r>
            <a:rPr lang="pl-PL" dirty="0"/>
            <a:t>OBSZARY STRATEGICZNEJ INTERWENCJI</a:t>
          </a:r>
        </a:p>
        <a:p>
          <a:r>
            <a:rPr lang="pl-PL" b="0" u="sng" dirty="0">
              <a:solidFill>
                <a:srgbClr val="FF0000"/>
              </a:solidFill>
            </a:rPr>
            <a:t>(przestrzenne)</a:t>
          </a:r>
          <a:endParaRPr lang="pl-PL" dirty="0">
            <a:solidFill>
              <a:srgbClr val="FF0000"/>
            </a:solidFill>
          </a:endParaRPr>
        </a:p>
      </dgm:t>
    </dgm:pt>
    <dgm:pt modelId="{4827F6E8-6BE1-4E90-9C65-31FF44131FFF}" type="parTrans" cxnId="{9074F56E-39D4-479F-8A6A-75E278BCF30F}">
      <dgm:prSet/>
      <dgm:spPr/>
      <dgm:t>
        <a:bodyPr/>
        <a:lstStyle/>
        <a:p>
          <a:endParaRPr lang="pl-PL"/>
        </a:p>
      </dgm:t>
    </dgm:pt>
    <dgm:pt modelId="{F41FB6DA-DD33-43EC-AB46-867BEF0A60E0}" type="sibTrans" cxnId="{9074F56E-39D4-479F-8A6A-75E278BCF30F}">
      <dgm:prSet/>
      <dgm:spPr/>
      <dgm:t>
        <a:bodyPr/>
        <a:lstStyle/>
        <a:p>
          <a:endParaRPr lang="pl-PL"/>
        </a:p>
      </dgm:t>
    </dgm:pt>
    <dgm:pt modelId="{BFF89867-1D85-49A8-B053-CE735923362C}">
      <dgm:prSet/>
      <dgm:spPr>
        <a:solidFill>
          <a:schemeClr val="accent4"/>
        </a:solidFill>
      </dgm:spPr>
      <dgm:t>
        <a:bodyPr/>
        <a:lstStyle/>
        <a:p>
          <a:r>
            <a:rPr lang="pl-PL" dirty="0"/>
            <a:t>CELE STRATEGICZNE</a:t>
          </a:r>
          <a:endParaRPr lang="pl-PL" b="0" u="sng" dirty="0"/>
        </a:p>
      </dgm:t>
    </dgm:pt>
    <dgm:pt modelId="{82D4C96B-BBD9-4FB3-A026-6A75056B40D9}" type="parTrans" cxnId="{E198C9E1-2BE0-495D-8769-DE7DF45E1756}">
      <dgm:prSet/>
      <dgm:spPr/>
      <dgm:t>
        <a:bodyPr/>
        <a:lstStyle/>
        <a:p>
          <a:endParaRPr lang="pl-PL"/>
        </a:p>
      </dgm:t>
    </dgm:pt>
    <dgm:pt modelId="{6A3745DD-0CA3-4177-A43C-D490523032DC}" type="sibTrans" cxnId="{E198C9E1-2BE0-495D-8769-DE7DF45E1756}">
      <dgm:prSet/>
      <dgm:spPr/>
      <dgm:t>
        <a:bodyPr/>
        <a:lstStyle/>
        <a:p>
          <a:endParaRPr lang="pl-PL"/>
        </a:p>
      </dgm:t>
    </dgm:pt>
    <dgm:pt modelId="{6280EF39-C4B5-45BA-BEDF-7A1CB1B9629D}" type="pres">
      <dgm:prSet presAssocID="{47A8AE89-1026-4935-900F-6ECBD9850874}" presName="CompostProcess" presStyleCnt="0">
        <dgm:presLayoutVars>
          <dgm:dir/>
          <dgm:resizeHandles val="exact"/>
        </dgm:presLayoutVars>
      </dgm:prSet>
      <dgm:spPr/>
    </dgm:pt>
    <dgm:pt modelId="{F31B3940-CEEB-4403-A776-3D469EE07346}" type="pres">
      <dgm:prSet presAssocID="{47A8AE89-1026-4935-900F-6ECBD9850874}" presName="arrow" presStyleLbl="bgShp" presStyleIdx="0" presStyleCnt="1"/>
      <dgm:spPr/>
    </dgm:pt>
    <dgm:pt modelId="{FDF299BE-F4C8-4B0E-9191-E75422415811}" type="pres">
      <dgm:prSet presAssocID="{47A8AE89-1026-4935-900F-6ECBD9850874}" presName="linearProcess" presStyleCnt="0"/>
      <dgm:spPr/>
    </dgm:pt>
    <dgm:pt modelId="{F2B2A0E6-D110-49E0-B93E-689534B6E6A9}" type="pres">
      <dgm:prSet presAssocID="{E8651953-E1C5-47AB-9EDC-4C153A166289}" presName="textNode" presStyleLbl="node1" presStyleIdx="0" presStyleCnt="3">
        <dgm:presLayoutVars>
          <dgm:bulletEnabled val="1"/>
        </dgm:presLayoutVars>
      </dgm:prSet>
      <dgm:spPr/>
    </dgm:pt>
    <dgm:pt modelId="{A5CAA954-A256-4B76-BB31-DF4CFE29C101}" type="pres">
      <dgm:prSet presAssocID="{D480FE1B-790C-45E0-911C-CAB2761793AF}" presName="sibTrans" presStyleCnt="0"/>
      <dgm:spPr/>
    </dgm:pt>
    <dgm:pt modelId="{0348F500-194E-43FB-9C1C-DF3EDF92C615}" type="pres">
      <dgm:prSet presAssocID="{BFF89867-1D85-49A8-B053-CE735923362C}" presName="textNode" presStyleLbl="node1" presStyleIdx="1" presStyleCnt="3">
        <dgm:presLayoutVars>
          <dgm:bulletEnabled val="1"/>
        </dgm:presLayoutVars>
      </dgm:prSet>
      <dgm:spPr/>
    </dgm:pt>
    <dgm:pt modelId="{223AA181-9372-44CE-AC81-849681B583A4}" type="pres">
      <dgm:prSet presAssocID="{6A3745DD-0CA3-4177-A43C-D490523032DC}" presName="sibTrans" presStyleCnt="0"/>
      <dgm:spPr/>
    </dgm:pt>
    <dgm:pt modelId="{F6795A2D-F54A-46F3-86A4-EF17F978B87B}" type="pres">
      <dgm:prSet presAssocID="{CE32D0AE-DB68-491E-AB88-931DA666CDF4}" presName="textNode" presStyleLbl="node1" presStyleIdx="2" presStyleCnt="3">
        <dgm:presLayoutVars>
          <dgm:bulletEnabled val="1"/>
        </dgm:presLayoutVars>
      </dgm:prSet>
      <dgm:spPr/>
    </dgm:pt>
  </dgm:ptLst>
  <dgm:cxnLst>
    <dgm:cxn modelId="{9074F56E-39D4-479F-8A6A-75E278BCF30F}" srcId="{47A8AE89-1026-4935-900F-6ECBD9850874}" destId="{CE32D0AE-DB68-491E-AB88-931DA666CDF4}" srcOrd="2" destOrd="0" parTransId="{4827F6E8-6BE1-4E90-9C65-31FF44131FFF}" sibTransId="{F41FB6DA-DD33-43EC-AB46-867BEF0A60E0}"/>
    <dgm:cxn modelId="{44CD4B79-25D0-4108-9602-4F3993007E39}" type="presOf" srcId="{47A8AE89-1026-4935-900F-6ECBD9850874}" destId="{6280EF39-C4B5-45BA-BEDF-7A1CB1B9629D}" srcOrd="0" destOrd="0" presId="urn:microsoft.com/office/officeart/2005/8/layout/hProcess9"/>
    <dgm:cxn modelId="{04754192-FA74-49C9-88FE-5BC54DD85FC0}" type="presOf" srcId="{E8651953-E1C5-47AB-9EDC-4C153A166289}" destId="{F2B2A0E6-D110-49E0-B93E-689534B6E6A9}" srcOrd="0" destOrd="0" presId="urn:microsoft.com/office/officeart/2005/8/layout/hProcess9"/>
    <dgm:cxn modelId="{5FFFF2A5-47C9-4392-AD31-BD788BC59226}" type="presOf" srcId="{BFF89867-1D85-49A8-B053-CE735923362C}" destId="{0348F500-194E-43FB-9C1C-DF3EDF92C615}" srcOrd="0" destOrd="0" presId="urn:microsoft.com/office/officeart/2005/8/layout/hProcess9"/>
    <dgm:cxn modelId="{3C874CDC-5B63-4B14-8C20-69EFD582C92F}" srcId="{47A8AE89-1026-4935-900F-6ECBD9850874}" destId="{E8651953-E1C5-47AB-9EDC-4C153A166289}" srcOrd="0" destOrd="0" parTransId="{A12E2EA1-93D9-4ACB-B1B6-C892C6B9D1E6}" sibTransId="{D480FE1B-790C-45E0-911C-CAB2761793AF}"/>
    <dgm:cxn modelId="{E198C9E1-2BE0-495D-8769-DE7DF45E1756}" srcId="{47A8AE89-1026-4935-900F-6ECBD9850874}" destId="{BFF89867-1D85-49A8-B053-CE735923362C}" srcOrd="1" destOrd="0" parTransId="{82D4C96B-BBD9-4FB3-A026-6A75056B40D9}" sibTransId="{6A3745DD-0CA3-4177-A43C-D490523032DC}"/>
    <dgm:cxn modelId="{75F3C6EA-4D64-4D98-8E61-24FE61EF7325}" type="presOf" srcId="{CE32D0AE-DB68-491E-AB88-931DA666CDF4}" destId="{F6795A2D-F54A-46F3-86A4-EF17F978B87B}" srcOrd="0" destOrd="0" presId="urn:microsoft.com/office/officeart/2005/8/layout/hProcess9"/>
    <dgm:cxn modelId="{6DF594DB-8E68-427C-9514-68C164FBA92D}" type="presParOf" srcId="{6280EF39-C4B5-45BA-BEDF-7A1CB1B9629D}" destId="{F31B3940-CEEB-4403-A776-3D469EE07346}" srcOrd="0" destOrd="0" presId="urn:microsoft.com/office/officeart/2005/8/layout/hProcess9"/>
    <dgm:cxn modelId="{C0605EA7-2560-4B72-A7DF-C9C00C711A64}" type="presParOf" srcId="{6280EF39-C4B5-45BA-BEDF-7A1CB1B9629D}" destId="{FDF299BE-F4C8-4B0E-9191-E75422415811}" srcOrd="1" destOrd="0" presId="urn:microsoft.com/office/officeart/2005/8/layout/hProcess9"/>
    <dgm:cxn modelId="{26CB9447-16F4-4AF3-9797-0D106A7A4FAA}" type="presParOf" srcId="{FDF299BE-F4C8-4B0E-9191-E75422415811}" destId="{F2B2A0E6-D110-49E0-B93E-689534B6E6A9}" srcOrd="0" destOrd="0" presId="urn:microsoft.com/office/officeart/2005/8/layout/hProcess9"/>
    <dgm:cxn modelId="{A3174B62-FA62-47D7-8CAE-C14C4C74EBC7}" type="presParOf" srcId="{FDF299BE-F4C8-4B0E-9191-E75422415811}" destId="{A5CAA954-A256-4B76-BB31-DF4CFE29C101}" srcOrd="1" destOrd="0" presId="urn:microsoft.com/office/officeart/2005/8/layout/hProcess9"/>
    <dgm:cxn modelId="{76C7A59D-A510-4C6B-85BD-7A0350C7B940}" type="presParOf" srcId="{FDF299BE-F4C8-4B0E-9191-E75422415811}" destId="{0348F500-194E-43FB-9C1C-DF3EDF92C615}" srcOrd="2" destOrd="0" presId="urn:microsoft.com/office/officeart/2005/8/layout/hProcess9"/>
    <dgm:cxn modelId="{B571C38C-3451-490D-AE66-1FF6A6C1F9E1}" type="presParOf" srcId="{FDF299BE-F4C8-4B0E-9191-E75422415811}" destId="{223AA181-9372-44CE-AC81-849681B583A4}" srcOrd="3" destOrd="0" presId="urn:microsoft.com/office/officeart/2005/8/layout/hProcess9"/>
    <dgm:cxn modelId="{0DDBF634-F7C7-404A-9B2F-03ADB3DD711B}" type="presParOf" srcId="{FDF299BE-F4C8-4B0E-9191-E75422415811}" destId="{F6795A2D-F54A-46F3-86A4-EF17F978B87B}"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951529-700B-410F-B15F-CFAC2CEDBE8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pl-PL"/>
        </a:p>
      </dgm:t>
    </dgm:pt>
    <dgm:pt modelId="{B8E699DA-8545-414D-9487-B5B55ABA397A}">
      <dgm:prSet phldrT="[Tekst]"/>
      <dgm:spPr/>
      <dgm:t>
        <a:bodyPr/>
        <a:lstStyle/>
        <a:p>
          <a:r>
            <a:rPr lang="pl-PL" dirty="0"/>
            <a:t>bierność</a:t>
          </a:r>
        </a:p>
      </dgm:t>
    </dgm:pt>
    <dgm:pt modelId="{C6E40311-420D-4149-A159-FA45E255854A}" type="parTrans" cxnId="{37B3F085-7C81-4663-88BC-22D798BFCAC4}">
      <dgm:prSet/>
      <dgm:spPr/>
      <dgm:t>
        <a:bodyPr/>
        <a:lstStyle/>
        <a:p>
          <a:endParaRPr lang="pl-PL"/>
        </a:p>
      </dgm:t>
    </dgm:pt>
    <dgm:pt modelId="{4E58042F-D8AD-4B33-95AB-CBD5B7C15767}" type="sibTrans" cxnId="{37B3F085-7C81-4663-88BC-22D798BFCAC4}">
      <dgm:prSet/>
      <dgm:spPr/>
      <dgm:t>
        <a:bodyPr/>
        <a:lstStyle/>
        <a:p>
          <a:endParaRPr lang="pl-PL"/>
        </a:p>
      </dgm:t>
    </dgm:pt>
    <dgm:pt modelId="{883E8C64-45C2-4B41-882F-B33F2DD42473}">
      <dgm:prSet phldrT="[Tekst]"/>
      <dgm:spPr/>
      <dgm:t>
        <a:bodyPr/>
        <a:lstStyle/>
        <a:p>
          <a:r>
            <a:rPr lang="pl-PL" dirty="0"/>
            <a:t>CO: Regony, dochody, obywatelskość</a:t>
          </a:r>
        </a:p>
      </dgm:t>
    </dgm:pt>
    <dgm:pt modelId="{8A3B6A86-A94E-43C3-92F7-1557C2D76970}" type="parTrans" cxnId="{C7DA44FE-184B-4F8E-951E-244034CAA686}">
      <dgm:prSet/>
      <dgm:spPr/>
      <dgm:t>
        <a:bodyPr/>
        <a:lstStyle/>
        <a:p>
          <a:endParaRPr lang="pl-PL"/>
        </a:p>
      </dgm:t>
    </dgm:pt>
    <dgm:pt modelId="{D8FCF71D-5C7D-4A24-9369-6B516C86F39E}" type="sibTrans" cxnId="{C7DA44FE-184B-4F8E-951E-244034CAA686}">
      <dgm:prSet/>
      <dgm:spPr/>
      <dgm:t>
        <a:bodyPr/>
        <a:lstStyle/>
        <a:p>
          <a:endParaRPr lang="pl-PL"/>
        </a:p>
      </dgm:t>
    </dgm:pt>
    <dgm:pt modelId="{180E0735-1E7B-4260-A327-FDB744598AF4}">
      <dgm:prSet phldrT="[Tekst]"/>
      <dgm:spPr/>
      <dgm:t>
        <a:bodyPr/>
        <a:lstStyle/>
        <a:p>
          <a:r>
            <a:rPr lang="pl-PL" dirty="0"/>
            <a:t>DLACZEGO: peryferyjność, migracje, brak wiary   </a:t>
          </a:r>
        </a:p>
      </dgm:t>
    </dgm:pt>
    <dgm:pt modelId="{AE9FC7DC-6289-4BD6-97E5-F0528DF6E0B6}" type="parTrans" cxnId="{EE5B761F-4F32-4BC6-B003-2895F62C7C50}">
      <dgm:prSet/>
      <dgm:spPr/>
      <dgm:t>
        <a:bodyPr/>
        <a:lstStyle/>
        <a:p>
          <a:endParaRPr lang="pl-PL"/>
        </a:p>
      </dgm:t>
    </dgm:pt>
    <dgm:pt modelId="{0769AAED-F665-47AE-9ABD-0E8F16F826DE}" type="sibTrans" cxnId="{EE5B761F-4F32-4BC6-B003-2895F62C7C50}">
      <dgm:prSet/>
      <dgm:spPr/>
      <dgm:t>
        <a:bodyPr/>
        <a:lstStyle/>
        <a:p>
          <a:endParaRPr lang="pl-PL"/>
        </a:p>
      </dgm:t>
    </dgm:pt>
    <dgm:pt modelId="{1D33D36B-A43B-47A3-A51E-7C49CEA20EDA}">
      <dgm:prSet phldrT="[Tekst]"/>
      <dgm:spPr/>
      <dgm:t>
        <a:bodyPr/>
        <a:lstStyle/>
        <a:p>
          <a:r>
            <a:rPr lang="pl-PL" dirty="0"/>
            <a:t>komunikacja</a:t>
          </a:r>
        </a:p>
      </dgm:t>
    </dgm:pt>
    <dgm:pt modelId="{296CD673-7350-4699-BD2B-F1308637D42B}" type="parTrans" cxnId="{BD8D38C2-C3F9-4D60-B6BB-F5207D65F661}">
      <dgm:prSet/>
      <dgm:spPr/>
      <dgm:t>
        <a:bodyPr/>
        <a:lstStyle/>
        <a:p>
          <a:endParaRPr lang="pl-PL"/>
        </a:p>
      </dgm:t>
    </dgm:pt>
    <dgm:pt modelId="{6DBF0C23-F801-445C-B3AB-8E01899970B8}" type="sibTrans" cxnId="{BD8D38C2-C3F9-4D60-B6BB-F5207D65F661}">
      <dgm:prSet/>
      <dgm:spPr/>
      <dgm:t>
        <a:bodyPr/>
        <a:lstStyle/>
        <a:p>
          <a:endParaRPr lang="pl-PL"/>
        </a:p>
      </dgm:t>
    </dgm:pt>
    <dgm:pt modelId="{8F1D17DA-0161-40E0-865B-38613A710B93}">
      <dgm:prSet phldrT="[Tekst]"/>
      <dgm:spPr/>
      <dgm:t>
        <a:bodyPr/>
        <a:lstStyle/>
        <a:p>
          <a:r>
            <a:rPr lang="pl-PL" dirty="0"/>
            <a:t>Dostępność drogowa – jakość, bezpieczeństwo</a:t>
          </a:r>
        </a:p>
      </dgm:t>
    </dgm:pt>
    <dgm:pt modelId="{B8913D4A-C802-44BF-BBAF-DFC3401807A7}" type="parTrans" cxnId="{E72E636B-6F28-4D4C-9727-6AEBFF74DDC2}">
      <dgm:prSet/>
      <dgm:spPr/>
      <dgm:t>
        <a:bodyPr/>
        <a:lstStyle/>
        <a:p>
          <a:endParaRPr lang="pl-PL"/>
        </a:p>
      </dgm:t>
    </dgm:pt>
    <dgm:pt modelId="{A789D67C-F82A-4ABB-A8F6-34E75BE05A25}" type="sibTrans" cxnId="{E72E636B-6F28-4D4C-9727-6AEBFF74DDC2}">
      <dgm:prSet/>
      <dgm:spPr/>
      <dgm:t>
        <a:bodyPr/>
        <a:lstStyle/>
        <a:p>
          <a:endParaRPr lang="pl-PL"/>
        </a:p>
      </dgm:t>
    </dgm:pt>
    <dgm:pt modelId="{73BC6CC8-B93D-40D1-9707-2D8BC1BD0496}">
      <dgm:prSet phldrT="[Tekst]"/>
      <dgm:spPr/>
      <dgm:t>
        <a:bodyPr/>
        <a:lstStyle/>
        <a:p>
          <a:r>
            <a:rPr lang="pl-PL" dirty="0"/>
            <a:t>Informacja wewnętrzna i zewnętrzna</a:t>
          </a:r>
        </a:p>
      </dgm:t>
    </dgm:pt>
    <dgm:pt modelId="{D22E41D4-06B1-4FFE-9D0C-90D6D4F4AC73}" type="parTrans" cxnId="{5D6571BB-B0A2-44F2-B8C9-D31DCDDAC140}">
      <dgm:prSet/>
      <dgm:spPr/>
      <dgm:t>
        <a:bodyPr/>
        <a:lstStyle/>
        <a:p>
          <a:endParaRPr lang="pl-PL"/>
        </a:p>
      </dgm:t>
    </dgm:pt>
    <dgm:pt modelId="{6CDEB33E-ADDB-4522-8AD2-5591EAD1A359}" type="sibTrans" cxnId="{5D6571BB-B0A2-44F2-B8C9-D31DCDDAC140}">
      <dgm:prSet/>
      <dgm:spPr/>
      <dgm:t>
        <a:bodyPr/>
        <a:lstStyle/>
        <a:p>
          <a:endParaRPr lang="pl-PL"/>
        </a:p>
      </dgm:t>
    </dgm:pt>
    <dgm:pt modelId="{4A71DA98-1030-4C5E-98C9-98AFB0FA53A7}">
      <dgm:prSet phldrT="[Tekst]"/>
      <dgm:spPr/>
      <dgm:t>
        <a:bodyPr/>
        <a:lstStyle/>
        <a:p>
          <a:r>
            <a:rPr lang="pl-PL" dirty="0"/>
            <a:t>rozwój</a:t>
          </a:r>
        </a:p>
      </dgm:t>
    </dgm:pt>
    <dgm:pt modelId="{DF5DAC4F-08D6-4CC7-B50B-7C5C72A6686E}" type="parTrans" cxnId="{BCF9B453-27C3-48BE-9429-9426CA5632FE}">
      <dgm:prSet/>
      <dgm:spPr/>
      <dgm:t>
        <a:bodyPr/>
        <a:lstStyle/>
        <a:p>
          <a:endParaRPr lang="pl-PL"/>
        </a:p>
      </dgm:t>
    </dgm:pt>
    <dgm:pt modelId="{56740961-D9EE-45C8-93F8-209C8FD9D94A}" type="sibTrans" cxnId="{BCF9B453-27C3-48BE-9429-9426CA5632FE}">
      <dgm:prSet/>
      <dgm:spPr/>
      <dgm:t>
        <a:bodyPr/>
        <a:lstStyle/>
        <a:p>
          <a:endParaRPr lang="pl-PL"/>
        </a:p>
      </dgm:t>
    </dgm:pt>
    <dgm:pt modelId="{B0818377-8761-447A-BE80-CDD10EBC8AC8}">
      <dgm:prSet phldrT="[Tekst]"/>
      <dgm:spPr/>
      <dgm:t>
        <a:bodyPr/>
        <a:lstStyle/>
        <a:p>
          <a:r>
            <a:rPr lang="pl-PL" dirty="0"/>
            <a:t>Dofinansowanie, projekty, inwestycje</a:t>
          </a:r>
        </a:p>
      </dgm:t>
    </dgm:pt>
    <dgm:pt modelId="{6A5B951A-FD9F-42A6-A4FE-60586B996D7E}" type="parTrans" cxnId="{D76F887B-270B-4A35-B6DA-A5C67EA84B84}">
      <dgm:prSet/>
      <dgm:spPr/>
      <dgm:t>
        <a:bodyPr/>
        <a:lstStyle/>
        <a:p>
          <a:endParaRPr lang="pl-PL"/>
        </a:p>
      </dgm:t>
    </dgm:pt>
    <dgm:pt modelId="{0C875675-7C50-4775-9730-61349705A001}" type="sibTrans" cxnId="{D76F887B-270B-4A35-B6DA-A5C67EA84B84}">
      <dgm:prSet/>
      <dgm:spPr/>
      <dgm:t>
        <a:bodyPr/>
        <a:lstStyle/>
        <a:p>
          <a:endParaRPr lang="pl-PL"/>
        </a:p>
      </dgm:t>
    </dgm:pt>
    <dgm:pt modelId="{059ABFAD-8C0D-44E2-85B0-A86097DC7975}">
      <dgm:prSet phldrT="[Tekst]"/>
      <dgm:spPr/>
      <dgm:t>
        <a:bodyPr/>
        <a:lstStyle/>
        <a:p>
          <a:r>
            <a:rPr lang="pl-PL" dirty="0"/>
            <a:t>Aktywność organizacji, w tym NGO i firm</a:t>
          </a:r>
        </a:p>
      </dgm:t>
    </dgm:pt>
    <dgm:pt modelId="{855C0BFB-2771-4437-B3FD-D6D9D3DF3C7F}" type="parTrans" cxnId="{4FAEEB0E-F2AD-4B20-8EC1-5283138EF60B}">
      <dgm:prSet/>
      <dgm:spPr/>
      <dgm:t>
        <a:bodyPr/>
        <a:lstStyle/>
        <a:p>
          <a:endParaRPr lang="pl-PL"/>
        </a:p>
      </dgm:t>
    </dgm:pt>
    <dgm:pt modelId="{CF2DF02F-106C-4B52-BAAB-3491FFB66202}" type="sibTrans" cxnId="{4FAEEB0E-F2AD-4B20-8EC1-5283138EF60B}">
      <dgm:prSet/>
      <dgm:spPr/>
      <dgm:t>
        <a:bodyPr/>
        <a:lstStyle/>
        <a:p>
          <a:endParaRPr lang="pl-PL"/>
        </a:p>
      </dgm:t>
    </dgm:pt>
    <dgm:pt modelId="{EA584544-9B69-4441-BD87-A23BA7C13D3D}" type="pres">
      <dgm:prSet presAssocID="{91951529-700B-410F-B15F-CFAC2CEDBE8E}" presName="Name0" presStyleCnt="0">
        <dgm:presLayoutVars>
          <dgm:dir/>
          <dgm:animLvl val="lvl"/>
          <dgm:resizeHandles val="exact"/>
        </dgm:presLayoutVars>
      </dgm:prSet>
      <dgm:spPr/>
    </dgm:pt>
    <dgm:pt modelId="{C286FCD8-4511-4DFB-A710-393346F74941}" type="pres">
      <dgm:prSet presAssocID="{B8E699DA-8545-414D-9487-B5B55ABA397A}" presName="linNode" presStyleCnt="0"/>
      <dgm:spPr/>
    </dgm:pt>
    <dgm:pt modelId="{8FE558FC-D33F-4E6F-8967-1009CF89A2A1}" type="pres">
      <dgm:prSet presAssocID="{B8E699DA-8545-414D-9487-B5B55ABA397A}" presName="parentText" presStyleLbl="node1" presStyleIdx="0" presStyleCnt="3">
        <dgm:presLayoutVars>
          <dgm:chMax val="1"/>
          <dgm:bulletEnabled val="1"/>
        </dgm:presLayoutVars>
      </dgm:prSet>
      <dgm:spPr/>
    </dgm:pt>
    <dgm:pt modelId="{421EED81-7F48-473E-A68C-82B1C66F07B4}" type="pres">
      <dgm:prSet presAssocID="{B8E699DA-8545-414D-9487-B5B55ABA397A}" presName="descendantText" presStyleLbl="alignAccFollowNode1" presStyleIdx="0" presStyleCnt="3">
        <dgm:presLayoutVars>
          <dgm:bulletEnabled val="1"/>
        </dgm:presLayoutVars>
      </dgm:prSet>
      <dgm:spPr/>
    </dgm:pt>
    <dgm:pt modelId="{64937922-52F7-45FB-9AD0-52C66D912546}" type="pres">
      <dgm:prSet presAssocID="{4E58042F-D8AD-4B33-95AB-CBD5B7C15767}" presName="sp" presStyleCnt="0"/>
      <dgm:spPr/>
    </dgm:pt>
    <dgm:pt modelId="{A3229581-C07C-42B3-9E7A-D0FB43972172}" type="pres">
      <dgm:prSet presAssocID="{1D33D36B-A43B-47A3-A51E-7C49CEA20EDA}" presName="linNode" presStyleCnt="0"/>
      <dgm:spPr/>
    </dgm:pt>
    <dgm:pt modelId="{74E5B329-9696-468B-A4CF-A7A6B3DC9B52}" type="pres">
      <dgm:prSet presAssocID="{1D33D36B-A43B-47A3-A51E-7C49CEA20EDA}" presName="parentText" presStyleLbl="node1" presStyleIdx="1" presStyleCnt="3">
        <dgm:presLayoutVars>
          <dgm:chMax val="1"/>
          <dgm:bulletEnabled val="1"/>
        </dgm:presLayoutVars>
      </dgm:prSet>
      <dgm:spPr/>
    </dgm:pt>
    <dgm:pt modelId="{AEB761BC-B6C9-4A76-8C54-E131CB0154AB}" type="pres">
      <dgm:prSet presAssocID="{1D33D36B-A43B-47A3-A51E-7C49CEA20EDA}" presName="descendantText" presStyleLbl="alignAccFollowNode1" presStyleIdx="1" presStyleCnt="3">
        <dgm:presLayoutVars>
          <dgm:bulletEnabled val="1"/>
        </dgm:presLayoutVars>
      </dgm:prSet>
      <dgm:spPr/>
    </dgm:pt>
    <dgm:pt modelId="{CCCAF811-8E1D-46BF-975D-558C8D355993}" type="pres">
      <dgm:prSet presAssocID="{6DBF0C23-F801-445C-B3AB-8E01899970B8}" presName="sp" presStyleCnt="0"/>
      <dgm:spPr/>
    </dgm:pt>
    <dgm:pt modelId="{7EF184E2-F4E0-4BD8-8CC9-ED8A146D88E4}" type="pres">
      <dgm:prSet presAssocID="{4A71DA98-1030-4C5E-98C9-98AFB0FA53A7}" presName="linNode" presStyleCnt="0"/>
      <dgm:spPr/>
    </dgm:pt>
    <dgm:pt modelId="{CA748B70-8332-4945-B6D0-E8E17D346411}" type="pres">
      <dgm:prSet presAssocID="{4A71DA98-1030-4C5E-98C9-98AFB0FA53A7}" presName="parentText" presStyleLbl="node1" presStyleIdx="2" presStyleCnt="3">
        <dgm:presLayoutVars>
          <dgm:chMax val="1"/>
          <dgm:bulletEnabled val="1"/>
        </dgm:presLayoutVars>
      </dgm:prSet>
      <dgm:spPr/>
    </dgm:pt>
    <dgm:pt modelId="{F9EF1B02-312D-445B-B27E-8E1CA5CDCBA3}" type="pres">
      <dgm:prSet presAssocID="{4A71DA98-1030-4C5E-98C9-98AFB0FA53A7}" presName="descendantText" presStyleLbl="alignAccFollowNode1" presStyleIdx="2" presStyleCnt="3">
        <dgm:presLayoutVars>
          <dgm:bulletEnabled val="1"/>
        </dgm:presLayoutVars>
      </dgm:prSet>
      <dgm:spPr/>
    </dgm:pt>
  </dgm:ptLst>
  <dgm:cxnLst>
    <dgm:cxn modelId="{15F4DD0B-A206-4DA4-A98D-9533B139B943}" type="presOf" srcId="{180E0735-1E7B-4260-A327-FDB744598AF4}" destId="{421EED81-7F48-473E-A68C-82B1C66F07B4}" srcOrd="0" destOrd="1" presId="urn:microsoft.com/office/officeart/2005/8/layout/vList5"/>
    <dgm:cxn modelId="{4FAEEB0E-F2AD-4B20-8EC1-5283138EF60B}" srcId="{4A71DA98-1030-4C5E-98C9-98AFB0FA53A7}" destId="{059ABFAD-8C0D-44E2-85B0-A86097DC7975}" srcOrd="1" destOrd="0" parTransId="{855C0BFB-2771-4437-B3FD-D6D9D3DF3C7F}" sibTransId="{CF2DF02F-106C-4B52-BAAB-3491FFB66202}"/>
    <dgm:cxn modelId="{145A9415-40D6-4E75-9539-78BE170EAA29}" type="presOf" srcId="{91951529-700B-410F-B15F-CFAC2CEDBE8E}" destId="{EA584544-9B69-4441-BD87-A23BA7C13D3D}" srcOrd="0" destOrd="0" presId="urn:microsoft.com/office/officeart/2005/8/layout/vList5"/>
    <dgm:cxn modelId="{EE5B761F-4F32-4BC6-B003-2895F62C7C50}" srcId="{B8E699DA-8545-414D-9487-B5B55ABA397A}" destId="{180E0735-1E7B-4260-A327-FDB744598AF4}" srcOrd="1" destOrd="0" parTransId="{AE9FC7DC-6289-4BD6-97E5-F0528DF6E0B6}" sibTransId="{0769AAED-F665-47AE-9ABD-0E8F16F826DE}"/>
    <dgm:cxn modelId="{63972330-F8CA-4ADD-B560-8CEB4035147F}" type="presOf" srcId="{B0818377-8761-447A-BE80-CDD10EBC8AC8}" destId="{F9EF1B02-312D-445B-B27E-8E1CA5CDCBA3}" srcOrd="0" destOrd="0" presId="urn:microsoft.com/office/officeart/2005/8/layout/vList5"/>
    <dgm:cxn modelId="{E72E636B-6F28-4D4C-9727-6AEBFF74DDC2}" srcId="{1D33D36B-A43B-47A3-A51E-7C49CEA20EDA}" destId="{8F1D17DA-0161-40E0-865B-38613A710B93}" srcOrd="0" destOrd="0" parTransId="{B8913D4A-C802-44BF-BBAF-DFC3401807A7}" sibTransId="{A789D67C-F82A-4ABB-A8F6-34E75BE05A25}"/>
    <dgm:cxn modelId="{BCF9B453-27C3-48BE-9429-9426CA5632FE}" srcId="{91951529-700B-410F-B15F-CFAC2CEDBE8E}" destId="{4A71DA98-1030-4C5E-98C9-98AFB0FA53A7}" srcOrd="2" destOrd="0" parTransId="{DF5DAC4F-08D6-4CC7-B50B-7C5C72A6686E}" sibTransId="{56740961-D9EE-45C8-93F8-209C8FD9D94A}"/>
    <dgm:cxn modelId="{B3476B77-C0EF-4D48-8CF0-7F601D6787C2}" type="presOf" srcId="{059ABFAD-8C0D-44E2-85B0-A86097DC7975}" destId="{F9EF1B02-312D-445B-B27E-8E1CA5CDCBA3}" srcOrd="0" destOrd="1" presId="urn:microsoft.com/office/officeart/2005/8/layout/vList5"/>
    <dgm:cxn modelId="{953D5D59-39CE-48A5-B76B-F2B6D63C7607}" type="presOf" srcId="{73BC6CC8-B93D-40D1-9707-2D8BC1BD0496}" destId="{AEB761BC-B6C9-4A76-8C54-E131CB0154AB}" srcOrd="0" destOrd="1" presId="urn:microsoft.com/office/officeart/2005/8/layout/vList5"/>
    <dgm:cxn modelId="{D76F887B-270B-4A35-B6DA-A5C67EA84B84}" srcId="{4A71DA98-1030-4C5E-98C9-98AFB0FA53A7}" destId="{B0818377-8761-447A-BE80-CDD10EBC8AC8}" srcOrd="0" destOrd="0" parTransId="{6A5B951A-FD9F-42A6-A4FE-60586B996D7E}" sibTransId="{0C875675-7C50-4775-9730-61349705A001}"/>
    <dgm:cxn modelId="{37B3F085-7C81-4663-88BC-22D798BFCAC4}" srcId="{91951529-700B-410F-B15F-CFAC2CEDBE8E}" destId="{B8E699DA-8545-414D-9487-B5B55ABA397A}" srcOrd="0" destOrd="0" parTransId="{C6E40311-420D-4149-A159-FA45E255854A}" sibTransId="{4E58042F-D8AD-4B33-95AB-CBD5B7C15767}"/>
    <dgm:cxn modelId="{C5837489-2780-4C07-B504-2E3906C37B69}" type="presOf" srcId="{8F1D17DA-0161-40E0-865B-38613A710B93}" destId="{AEB761BC-B6C9-4A76-8C54-E131CB0154AB}" srcOrd="0" destOrd="0" presId="urn:microsoft.com/office/officeart/2005/8/layout/vList5"/>
    <dgm:cxn modelId="{5D6571BB-B0A2-44F2-B8C9-D31DCDDAC140}" srcId="{1D33D36B-A43B-47A3-A51E-7C49CEA20EDA}" destId="{73BC6CC8-B93D-40D1-9707-2D8BC1BD0496}" srcOrd="1" destOrd="0" parTransId="{D22E41D4-06B1-4FFE-9D0C-90D6D4F4AC73}" sibTransId="{6CDEB33E-ADDB-4522-8AD2-5591EAD1A359}"/>
    <dgm:cxn modelId="{BD8D38C2-C3F9-4D60-B6BB-F5207D65F661}" srcId="{91951529-700B-410F-B15F-CFAC2CEDBE8E}" destId="{1D33D36B-A43B-47A3-A51E-7C49CEA20EDA}" srcOrd="1" destOrd="0" parTransId="{296CD673-7350-4699-BD2B-F1308637D42B}" sibTransId="{6DBF0C23-F801-445C-B3AB-8E01899970B8}"/>
    <dgm:cxn modelId="{B8D00BD6-9C74-489C-8A8A-935A5CAE47F9}" type="presOf" srcId="{B8E699DA-8545-414D-9487-B5B55ABA397A}" destId="{8FE558FC-D33F-4E6F-8967-1009CF89A2A1}" srcOrd="0" destOrd="0" presId="urn:microsoft.com/office/officeart/2005/8/layout/vList5"/>
    <dgm:cxn modelId="{962D09D8-A878-437D-A57C-8F54A80A2D66}" type="presOf" srcId="{4A71DA98-1030-4C5E-98C9-98AFB0FA53A7}" destId="{CA748B70-8332-4945-B6D0-E8E17D346411}" srcOrd="0" destOrd="0" presId="urn:microsoft.com/office/officeart/2005/8/layout/vList5"/>
    <dgm:cxn modelId="{726818E1-C58E-471F-B2E3-E2A1C7DA7F30}" type="presOf" srcId="{1D33D36B-A43B-47A3-A51E-7C49CEA20EDA}" destId="{74E5B329-9696-468B-A4CF-A7A6B3DC9B52}" srcOrd="0" destOrd="0" presId="urn:microsoft.com/office/officeart/2005/8/layout/vList5"/>
    <dgm:cxn modelId="{25FFCDE6-19E2-49B0-9F90-CBFD0EAA4212}" type="presOf" srcId="{883E8C64-45C2-4B41-882F-B33F2DD42473}" destId="{421EED81-7F48-473E-A68C-82B1C66F07B4}" srcOrd="0" destOrd="0" presId="urn:microsoft.com/office/officeart/2005/8/layout/vList5"/>
    <dgm:cxn modelId="{C7DA44FE-184B-4F8E-951E-244034CAA686}" srcId="{B8E699DA-8545-414D-9487-B5B55ABA397A}" destId="{883E8C64-45C2-4B41-882F-B33F2DD42473}" srcOrd="0" destOrd="0" parTransId="{8A3B6A86-A94E-43C3-92F7-1557C2D76970}" sibTransId="{D8FCF71D-5C7D-4A24-9369-6B516C86F39E}"/>
    <dgm:cxn modelId="{08839171-781B-4125-8B8A-6949A24B597D}" type="presParOf" srcId="{EA584544-9B69-4441-BD87-A23BA7C13D3D}" destId="{C286FCD8-4511-4DFB-A710-393346F74941}" srcOrd="0" destOrd="0" presId="urn:microsoft.com/office/officeart/2005/8/layout/vList5"/>
    <dgm:cxn modelId="{C2E673DB-5B72-4BD8-BBD8-848DE5011D05}" type="presParOf" srcId="{C286FCD8-4511-4DFB-A710-393346F74941}" destId="{8FE558FC-D33F-4E6F-8967-1009CF89A2A1}" srcOrd="0" destOrd="0" presId="urn:microsoft.com/office/officeart/2005/8/layout/vList5"/>
    <dgm:cxn modelId="{2BD8D5BA-2334-4F87-84A1-4C7090B12728}" type="presParOf" srcId="{C286FCD8-4511-4DFB-A710-393346F74941}" destId="{421EED81-7F48-473E-A68C-82B1C66F07B4}" srcOrd="1" destOrd="0" presId="urn:microsoft.com/office/officeart/2005/8/layout/vList5"/>
    <dgm:cxn modelId="{A4546352-2CB6-41A2-A894-EFA7596B7AD3}" type="presParOf" srcId="{EA584544-9B69-4441-BD87-A23BA7C13D3D}" destId="{64937922-52F7-45FB-9AD0-52C66D912546}" srcOrd="1" destOrd="0" presId="urn:microsoft.com/office/officeart/2005/8/layout/vList5"/>
    <dgm:cxn modelId="{4BEEECE4-225B-4802-BCA8-579557893FCA}" type="presParOf" srcId="{EA584544-9B69-4441-BD87-A23BA7C13D3D}" destId="{A3229581-C07C-42B3-9E7A-D0FB43972172}" srcOrd="2" destOrd="0" presId="urn:microsoft.com/office/officeart/2005/8/layout/vList5"/>
    <dgm:cxn modelId="{105BD2D8-902D-4957-96D5-A26355C199BB}" type="presParOf" srcId="{A3229581-C07C-42B3-9E7A-D0FB43972172}" destId="{74E5B329-9696-468B-A4CF-A7A6B3DC9B52}" srcOrd="0" destOrd="0" presId="urn:microsoft.com/office/officeart/2005/8/layout/vList5"/>
    <dgm:cxn modelId="{54F485E5-D2FB-4639-A122-9A08D9F49472}" type="presParOf" srcId="{A3229581-C07C-42B3-9E7A-D0FB43972172}" destId="{AEB761BC-B6C9-4A76-8C54-E131CB0154AB}" srcOrd="1" destOrd="0" presId="urn:microsoft.com/office/officeart/2005/8/layout/vList5"/>
    <dgm:cxn modelId="{367BB44F-24BE-426A-A7A3-FFD6DC54BAD0}" type="presParOf" srcId="{EA584544-9B69-4441-BD87-A23BA7C13D3D}" destId="{CCCAF811-8E1D-46BF-975D-558C8D355993}" srcOrd="3" destOrd="0" presId="urn:microsoft.com/office/officeart/2005/8/layout/vList5"/>
    <dgm:cxn modelId="{0D6CA877-F15C-48A1-9EB7-993994C739C7}" type="presParOf" srcId="{EA584544-9B69-4441-BD87-A23BA7C13D3D}" destId="{7EF184E2-F4E0-4BD8-8CC9-ED8A146D88E4}" srcOrd="4" destOrd="0" presId="urn:microsoft.com/office/officeart/2005/8/layout/vList5"/>
    <dgm:cxn modelId="{CC906B82-1E03-45DF-B7A2-55479383F324}" type="presParOf" srcId="{7EF184E2-F4E0-4BD8-8CC9-ED8A146D88E4}" destId="{CA748B70-8332-4945-B6D0-E8E17D346411}" srcOrd="0" destOrd="0" presId="urn:microsoft.com/office/officeart/2005/8/layout/vList5"/>
    <dgm:cxn modelId="{2BDE0C94-8DC6-4F56-A437-A6DB64C0BBC6}" type="presParOf" srcId="{7EF184E2-F4E0-4BD8-8CC9-ED8A146D88E4}" destId="{F9EF1B02-312D-445B-B27E-8E1CA5CDCBA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22931B-09FE-40F5-98F2-329FF907AA06}"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pl-PL"/>
        </a:p>
      </dgm:t>
    </dgm:pt>
    <dgm:pt modelId="{EFEE0CA4-C763-4CBA-A997-5F71D0FBE7B9}">
      <dgm:prSet phldrT="[Tekst]"/>
      <dgm:spPr/>
      <dgm:t>
        <a:bodyPr/>
        <a:lstStyle/>
        <a:p>
          <a:r>
            <a:rPr lang="pl-PL" dirty="0"/>
            <a:t>Zielone Płuca</a:t>
          </a:r>
        </a:p>
      </dgm:t>
    </dgm:pt>
    <dgm:pt modelId="{7E63E9C5-3E15-4E61-8558-375F7DE343DB}" type="parTrans" cxnId="{2737EAA2-778E-49DF-A08C-659A19B42C76}">
      <dgm:prSet/>
      <dgm:spPr/>
      <dgm:t>
        <a:bodyPr/>
        <a:lstStyle/>
        <a:p>
          <a:endParaRPr lang="pl-PL"/>
        </a:p>
      </dgm:t>
    </dgm:pt>
    <dgm:pt modelId="{F95B2607-217C-4846-B197-069BD82A0317}" type="sibTrans" cxnId="{2737EAA2-778E-49DF-A08C-659A19B42C76}">
      <dgm:prSet/>
      <dgm:spPr/>
      <dgm:t>
        <a:bodyPr/>
        <a:lstStyle/>
        <a:p>
          <a:endParaRPr lang="pl-PL"/>
        </a:p>
      </dgm:t>
    </dgm:pt>
    <dgm:pt modelId="{CCA44389-05DF-46CB-B43A-33DFDA8335B7}">
      <dgm:prSet phldrT="[Tekst]"/>
      <dgm:spPr/>
      <dgm:t>
        <a:bodyPr/>
        <a:lstStyle/>
        <a:p>
          <a:r>
            <a:rPr lang="pl-PL" dirty="0"/>
            <a:t>Walory przyrodnicze, położenie geograficzne, znakomite wskaźniki środowiskowe</a:t>
          </a:r>
        </a:p>
      </dgm:t>
    </dgm:pt>
    <dgm:pt modelId="{832DF66D-3ABE-4BF0-9120-5BC1CC3EF419}" type="parTrans" cxnId="{F75D8EE8-377E-4CBA-ABD7-3E6A11664F05}">
      <dgm:prSet/>
      <dgm:spPr/>
      <dgm:t>
        <a:bodyPr/>
        <a:lstStyle/>
        <a:p>
          <a:endParaRPr lang="pl-PL"/>
        </a:p>
      </dgm:t>
    </dgm:pt>
    <dgm:pt modelId="{573E7A5A-EB9D-46A4-9F4D-96E5979ACB89}" type="sibTrans" cxnId="{F75D8EE8-377E-4CBA-ABD7-3E6A11664F05}">
      <dgm:prSet/>
      <dgm:spPr/>
      <dgm:t>
        <a:bodyPr/>
        <a:lstStyle/>
        <a:p>
          <a:endParaRPr lang="pl-PL"/>
        </a:p>
      </dgm:t>
    </dgm:pt>
    <dgm:pt modelId="{730660D2-56BE-4C46-9B9A-68C4CE48F6BD}">
      <dgm:prSet phldrT="[Tekst]"/>
      <dgm:spPr/>
      <dgm:t>
        <a:bodyPr/>
        <a:lstStyle/>
        <a:p>
          <a:r>
            <a:rPr lang="pl-PL" dirty="0"/>
            <a:t>Ludzie</a:t>
          </a:r>
        </a:p>
      </dgm:t>
    </dgm:pt>
    <dgm:pt modelId="{DD5C0A3C-4917-4F51-B939-A7D14E65C96C}" type="parTrans" cxnId="{F4B87097-A073-4143-9771-ABFB574C9116}">
      <dgm:prSet/>
      <dgm:spPr/>
      <dgm:t>
        <a:bodyPr/>
        <a:lstStyle/>
        <a:p>
          <a:endParaRPr lang="pl-PL"/>
        </a:p>
      </dgm:t>
    </dgm:pt>
    <dgm:pt modelId="{33A77F26-2DA1-4111-8232-44FF33C2BF03}" type="sibTrans" cxnId="{F4B87097-A073-4143-9771-ABFB574C9116}">
      <dgm:prSet/>
      <dgm:spPr/>
      <dgm:t>
        <a:bodyPr/>
        <a:lstStyle/>
        <a:p>
          <a:endParaRPr lang="pl-PL"/>
        </a:p>
      </dgm:t>
    </dgm:pt>
    <dgm:pt modelId="{E4D47147-4689-44DF-90D7-36135C42E516}">
      <dgm:prSet phldrT="[Tekst]"/>
      <dgm:spPr/>
      <dgm:t>
        <a:bodyPr/>
        <a:lstStyle/>
        <a:p>
          <a:r>
            <a:rPr lang="pl-PL" dirty="0"/>
            <a:t>Grupa osób, której zależy na rozwoju Gminy, którzy gotowi brać na swoje barki odpowiedzialność za konkretne projekty</a:t>
          </a:r>
        </a:p>
      </dgm:t>
    </dgm:pt>
    <dgm:pt modelId="{3502EBC5-989A-4F93-A581-B7338B876F18}" type="parTrans" cxnId="{34E0ADC1-A3BB-4C7A-8839-7EE8A2FACB17}">
      <dgm:prSet/>
      <dgm:spPr/>
      <dgm:t>
        <a:bodyPr/>
        <a:lstStyle/>
        <a:p>
          <a:endParaRPr lang="pl-PL"/>
        </a:p>
      </dgm:t>
    </dgm:pt>
    <dgm:pt modelId="{3C6DC37A-E02C-4D4B-86FB-088611C38931}" type="sibTrans" cxnId="{34E0ADC1-A3BB-4C7A-8839-7EE8A2FACB17}">
      <dgm:prSet/>
      <dgm:spPr/>
      <dgm:t>
        <a:bodyPr/>
        <a:lstStyle/>
        <a:p>
          <a:endParaRPr lang="pl-PL"/>
        </a:p>
      </dgm:t>
    </dgm:pt>
    <dgm:pt modelId="{C9DB7747-3CBD-41B2-931A-FEBC51A126DE}">
      <dgm:prSet phldrT="[Tekst]" phldr="1"/>
      <dgm:spPr/>
      <dgm:t>
        <a:bodyPr/>
        <a:lstStyle/>
        <a:p>
          <a:endParaRPr lang="pl-PL" dirty="0"/>
        </a:p>
      </dgm:t>
    </dgm:pt>
    <dgm:pt modelId="{1D2B7919-D9A6-47D2-938A-96FDE264AB83}" type="parTrans" cxnId="{09F4F9C7-0C46-4006-872B-2ACFFC3A0FB0}">
      <dgm:prSet/>
      <dgm:spPr/>
      <dgm:t>
        <a:bodyPr/>
        <a:lstStyle/>
        <a:p>
          <a:endParaRPr lang="pl-PL"/>
        </a:p>
      </dgm:t>
    </dgm:pt>
    <dgm:pt modelId="{E873BE24-218B-4B64-AAD0-55E01887CE7C}" type="sibTrans" cxnId="{09F4F9C7-0C46-4006-872B-2ACFFC3A0FB0}">
      <dgm:prSet/>
      <dgm:spPr/>
      <dgm:t>
        <a:bodyPr/>
        <a:lstStyle/>
        <a:p>
          <a:endParaRPr lang="pl-PL"/>
        </a:p>
      </dgm:t>
    </dgm:pt>
    <dgm:pt modelId="{67B1856E-5A97-45AF-A9B3-547E7B2E9F29}">
      <dgm:prSet phldrT="[Tekst]" phldr="1"/>
      <dgm:spPr/>
      <dgm:t>
        <a:bodyPr/>
        <a:lstStyle/>
        <a:p>
          <a:endParaRPr lang="pl-PL"/>
        </a:p>
      </dgm:t>
    </dgm:pt>
    <dgm:pt modelId="{294F3FF7-AD27-41C7-958D-48A1F861BDE4}" type="parTrans" cxnId="{8F2336CC-DBB3-4FA2-AB44-E6CA5FAD7486}">
      <dgm:prSet/>
      <dgm:spPr/>
      <dgm:t>
        <a:bodyPr/>
        <a:lstStyle/>
        <a:p>
          <a:endParaRPr lang="pl-PL"/>
        </a:p>
      </dgm:t>
    </dgm:pt>
    <dgm:pt modelId="{B8C5FDEB-5FEE-4C7B-8C36-5674C3A8459F}" type="sibTrans" cxnId="{8F2336CC-DBB3-4FA2-AB44-E6CA5FAD7486}">
      <dgm:prSet/>
      <dgm:spPr/>
      <dgm:t>
        <a:bodyPr/>
        <a:lstStyle/>
        <a:p>
          <a:endParaRPr lang="pl-PL"/>
        </a:p>
      </dgm:t>
    </dgm:pt>
    <dgm:pt modelId="{7DDEEE1E-3650-4EFA-9E8B-31C0D61ACA83}">
      <dgm:prSet phldrT="[Tekst]" phldr="1"/>
      <dgm:spPr/>
      <dgm:t>
        <a:bodyPr/>
        <a:lstStyle/>
        <a:p>
          <a:endParaRPr lang="pl-PL" dirty="0"/>
        </a:p>
      </dgm:t>
    </dgm:pt>
    <dgm:pt modelId="{BC221359-C757-4A53-8FC0-1B8EADF49B6E}" type="parTrans" cxnId="{C0B50F02-767C-4CD1-9C47-D3421E56C0A9}">
      <dgm:prSet/>
      <dgm:spPr/>
      <dgm:t>
        <a:bodyPr/>
        <a:lstStyle/>
        <a:p>
          <a:endParaRPr lang="pl-PL"/>
        </a:p>
      </dgm:t>
    </dgm:pt>
    <dgm:pt modelId="{4C64B63C-4553-411E-A69E-DDF0C904065B}" type="sibTrans" cxnId="{C0B50F02-767C-4CD1-9C47-D3421E56C0A9}">
      <dgm:prSet/>
      <dgm:spPr/>
      <dgm:t>
        <a:bodyPr/>
        <a:lstStyle/>
        <a:p>
          <a:endParaRPr lang="pl-PL"/>
        </a:p>
      </dgm:t>
    </dgm:pt>
    <dgm:pt modelId="{9171E42A-273D-4C32-B927-5D4A065479E6}">
      <dgm:prSet phldrT="[Tekst]" phldr="1"/>
      <dgm:spPr/>
      <dgm:t>
        <a:bodyPr/>
        <a:lstStyle/>
        <a:p>
          <a:endParaRPr lang="pl-PL"/>
        </a:p>
      </dgm:t>
    </dgm:pt>
    <dgm:pt modelId="{243D9C32-88C3-4E40-BB53-F6F34FA7B170}" type="parTrans" cxnId="{3F033D8B-F5B5-4C0F-93E9-1229CF8B3CCC}">
      <dgm:prSet/>
      <dgm:spPr/>
      <dgm:t>
        <a:bodyPr/>
        <a:lstStyle/>
        <a:p>
          <a:endParaRPr lang="pl-PL"/>
        </a:p>
      </dgm:t>
    </dgm:pt>
    <dgm:pt modelId="{C6AE228D-9394-4C8B-829E-2E203B4C0CDE}" type="sibTrans" cxnId="{3F033D8B-F5B5-4C0F-93E9-1229CF8B3CCC}">
      <dgm:prSet/>
      <dgm:spPr/>
      <dgm:t>
        <a:bodyPr/>
        <a:lstStyle/>
        <a:p>
          <a:endParaRPr lang="pl-PL"/>
        </a:p>
      </dgm:t>
    </dgm:pt>
    <dgm:pt modelId="{F19AB596-C5D2-475C-93E5-0B419F06EC9A}" type="pres">
      <dgm:prSet presAssocID="{5222931B-09FE-40F5-98F2-329FF907AA06}" presName="cycleMatrixDiagram" presStyleCnt="0">
        <dgm:presLayoutVars>
          <dgm:chMax val="1"/>
          <dgm:dir/>
          <dgm:animLvl val="lvl"/>
          <dgm:resizeHandles val="exact"/>
        </dgm:presLayoutVars>
      </dgm:prSet>
      <dgm:spPr/>
    </dgm:pt>
    <dgm:pt modelId="{6A102B3E-DE58-4499-840A-B5F5B565C519}" type="pres">
      <dgm:prSet presAssocID="{5222931B-09FE-40F5-98F2-329FF907AA06}" presName="children" presStyleCnt="0"/>
      <dgm:spPr/>
    </dgm:pt>
    <dgm:pt modelId="{F9583F2A-D4FC-466A-96E3-F09BD9BA9647}" type="pres">
      <dgm:prSet presAssocID="{5222931B-09FE-40F5-98F2-329FF907AA06}" presName="child1group" presStyleCnt="0"/>
      <dgm:spPr/>
    </dgm:pt>
    <dgm:pt modelId="{6F9B8B56-0554-44B1-ADE6-FD913D7EDB51}" type="pres">
      <dgm:prSet presAssocID="{5222931B-09FE-40F5-98F2-329FF907AA06}" presName="child1" presStyleLbl="bgAcc1" presStyleIdx="0" presStyleCnt="4"/>
      <dgm:spPr/>
    </dgm:pt>
    <dgm:pt modelId="{FFDCF846-7F34-4B1C-B9C1-49265B4316D3}" type="pres">
      <dgm:prSet presAssocID="{5222931B-09FE-40F5-98F2-329FF907AA06}" presName="child1Text" presStyleLbl="bgAcc1" presStyleIdx="0" presStyleCnt="4">
        <dgm:presLayoutVars>
          <dgm:bulletEnabled val="1"/>
        </dgm:presLayoutVars>
      </dgm:prSet>
      <dgm:spPr/>
    </dgm:pt>
    <dgm:pt modelId="{714B69F3-B84E-4048-85E8-51F9C439B583}" type="pres">
      <dgm:prSet presAssocID="{5222931B-09FE-40F5-98F2-329FF907AA06}" presName="child2group" presStyleCnt="0"/>
      <dgm:spPr/>
    </dgm:pt>
    <dgm:pt modelId="{334E6F7C-E925-4342-B289-A76548393853}" type="pres">
      <dgm:prSet presAssocID="{5222931B-09FE-40F5-98F2-329FF907AA06}" presName="child2" presStyleLbl="bgAcc1" presStyleIdx="1" presStyleCnt="4"/>
      <dgm:spPr/>
    </dgm:pt>
    <dgm:pt modelId="{AB886110-73D6-429C-B45A-6AF6E78CB6A8}" type="pres">
      <dgm:prSet presAssocID="{5222931B-09FE-40F5-98F2-329FF907AA06}" presName="child2Text" presStyleLbl="bgAcc1" presStyleIdx="1" presStyleCnt="4">
        <dgm:presLayoutVars>
          <dgm:bulletEnabled val="1"/>
        </dgm:presLayoutVars>
      </dgm:prSet>
      <dgm:spPr/>
    </dgm:pt>
    <dgm:pt modelId="{A9578B81-EEB1-4C2A-BD6D-B799A3DF1DE3}" type="pres">
      <dgm:prSet presAssocID="{5222931B-09FE-40F5-98F2-329FF907AA06}" presName="child3group" presStyleCnt="0"/>
      <dgm:spPr/>
    </dgm:pt>
    <dgm:pt modelId="{71F43B64-DF19-447F-A372-99F53254994B}" type="pres">
      <dgm:prSet presAssocID="{5222931B-09FE-40F5-98F2-329FF907AA06}" presName="child3" presStyleLbl="bgAcc1" presStyleIdx="2" presStyleCnt="4"/>
      <dgm:spPr/>
    </dgm:pt>
    <dgm:pt modelId="{BAEED4DB-243C-4F0E-80FA-4D9E1D025D86}" type="pres">
      <dgm:prSet presAssocID="{5222931B-09FE-40F5-98F2-329FF907AA06}" presName="child3Text" presStyleLbl="bgAcc1" presStyleIdx="2" presStyleCnt="4">
        <dgm:presLayoutVars>
          <dgm:bulletEnabled val="1"/>
        </dgm:presLayoutVars>
      </dgm:prSet>
      <dgm:spPr/>
    </dgm:pt>
    <dgm:pt modelId="{072F4847-52A4-4657-95E2-711EA407D9A1}" type="pres">
      <dgm:prSet presAssocID="{5222931B-09FE-40F5-98F2-329FF907AA06}" presName="child4group" presStyleCnt="0"/>
      <dgm:spPr/>
    </dgm:pt>
    <dgm:pt modelId="{C6BA815C-6738-416F-92AB-9B66A85A85E2}" type="pres">
      <dgm:prSet presAssocID="{5222931B-09FE-40F5-98F2-329FF907AA06}" presName="child4" presStyleLbl="bgAcc1" presStyleIdx="3" presStyleCnt="4"/>
      <dgm:spPr/>
    </dgm:pt>
    <dgm:pt modelId="{C715F468-6883-4A76-A97C-F0F7776B8D90}" type="pres">
      <dgm:prSet presAssocID="{5222931B-09FE-40F5-98F2-329FF907AA06}" presName="child4Text" presStyleLbl="bgAcc1" presStyleIdx="3" presStyleCnt="4">
        <dgm:presLayoutVars>
          <dgm:bulletEnabled val="1"/>
        </dgm:presLayoutVars>
      </dgm:prSet>
      <dgm:spPr/>
    </dgm:pt>
    <dgm:pt modelId="{25CFE4DB-286B-43D1-BDAC-FBAF9EB8E9ED}" type="pres">
      <dgm:prSet presAssocID="{5222931B-09FE-40F5-98F2-329FF907AA06}" presName="childPlaceholder" presStyleCnt="0"/>
      <dgm:spPr/>
    </dgm:pt>
    <dgm:pt modelId="{38493FA9-EFE4-4EEF-BFB2-D2AE3E4EF86F}" type="pres">
      <dgm:prSet presAssocID="{5222931B-09FE-40F5-98F2-329FF907AA06}" presName="circle" presStyleCnt="0"/>
      <dgm:spPr/>
    </dgm:pt>
    <dgm:pt modelId="{141C2EB3-59CF-4144-A7F3-5FFE299EE4A6}" type="pres">
      <dgm:prSet presAssocID="{5222931B-09FE-40F5-98F2-329FF907AA06}" presName="quadrant1" presStyleLbl="node1" presStyleIdx="0" presStyleCnt="4">
        <dgm:presLayoutVars>
          <dgm:chMax val="1"/>
          <dgm:bulletEnabled val="1"/>
        </dgm:presLayoutVars>
      </dgm:prSet>
      <dgm:spPr/>
    </dgm:pt>
    <dgm:pt modelId="{8ADF3EBA-5884-4B95-99B1-8D01A61E68FE}" type="pres">
      <dgm:prSet presAssocID="{5222931B-09FE-40F5-98F2-329FF907AA06}" presName="quadrant2" presStyleLbl="node1" presStyleIdx="1" presStyleCnt="4">
        <dgm:presLayoutVars>
          <dgm:chMax val="1"/>
          <dgm:bulletEnabled val="1"/>
        </dgm:presLayoutVars>
      </dgm:prSet>
      <dgm:spPr/>
    </dgm:pt>
    <dgm:pt modelId="{4E5634FE-95F9-4B33-AC67-884DBA9DACC2}" type="pres">
      <dgm:prSet presAssocID="{5222931B-09FE-40F5-98F2-329FF907AA06}" presName="quadrant3" presStyleLbl="node1" presStyleIdx="2" presStyleCnt="4">
        <dgm:presLayoutVars>
          <dgm:chMax val="1"/>
          <dgm:bulletEnabled val="1"/>
        </dgm:presLayoutVars>
      </dgm:prSet>
      <dgm:spPr/>
    </dgm:pt>
    <dgm:pt modelId="{3CB7E2CC-9940-48EF-9DBC-04D01368A711}" type="pres">
      <dgm:prSet presAssocID="{5222931B-09FE-40F5-98F2-329FF907AA06}" presName="quadrant4" presStyleLbl="node1" presStyleIdx="3" presStyleCnt="4">
        <dgm:presLayoutVars>
          <dgm:chMax val="1"/>
          <dgm:bulletEnabled val="1"/>
        </dgm:presLayoutVars>
      </dgm:prSet>
      <dgm:spPr/>
    </dgm:pt>
    <dgm:pt modelId="{691DE903-A11B-4E6B-B858-858714068633}" type="pres">
      <dgm:prSet presAssocID="{5222931B-09FE-40F5-98F2-329FF907AA06}" presName="quadrantPlaceholder" presStyleCnt="0"/>
      <dgm:spPr/>
    </dgm:pt>
    <dgm:pt modelId="{9FD427FE-3477-4397-B36B-360C0A9B2C41}" type="pres">
      <dgm:prSet presAssocID="{5222931B-09FE-40F5-98F2-329FF907AA06}" presName="center1" presStyleLbl="fgShp" presStyleIdx="0" presStyleCnt="2"/>
      <dgm:spPr/>
    </dgm:pt>
    <dgm:pt modelId="{6F094E7B-1F56-4FC9-9F93-D477BE87FEE9}" type="pres">
      <dgm:prSet presAssocID="{5222931B-09FE-40F5-98F2-329FF907AA06}" presName="center2" presStyleLbl="fgShp" presStyleIdx="1" presStyleCnt="2"/>
      <dgm:spPr/>
    </dgm:pt>
  </dgm:ptLst>
  <dgm:cxnLst>
    <dgm:cxn modelId="{C0B50F02-767C-4CD1-9C47-D3421E56C0A9}" srcId="{5222931B-09FE-40F5-98F2-329FF907AA06}" destId="{7DDEEE1E-3650-4EFA-9E8B-31C0D61ACA83}" srcOrd="3" destOrd="0" parTransId="{BC221359-C757-4A53-8FC0-1B8EADF49B6E}" sibTransId="{4C64B63C-4553-411E-A69E-DDF0C904065B}"/>
    <dgm:cxn modelId="{5284F70D-883D-44A1-828A-88EA5F10B8DA}" type="presOf" srcId="{E4D47147-4689-44DF-90D7-36135C42E516}" destId="{334E6F7C-E925-4342-B289-A76548393853}" srcOrd="0" destOrd="0" presId="urn:microsoft.com/office/officeart/2005/8/layout/cycle4"/>
    <dgm:cxn modelId="{52D00219-7C1B-43FF-A672-2C17D7509768}" type="presOf" srcId="{5222931B-09FE-40F5-98F2-329FF907AA06}" destId="{F19AB596-C5D2-475C-93E5-0B419F06EC9A}" srcOrd="0" destOrd="0" presId="urn:microsoft.com/office/officeart/2005/8/layout/cycle4"/>
    <dgm:cxn modelId="{11842D7C-9B29-40F6-9103-ACD5357BD60D}" type="presOf" srcId="{9171E42A-273D-4C32-B927-5D4A065479E6}" destId="{C6BA815C-6738-416F-92AB-9B66A85A85E2}" srcOrd="0" destOrd="0" presId="urn:microsoft.com/office/officeart/2005/8/layout/cycle4"/>
    <dgm:cxn modelId="{3B95DD87-329A-489D-BF95-A2B462A6F48D}" type="presOf" srcId="{CCA44389-05DF-46CB-B43A-33DFDA8335B7}" destId="{FFDCF846-7F34-4B1C-B9C1-49265B4316D3}" srcOrd="1" destOrd="0" presId="urn:microsoft.com/office/officeart/2005/8/layout/cycle4"/>
    <dgm:cxn modelId="{3F033D8B-F5B5-4C0F-93E9-1229CF8B3CCC}" srcId="{7DDEEE1E-3650-4EFA-9E8B-31C0D61ACA83}" destId="{9171E42A-273D-4C32-B927-5D4A065479E6}" srcOrd="0" destOrd="0" parTransId="{243D9C32-88C3-4E40-BB53-F6F34FA7B170}" sibTransId="{C6AE228D-9394-4C8B-829E-2E203B4C0CDE}"/>
    <dgm:cxn modelId="{F4B87097-A073-4143-9771-ABFB574C9116}" srcId="{5222931B-09FE-40F5-98F2-329FF907AA06}" destId="{730660D2-56BE-4C46-9B9A-68C4CE48F6BD}" srcOrd="1" destOrd="0" parTransId="{DD5C0A3C-4917-4F51-B939-A7D14E65C96C}" sibTransId="{33A77F26-2DA1-4111-8232-44FF33C2BF03}"/>
    <dgm:cxn modelId="{621A519B-403A-4EC9-8FFE-585209C007A5}" type="presOf" srcId="{EFEE0CA4-C763-4CBA-A997-5F71D0FBE7B9}" destId="{141C2EB3-59CF-4144-A7F3-5FFE299EE4A6}" srcOrd="0" destOrd="0" presId="urn:microsoft.com/office/officeart/2005/8/layout/cycle4"/>
    <dgm:cxn modelId="{2737EAA2-778E-49DF-A08C-659A19B42C76}" srcId="{5222931B-09FE-40F5-98F2-329FF907AA06}" destId="{EFEE0CA4-C763-4CBA-A997-5F71D0FBE7B9}" srcOrd="0" destOrd="0" parTransId="{7E63E9C5-3E15-4E61-8558-375F7DE343DB}" sibTransId="{F95B2607-217C-4846-B197-069BD82A0317}"/>
    <dgm:cxn modelId="{D23A02AA-E203-4055-8D48-431EBCE06594}" type="presOf" srcId="{E4D47147-4689-44DF-90D7-36135C42E516}" destId="{AB886110-73D6-429C-B45A-6AF6E78CB6A8}" srcOrd="1" destOrd="0" presId="urn:microsoft.com/office/officeart/2005/8/layout/cycle4"/>
    <dgm:cxn modelId="{34E0ADC1-A3BB-4C7A-8839-7EE8A2FACB17}" srcId="{730660D2-56BE-4C46-9B9A-68C4CE48F6BD}" destId="{E4D47147-4689-44DF-90D7-36135C42E516}" srcOrd="0" destOrd="0" parTransId="{3502EBC5-989A-4F93-A581-B7338B876F18}" sibTransId="{3C6DC37A-E02C-4D4B-86FB-088611C38931}"/>
    <dgm:cxn modelId="{CAA1C6C2-3589-4EC5-90F1-A2020CE2CEBD}" type="presOf" srcId="{7DDEEE1E-3650-4EFA-9E8B-31C0D61ACA83}" destId="{3CB7E2CC-9940-48EF-9DBC-04D01368A711}" srcOrd="0" destOrd="0" presId="urn:microsoft.com/office/officeart/2005/8/layout/cycle4"/>
    <dgm:cxn modelId="{09F4F9C7-0C46-4006-872B-2ACFFC3A0FB0}" srcId="{5222931B-09FE-40F5-98F2-329FF907AA06}" destId="{C9DB7747-3CBD-41B2-931A-FEBC51A126DE}" srcOrd="2" destOrd="0" parTransId="{1D2B7919-D9A6-47D2-938A-96FDE264AB83}" sibTransId="{E873BE24-218B-4B64-AAD0-55E01887CE7C}"/>
    <dgm:cxn modelId="{8F2336CC-DBB3-4FA2-AB44-E6CA5FAD7486}" srcId="{C9DB7747-3CBD-41B2-931A-FEBC51A126DE}" destId="{67B1856E-5A97-45AF-A9B3-547E7B2E9F29}" srcOrd="0" destOrd="0" parTransId="{294F3FF7-AD27-41C7-958D-48A1F861BDE4}" sibTransId="{B8C5FDEB-5FEE-4C7B-8C36-5674C3A8459F}"/>
    <dgm:cxn modelId="{D8D04DD2-4990-4258-9457-621E4574187C}" type="presOf" srcId="{9171E42A-273D-4C32-B927-5D4A065479E6}" destId="{C715F468-6883-4A76-A97C-F0F7776B8D90}" srcOrd="1" destOrd="0" presId="urn:microsoft.com/office/officeart/2005/8/layout/cycle4"/>
    <dgm:cxn modelId="{7CE50ED3-CF04-496A-BA80-0C0A93AE6295}" type="presOf" srcId="{CCA44389-05DF-46CB-B43A-33DFDA8335B7}" destId="{6F9B8B56-0554-44B1-ADE6-FD913D7EDB51}" srcOrd="0" destOrd="0" presId="urn:microsoft.com/office/officeart/2005/8/layout/cycle4"/>
    <dgm:cxn modelId="{6DEC90D7-8E5A-4165-BC26-AD2F2CFC36C1}" type="presOf" srcId="{67B1856E-5A97-45AF-A9B3-547E7B2E9F29}" destId="{71F43B64-DF19-447F-A372-99F53254994B}" srcOrd="0" destOrd="0" presId="urn:microsoft.com/office/officeart/2005/8/layout/cycle4"/>
    <dgm:cxn modelId="{4B015AE1-4BCB-41D5-8A33-E849C2056B38}" type="presOf" srcId="{730660D2-56BE-4C46-9B9A-68C4CE48F6BD}" destId="{8ADF3EBA-5884-4B95-99B1-8D01A61E68FE}" srcOrd="0" destOrd="0" presId="urn:microsoft.com/office/officeart/2005/8/layout/cycle4"/>
    <dgm:cxn modelId="{F75D8EE8-377E-4CBA-ABD7-3E6A11664F05}" srcId="{EFEE0CA4-C763-4CBA-A997-5F71D0FBE7B9}" destId="{CCA44389-05DF-46CB-B43A-33DFDA8335B7}" srcOrd="0" destOrd="0" parTransId="{832DF66D-3ABE-4BF0-9120-5BC1CC3EF419}" sibTransId="{573E7A5A-EB9D-46A4-9F4D-96E5979ACB89}"/>
    <dgm:cxn modelId="{FAE681EC-737A-4A9D-87C8-37B961A5A6C8}" type="presOf" srcId="{C9DB7747-3CBD-41B2-931A-FEBC51A126DE}" destId="{4E5634FE-95F9-4B33-AC67-884DBA9DACC2}" srcOrd="0" destOrd="0" presId="urn:microsoft.com/office/officeart/2005/8/layout/cycle4"/>
    <dgm:cxn modelId="{1E0E9FF2-CEDC-4AEE-931E-875A794C57FB}" type="presOf" srcId="{67B1856E-5A97-45AF-A9B3-547E7B2E9F29}" destId="{BAEED4DB-243C-4F0E-80FA-4D9E1D025D86}" srcOrd="1" destOrd="0" presId="urn:microsoft.com/office/officeart/2005/8/layout/cycle4"/>
    <dgm:cxn modelId="{88F96EF1-40A5-47DF-98AF-A7161ECC3833}" type="presParOf" srcId="{F19AB596-C5D2-475C-93E5-0B419F06EC9A}" destId="{6A102B3E-DE58-4499-840A-B5F5B565C519}" srcOrd="0" destOrd="0" presId="urn:microsoft.com/office/officeart/2005/8/layout/cycle4"/>
    <dgm:cxn modelId="{D1A739D6-A801-4721-9827-74EA3A9A0E89}" type="presParOf" srcId="{6A102B3E-DE58-4499-840A-B5F5B565C519}" destId="{F9583F2A-D4FC-466A-96E3-F09BD9BA9647}" srcOrd="0" destOrd="0" presId="urn:microsoft.com/office/officeart/2005/8/layout/cycle4"/>
    <dgm:cxn modelId="{083DE7A9-895A-49AA-984B-A8170E90D4B1}" type="presParOf" srcId="{F9583F2A-D4FC-466A-96E3-F09BD9BA9647}" destId="{6F9B8B56-0554-44B1-ADE6-FD913D7EDB51}" srcOrd="0" destOrd="0" presId="urn:microsoft.com/office/officeart/2005/8/layout/cycle4"/>
    <dgm:cxn modelId="{13F9E575-D552-42A3-B7F1-B20AE482E8D3}" type="presParOf" srcId="{F9583F2A-D4FC-466A-96E3-F09BD9BA9647}" destId="{FFDCF846-7F34-4B1C-B9C1-49265B4316D3}" srcOrd="1" destOrd="0" presId="urn:microsoft.com/office/officeart/2005/8/layout/cycle4"/>
    <dgm:cxn modelId="{FF231CCE-4A60-4065-884F-ED26BF59FEE6}" type="presParOf" srcId="{6A102B3E-DE58-4499-840A-B5F5B565C519}" destId="{714B69F3-B84E-4048-85E8-51F9C439B583}" srcOrd="1" destOrd="0" presId="urn:microsoft.com/office/officeart/2005/8/layout/cycle4"/>
    <dgm:cxn modelId="{720C874B-FD66-4146-AD93-AF90DA41DC0F}" type="presParOf" srcId="{714B69F3-B84E-4048-85E8-51F9C439B583}" destId="{334E6F7C-E925-4342-B289-A76548393853}" srcOrd="0" destOrd="0" presId="urn:microsoft.com/office/officeart/2005/8/layout/cycle4"/>
    <dgm:cxn modelId="{27082E8F-73BD-4A6D-A58B-ADA3BC1FB9F3}" type="presParOf" srcId="{714B69F3-B84E-4048-85E8-51F9C439B583}" destId="{AB886110-73D6-429C-B45A-6AF6E78CB6A8}" srcOrd="1" destOrd="0" presId="urn:microsoft.com/office/officeart/2005/8/layout/cycle4"/>
    <dgm:cxn modelId="{7E544597-3B65-402C-9C39-DBB3D82040DB}" type="presParOf" srcId="{6A102B3E-DE58-4499-840A-B5F5B565C519}" destId="{A9578B81-EEB1-4C2A-BD6D-B799A3DF1DE3}" srcOrd="2" destOrd="0" presId="urn:microsoft.com/office/officeart/2005/8/layout/cycle4"/>
    <dgm:cxn modelId="{7473D61E-2AE2-4ACE-82D8-B99354A93673}" type="presParOf" srcId="{A9578B81-EEB1-4C2A-BD6D-B799A3DF1DE3}" destId="{71F43B64-DF19-447F-A372-99F53254994B}" srcOrd="0" destOrd="0" presId="urn:microsoft.com/office/officeart/2005/8/layout/cycle4"/>
    <dgm:cxn modelId="{9576C6C3-7302-4FE9-A206-F7CE9224194C}" type="presParOf" srcId="{A9578B81-EEB1-4C2A-BD6D-B799A3DF1DE3}" destId="{BAEED4DB-243C-4F0E-80FA-4D9E1D025D86}" srcOrd="1" destOrd="0" presId="urn:microsoft.com/office/officeart/2005/8/layout/cycle4"/>
    <dgm:cxn modelId="{53C9526D-BDC2-4E70-BBC4-737E6A994A5F}" type="presParOf" srcId="{6A102B3E-DE58-4499-840A-B5F5B565C519}" destId="{072F4847-52A4-4657-95E2-711EA407D9A1}" srcOrd="3" destOrd="0" presId="urn:microsoft.com/office/officeart/2005/8/layout/cycle4"/>
    <dgm:cxn modelId="{2F39FD5C-CC44-47E2-AC7C-3FC44D7E0925}" type="presParOf" srcId="{072F4847-52A4-4657-95E2-711EA407D9A1}" destId="{C6BA815C-6738-416F-92AB-9B66A85A85E2}" srcOrd="0" destOrd="0" presId="urn:microsoft.com/office/officeart/2005/8/layout/cycle4"/>
    <dgm:cxn modelId="{48073B3B-1C32-4912-9B58-2591B591640F}" type="presParOf" srcId="{072F4847-52A4-4657-95E2-711EA407D9A1}" destId="{C715F468-6883-4A76-A97C-F0F7776B8D90}" srcOrd="1" destOrd="0" presId="urn:microsoft.com/office/officeart/2005/8/layout/cycle4"/>
    <dgm:cxn modelId="{008B87CC-728C-442B-BEF7-697CD011F3C6}" type="presParOf" srcId="{6A102B3E-DE58-4499-840A-B5F5B565C519}" destId="{25CFE4DB-286B-43D1-BDAC-FBAF9EB8E9ED}" srcOrd="4" destOrd="0" presId="urn:microsoft.com/office/officeart/2005/8/layout/cycle4"/>
    <dgm:cxn modelId="{BFBEB5D2-2560-4561-9D7E-E101DFC9EA88}" type="presParOf" srcId="{F19AB596-C5D2-475C-93E5-0B419F06EC9A}" destId="{38493FA9-EFE4-4EEF-BFB2-D2AE3E4EF86F}" srcOrd="1" destOrd="0" presId="urn:microsoft.com/office/officeart/2005/8/layout/cycle4"/>
    <dgm:cxn modelId="{75748985-C9B6-4279-B397-B04006241612}" type="presParOf" srcId="{38493FA9-EFE4-4EEF-BFB2-D2AE3E4EF86F}" destId="{141C2EB3-59CF-4144-A7F3-5FFE299EE4A6}" srcOrd="0" destOrd="0" presId="urn:microsoft.com/office/officeart/2005/8/layout/cycle4"/>
    <dgm:cxn modelId="{B1AAE7EF-6C19-4300-B551-66401B4AB35E}" type="presParOf" srcId="{38493FA9-EFE4-4EEF-BFB2-D2AE3E4EF86F}" destId="{8ADF3EBA-5884-4B95-99B1-8D01A61E68FE}" srcOrd="1" destOrd="0" presId="urn:microsoft.com/office/officeart/2005/8/layout/cycle4"/>
    <dgm:cxn modelId="{56544B3E-4BEA-436A-BB1B-B7A26469448B}" type="presParOf" srcId="{38493FA9-EFE4-4EEF-BFB2-D2AE3E4EF86F}" destId="{4E5634FE-95F9-4B33-AC67-884DBA9DACC2}" srcOrd="2" destOrd="0" presId="urn:microsoft.com/office/officeart/2005/8/layout/cycle4"/>
    <dgm:cxn modelId="{77BC51CB-5AB2-4DCC-9D97-2C58C2B0DA50}" type="presParOf" srcId="{38493FA9-EFE4-4EEF-BFB2-D2AE3E4EF86F}" destId="{3CB7E2CC-9940-48EF-9DBC-04D01368A711}" srcOrd="3" destOrd="0" presId="urn:microsoft.com/office/officeart/2005/8/layout/cycle4"/>
    <dgm:cxn modelId="{D81C10EB-D599-4B89-AD52-92EE7F7E0FD1}" type="presParOf" srcId="{38493FA9-EFE4-4EEF-BFB2-D2AE3E4EF86F}" destId="{691DE903-A11B-4E6B-B858-858714068633}" srcOrd="4" destOrd="0" presId="urn:microsoft.com/office/officeart/2005/8/layout/cycle4"/>
    <dgm:cxn modelId="{E7A09629-91D4-43E8-8E4E-0E9CBB7016D1}" type="presParOf" srcId="{F19AB596-C5D2-475C-93E5-0B419F06EC9A}" destId="{9FD427FE-3477-4397-B36B-360C0A9B2C41}" srcOrd="2" destOrd="0" presId="urn:microsoft.com/office/officeart/2005/8/layout/cycle4"/>
    <dgm:cxn modelId="{20406AC7-77C2-4CD6-8C3B-1D802E1CE64B}" type="presParOf" srcId="{F19AB596-C5D2-475C-93E5-0B419F06EC9A}" destId="{6F094E7B-1F56-4FC9-9F93-D477BE87FEE9}"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F86C50-07DB-47ED-85EA-8C8FBEF8A7AB}"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pl-PL"/>
        </a:p>
      </dgm:t>
    </dgm:pt>
    <dgm:pt modelId="{069AFB9D-91A5-4F05-8463-6A464A5E250D}">
      <dgm:prSet phldrT="[Tekst]"/>
      <dgm:spPr/>
      <dgm:t>
        <a:bodyPr/>
        <a:lstStyle/>
        <a:p>
          <a:r>
            <a:rPr lang="pl-PL" dirty="0"/>
            <a:t>Gmina z duszą dla Aglomeracji Wrocławskiej </a:t>
          </a:r>
        </a:p>
      </dgm:t>
    </dgm:pt>
    <dgm:pt modelId="{BD3F581C-9796-456C-9352-5E15A6929FCB}" type="parTrans" cxnId="{15A66A48-C5F8-45FD-B304-C0DA30A089FD}">
      <dgm:prSet/>
      <dgm:spPr/>
      <dgm:t>
        <a:bodyPr/>
        <a:lstStyle/>
        <a:p>
          <a:endParaRPr lang="pl-PL"/>
        </a:p>
      </dgm:t>
    </dgm:pt>
    <dgm:pt modelId="{83E54A7E-1503-4287-B246-81F2D71B8F0C}" type="sibTrans" cxnId="{15A66A48-C5F8-45FD-B304-C0DA30A089FD}">
      <dgm:prSet/>
      <dgm:spPr/>
      <dgm:t>
        <a:bodyPr/>
        <a:lstStyle/>
        <a:p>
          <a:endParaRPr lang="pl-PL"/>
        </a:p>
      </dgm:t>
    </dgm:pt>
    <dgm:pt modelId="{9E3E5740-1314-4B83-ADDC-437020284069}">
      <dgm:prSet phldrT="[Tekst]"/>
      <dgm:spPr/>
      <dgm:t>
        <a:bodyPr/>
        <a:lstStyle/>
        <a:p>
          <a:r>
            <a:rPr lang="pl-PL" dirty="0"/>
            <a:t>Walory przyrodnicze,</a:t>
          </a:r>
        </a:p>
      </dgm:t>
    </dgm:pt>
    <dgm:pt modelId="{7B20D4C8-D4FB-4862-906E-FC3FB3909157}" type="parTrans" cxnId="{B0CCB20E-EC2B-43C7-AD92-9BE95FB3C70E}">
      <dgm:prSet/>
      <dgm:spPr/>
      <dgm:t>
        <a:bodyPr/>
        <a:lstStyle/>
        <a:p>
          <a:endParaRPr lang="pl-PL"/>
        </a:p>
      </dgm:t>
    </dgm:pt>
    <dgm:pt modelId="{858C5EF4-4C35-4C64-B6CC-884925A9BF93}" type="sibTrans" cxnId="{B0CCB20E-EC2B-43C7-AD92-9BE95FB3C70E}">
      <dgm:prSet/>
      <dgm:spPr/>
      <dgm:t>
        <a:bodyPr/>
        <a:lstStyle/>
        <a:p>
          <a:endParaRPr lang="pl-PL"/>
        </a:p>
      </dgm:t>
    </dgm:pt>
    <dgm:pt modelId="{585E13D4-EE8A-4FDA-9408-014EC996C86E}">
      <dgm:prSet phldrT="[Tekst]"/>
      <dgm:spPr/>
      <dgm:t>
        <a:bodyPr/>
        <a:lstStyle/>
        <a:p>
          <a:r>
            <a:rPr lang="pl-PL" dirty="0"/>
            <a:t>Determinacja władz i promocja</a:t>
          </a:r>
        </a:p>
      </dgm:t>
    </dgm:pt>
    <dgm:pt modelId="{97AA0E45-0850-412B-AEEC-D7CBB00DEFD5}" type="parTrans" cxnId="{29F16B70-E3E6-4A30-963D-F79B3A61AF26}">
      <dgm:prSet/>
      <dgm:spPr/>
      <dgm:t>
        <a:bodyPr/>
        <a:lstStyle/>
        <a:p>
          <a:endParaRPr lang="pl-PL"/>
        </a:p>
      </dgm:t>
    </dgm:pt>
    <dgm:pt modelId="{3C9B976E-BE39-4B89-81F8-604DFFD75E60}" type="sibTrans" cxnId="{29F16B70-E3E6-4A30-963D-F79B3A61AF26}">
      <dgm:prSet/>
      <dgm:spPr/>
      <dgm:t>
        <a:bodyPr/>
        <a:lstStyle/>
        <a:p>
          <a:endParaRPr lang="pl-PL"/>
        </a:p>
      </dgm:t>
    </dgm:pt>
    <dgm:pt modelId="{212164E6-379D-4C5B-83BD-68C247EEC353}">
      <dgm:prSet phldrT="[Tekst]"/>
      <dgm:spPr/>
      <dgm:t>
        <a:bodyPr/>
        <a:lstStyle/>
        <a:p>
          <a:r>
            <a:rPr lang="pl-PL" dirty="0"/>
            <a:t>Konsekwentnie realizowany kierunek rozwoju Gminy, budowa wizerunku</a:t>
          </a:r>
        </a:p>
      </dgm:t>
    </dgm:pt>
    <dgm:pt modelId="{9F18DCEA-3564-4032-91A6-83B0858160BF}" type="parTrans" cxnId="{D6DA4406-80A8-4544-9C77-3FAC9355442C}">
      <dgm:prSet/>
      <dgm:spPr/>
      <dgm:t>
        <a:bodyPr/>
        <a:lstStyle/>
        <a:p>
          <a:endParaRPr lang="pl-PL"/>
        </a:p>
      </dgm:t>
    </dgm:pt>
    <dgm:pt modelId="{6110A5B5-E2D8-4BF0-8B12-2496B724AC76}" type="sibTrans" cxnId="{D6DA4406-80A8-4544-9C77-3FAC9355442C}">
      <dgm:prSet/>
      <dgm:spPr/>
      <dgm:t>
        <a:bodyPr/>
        <a:lstStyle/>
        <a:p>
          <a:endParaRPr lang="pl-PL"/>
        </a:p>
      </dgm:t>
    </dgm:pt>
    <dgm:pt modelId="{35F059D3-40F1-4BD2-A165-674AA5668D31}">
      <dgm:prSet phldrT="[Tekst]"/>
      <dgm:spPr/>
      <dgm:t>
        <a:bodyPr/>
        <a:lstStyle/>
        <a:p>
          <a:r>
            <a:rPr lang="pl-PL" dirty="0"/>
            <a:t>Rozwój i wysoka jakość życia</a:t>
          </a:r>
        </a:p>
      </dgm:t>
    </dgm:pt>
    <dgm:pt modelId="{40172B96-DADF-48A9-A6C8-3733070A6887}" type="parTrans" cxnId="{0F7470FA-DB0D-4419-8C04-F3573EC85036}">
      <dgm:prSet/>
      <dgm:spPr/>
      <dgm:t>
        <a:bodyPr/>
        <a:lstStyle/>
        <a:p>
          <a:endParaRPr lang="pl-PL"/>
        </a:p>
      </dgm:t>
    </dgm:pt>
    <dgm:pt modelId="{7D76CB5D-96BB-476C-901F-4EBB0B2DBB8A}" type="sibTrans" cxnId="{0F7470FA-DB0D-4419-8C04-F3573EC85036}">
      <dgm:prSet/>
      <dgm:spPr/>
      <dgm:t>
        <a:bodyPr/>
        <a:lstStyle/>
        <a:p>
          <a:endParaRPr lang="pl-PL"/>
        </a:p>
      </dgm:t>
    </dgm:pt>
    <dgm:pt modelId="{0522D879-D25E-4DF0-86C2-02F157F16C08}">
      <dgm:prSet phldrT="[Tekst]" phldr="1"/>
      <dgm:spPr/>
      <dgm:t>
        <a:bodyPr/>
        <a:lstStyle/>
        <a:p>
          <a:endParaRPr lang="pl-PL" dirty="0"/>
        </a:p>
      </dgm:t>
    </dgm:pt>
    <dgm:pt modelId="{75C04A94-DF6F-4367-9704-124DB80FF45B}" type="parTrans" cxnId="{C0CFBD0F-1731-43BD-BDF2-3DBAD8128AD2}">
      <dgm:prSet/>
      <dgm:spPr/>
      <dgm:t>
        <a:bodyPr/>
        <a:lstStyle/>
        <a:p>
          <a:endParaRPr lang="pl-PL"/>
        </a:p>
      </dgm:t>
    </dgm:pt>
    <dgm:pt modelId="{5736FF77-462B-4074-AEFF-80FA3F501E25}" type="sibTrans" cxnId="{C0CFBD0F-1731-43BD-BDF2-3DBAD8128AD2}">
      <dgm:prSet/>
      <dgm:spPr/>
      <dgm:t>
        <a:bodyPr/>
        <a:lstStyle/>
        <a:p>
          <a:endParaRPr lang="pl-PL"/>
        </a:p>
      </dgm:t>
    </dgm:pt>
    <dgm:pt modelId="{38E42E4F-DB18-4902-A730-A5C201CB624B}">
      <dgm:prSet phldrT="[Tekst]"/>
      <dgm:spPr/>
      <dgm:t>
        <a:bodyPr/>
        <a:lstStyle/>
        <a:p>
          <a:r>
            <a:rPr lang="pl-PL" dirty="0"/>
            <a:t>Aktywne społeczeństwo</a:t>
          </a:r>
        </a:p>
      </dgm:t>
    </dgm:pt>
    <dgm:pt modelId="{99639FD9-4C6C-496E-B11C-B2D009FA7EC1}" type="parTrans" cxnId="{03FCED6B-0C6B-4884-8E20-9FA3D605FCBA}">
      <dgm:prSet/>
      <dgm:spPr/>
      <dgm:t>
        <a:bodyPr/>
        <a:lstStyle/>
        <a:p>
          <a:endParaRPr lang="pl-PL"/>
        </a:p>
      </dgm:t>
    </dgm:pt>
    <dgm:pt modelId="{E7313534-955D-4F7A-91BE-4C705B130487}" type="sibTrans" cxnId="{03FCED6B-0C6B-4884-8E20-9FA3D605FCBA}">
      <dgm:prSet/>
      <dgm:spPr/>
      <dgm:t>
        <a:bodyPr/>
        <a:lstStyle/>
        <a:p>
          <a:endParaRPr lang="pl-PL"/>
        </a:p>
      </dgm:t>
    </dgm:pt>
    <dgm:pt modelId="{3F53E41B-77A2-47D9-8F9A-171057FA2879}">
      <dgm:prSet phldrT="[Tekst]"/>
      <dgm:spPr/>
      <dgm:t>
        <a:bodyPr/>
        <a:lstStyle/>
        <a:p>
          <a:r>
            <a:rPr lang="pl-PL" dirty="0"/>
            <a:t>Społeczeństwo obywatelskie, kreatywni, przedsiębiorczy i odpowiedzialni mieszkańcy</a:t>
          </a:r>
        </a:p>
      </dgm:t>
    </dgm:pt>
    <dgm:pt modelId="{DEC0E2EB-9DE7-4390-B643-1B1338E7BC86}" type="parTrans" cxnId="{455D25D2-D070-4D19-AB8F-3F3E6F27878E}">
      <dgm:prSet/>
      <dgm:spPr/>
      <dgm:t>
        <a:bodyPr/>
        <a:lstStyle/>
        <a:p>
          <a:endParaRPr lang="pl-PL"/>
        </a:p>
      </dgm:t>
    </dgm:pt>
    <dgm:pt modelId="{F88BC23B-4F01-4012-BB07-C694158784DD}" type="sibTrans" cxnId="{455D25D2-D070-4D19-AB8F-3F3E6F27878E}">
      <dgm:prSet/>
      <dgm:spPr/>
      <dgm:t>
        <a:bodyPr/>
        <a:lstStyle/>
        <a:p>
          <a:endParaRPr lang="pl-PL"/>
        </a:p>
      </dgm:t>
    </dgm:pt>
    <dgm:pt modelId="{DAE9F484-4A13-486B-84ED-66770E921279}">
      <dgm:prSet phldrT="[Tekst]"/>
      <dgm:spPr/>
      <dgm:t>
        <a:bodyPr/>
        <a:lstStyle/>
        <a:p>
          <a:r>
            <a:rPr lang="pl-PL" dirty="0"/>
            <a:t> położenie geograficzne</a:t>
          </a:r>
        </a:p>
      </dgm:t>
    </dgm:pt>
    <dgm:pt modelId="{F19BF28D-7719-482A-A94F-875E936EE545}" type="parTrans" cxnId="{D44BADB3-24DC-461C-9091-AE3B557D4B46}">
      <dgm:prSet/>
      <dgm:spPr/>
      <dgm:t>
        <a:bodyPr/>
        <a:lstStyle/>
        <a:p>
          <a:endParaRPr lang="pl-PL"/>
        </a:p>
      </dgm:t>
    </dgm:pt>
    <dgm:pt modelId="{378948BE-EDB1-4555-8E7F-84B9E9352870}" type="sibTrans" cxnId="{D44BADB3-24DC-461C-9091-AE3B557D4B46}">
      <dgm:prSet/>
      <dgm:spPr/>
      <dgm:t>
        <a:bodyPr/>
        <a:lstStyle/>
        <a:p>
          <a:endParaRPr lang="pl-PL"/>
        </a:p>
      </dgm:t>
    </dgm:pt>
    <dgm:pt modelId="{AA578F07-8A7F-44F4-8331-9E5EA81AAD76}">
      <dgm:prSet phldrT="[Tekst]"/>
      <dgm:spPr/>
      <dgm:t>
        <a:bodyPr/>
        <a:lstStyle/>
        <a:p>
          <a:r>
            <a:rPr lang="pl-PL" dirty="0"/>
            <a:t>Znakomite wskaźniki </a:t>
          </a:r>
        </a:p>
      </dgm:t>
    </dgm:pt>
    <dgm:pt modelId="{4AA8D2DE-70D9-44B6-AD98-C6F3FFECC868}" type="parTrans" cxnId="{AFE46727-784D-4DB9-BA6A-01EF31874E5F}">
      <dgm:prSet/>
      <dgm:spPr/>
      <dgm:t>
        <a:bodyPr/>
        <a:lstStyle/>
        <a:p>
          <a:endParaRPr lang="pl-PL"/>
        </a:p>
      </dgm:t>
    </dgm:pt>
    <dgm:pt modelId="{BA7E98A7-65F1-4C5C-BA0C-A6EF4BF7E5B8}" type="sibTrans" cxnId="{AFE46727-784D-4DB9-BA6A-01EF31874E5F}">
      <dgm:prSet/>
      <dgm:spPr/>
      <dgm:t>
        <a:bodyPr/>
        <a:lstStyle/>
        <a:p>
          <a:endParaRPr lang="pl-PL"/>
        </a:p>
      </dgm:t>
    </dgm:pt>
    <dgm:pt modelId="{FB72A696-0009-467D-977B-CB2A897E904A}" type="pres">
      <dgm:prSet presAssocID="{3EF86C50-07DB-47ED-85EA-8C8FBEF8A7AB}" presName="cycleMatrixDiagram" presStyleCnt="0">
        <dgm:presLayoutVars>
          <dgm:chMax val="1"/>
          <dgm:dir/>
          <dgm:animLvl val="lvl"/>
          <dgm:resizeHandles val="exact"/>
        </dgm:presLayoutVars>
      </dgm:prSet>
      <dgm:spPr/>
    </dgm:pt>
    <dgm:pt modelId="{F0CDB914-6A26-4C2C-A9C5-EF3DAD63F48D}" type="pres">
      <dgm:prSet presAssocID="{3EF86C50-07DB-47ED-85EA-8C8FBEF8A7AB}" presName="children" presStyleCnt="0"/>
      <dgm:spPr/>
    </dgm:pt>
    <dgm:pt modelId="{74C0A006-73A8-437E-B8C5-349164007EE7}" type="pres">
      <dgm:prSet presAssocID="{3EF86C50-07DB-47ED-85EA-8C8FBEF8A7AB}" presName="child1group" presStyleCnt="0"/>
      <dgm:spPr/>
    </dgm:pt>
    <dgm:pt modelId="{B0DA073F-1E45-4D87-B83A-C415CA74202F}" type="pres">
      <dgm:prSet presAssocID="{3EF86C50-07DB-47ED-85EA-8C8FBEF8A7AB}" presName="child1" presStyleLbl="bgAcc1" presStyleIdx="0" presStyleCnt="4"/>
      <dgm:spPr/>
    </dgm:pt>
    <dgm:pt modelId="{20841112-82E1-4DDD-AF15-4AF41252267A}" type="pres">
      <dgm:prSet presAssocID="{3EF86C50-07DB-47ED-85EA-8C8FBEF8A7AB}" presName="child1Text" presStyleLbl="bgAcc1" presStyleIdx="0" presStyleCnt="4">
        <dgm:presLayoutVars>
          <dgm:bulletEnabled val="1"/>
        </dgm:presLayoutVars>
      </dgm:prSet>
      <dgm:spPr/>
    </dgm:pt>
    <dgm:pt modelId="{8DF3D097-F710-465E-9221-CFF5E14BB0DC}" type="pres">
      <dgm:prSet presAssocID="{3EF86C50-07DB-47ED-85EA-8C8FBEF8A7AB}" presName="child2group" presStyleCnt="0"/>
      <dgm:spPr/>
    </dgm:pt>
    <dgm:pt modelId="{4429E165-4BF7-47C9-95B4-9EC7F6257BD9}" type="pres">
      <dgm:prSet presAssocID="{3EF86C50-07DB-47ED-85EA-8C8FBEF8A7AB}" presName="child2" presStyleLbl="bgAcc1" presStyleIdx="1" presStyleCnt="4"/>
      <dgm:spPr/>
    </dgm:pt>
    <dgm:pt modelId="{7FF44BDB-D17B-42AD-9A09-3D3711F22443}" type="pres">
      <dgm:prSet presAssocID="{3EF86C50-07DB-47ED-85EA-8C8FBEF8A7AB}" presName="child2Text" presStyleLbl="bgAcc1" presStyleIdx="1" presStyleCnt="4">
        <dgm:presLayoutVars>
          <dgm:bulletEnabled val="1"/>
        </dgm:presLayoutVars>
      </dgm:prSet>
      <dgm:spPr/>
    </dgm:pt>
    <dgm:pt modelId="{F3332073-F7A2-4082-92BC-6D6CEDF2C3CD}" type="pres">
      <dgm:prSet presAssocID="{3EF86C50-07DB-47ED-85EA-8C8FBEF8A7AB}" presName="child3group" presStyleCnt="0"/>
      <dgm:spPr/>
    </dgm:pt>
    <dgm:pt modelId="{53481CAA-0C66-4E0D-B07D-101A1613394A}" type="pres">
      <dgm:prSet presAssocID="{3EF86C50-07DB-47ED-85EA-8C8FBEF8A7AB}" presName="child3" presStyleLbl="bgAcc1" presStyleIdx="2" presStyleCnt="4"/>
      <dgm:spPr/>
    </dgm:pt>
    <dgm:pt modelId="{1855C43C-B47F-45F6-B750-57FB9EF8178C}" type="pres">
      <dgm:prSet presAssocID="{3EF86C50-07DB-47ED-85EA-8C8FBEF8A7AB}" presName="child3Text" presStyleLbl="bgAcc1" presStyleIdx="2" presStyleCnt="4">
        <dgm:presLayoutVars>
          <dgm:bulletEnabled val="1"/>
        </dgm:presLayoutVars>
      </dgm:prSet>
      <dgm:spPr/>
    </dgm:pt>
    <dgm:pt modelId="{2072EF50-D9E8-432A-B975-FA464406B209}" type="pres">
      <dgm:prSet presAssocID="{3EF86C50-07DB-47ED-85EA-8C8FBEF8A7AB}" presName="child4group" presStyleCnt="0"/>
      <dgm:spPr/>
    </dgm:pt>
    <dgm:pt modelId="{1B5374D5-09A3-474C-9775-01F521B05136}" type="pres">
      <dgm:prSet presAssocID="{3EF86C50-07DB-47ED-85EA-8C8FBEF8A7AB}" presName="child4" presStyleLbl="bgAcc1" presStyleIdx="3" presStyleCnt="4"/>
      <dgm:spPr/>
    </dgm:pt>
    <dgm:pt modelId="{7B4DF55C-7340-40B7-88F8-9A76138D6BF6}" type="pres">
      <dgm:prSet presAssocID="{3EF86C50-07DB-47ED-85EA-8C8FBEF8A7AB}" presName="child4Text" presStyleLbl="bgAcc1" presStyleIdx="3" presStyleCnt="4">
        <dgm:presLayoutVars>
          <dgm:bulletEnabled val="1"/>
        </dgm:presLayoutVars>
      </dgm:prSet>
      <dgm:spPr/>
    </dgm:pt>
    <dgm:pt modelId="{F8D0575D-F81E-4E4D-A952-91C1BB90A1FD}" type="pres">
      <dgm:prSet presAssocID="{3EF86C50-07DB-47ED-85EA-8C8FBEF8A7AB}" presName="childPlaceholder" presStyleCnt="0"/>
      <dgm:spPr/>
    </dgm:pt>
    <dgm:pt modelId="{418116FB-3E26-496B-8D62-A537070FAA2D}" type="pres">
      <dgm:prSet presAssocID="{3EF86C50-07DB-47ED-85EA-8C8FBEF8A7AB}" presName="circle" presStyleCnt="0"/>
      <dgm:spPr/>
    </dgm:pt>
    <dgm:pt modelId="{80E1065F-DBFF-4912-844F-B7B8E977B847}" type="pres">
      <dgm:prSet presAssocID="{3EF86C50-07DB-47ED-85EA-8C8FBEF8A7AB}" presName="quadrant1" presStyleLbl="node1" presStyleIdx="0" presStyleCnt="4">
        <dgm:presLayoutVars>
          <dgm:chMax val="1"/>
          <dgm:bulletEnabled val="1"/>
        </dgm:presLayoutVars>
      </dgm:prSet>
      <dgm:spPr/>
    </dgm:pt>
    <dgm:pt modelId="{09176A9D-3BEF-484A-964C-5D0CABEE0F04}" type="pres">
      <dgm:prSet presAssocID="{3EF86C50-07DB-47ED-85EA-8C8FBEF8A7AB}" presName="quadrant2" presStyleLbl="node1" presStyleIdx="1" presStyleCnt="4">
        <dgm:presLayoutVars>
          <dgm:chMax val="1"/>
          <dgm:bulletEnabled val="1"/>
        </dgm:presLayoutVars>
      </dgm:prSet>
      <dgm:spPr/>
    </dgm:pt>
    <dgm:pt modelId="{96C2FFC2-E7AA-482D-A62C-1119BC643B72}" type="pres">
      <dgm:prSet presAssocID="{3EF86C50-07DB-47ED-85EA-8C8FBEF8A7AB}" presName="quadrant3" presStyleLbl="node1" presStyleIdx="2" presStyleCnt="4">
        <dgm:presLayoutVars>
          <dgm:chMax val="1"/>
          <dgm:bulletEnabled val="1"/>
        </dgm:presLayoutVars>
      </dgm:prSet>
      <dgm:spPr/>
    </dgm:pt>
    <dgm:pt modelId="{BB74BE4B-B79A-4D8A-99E0-4FD0046A9504}" type="pres">
      <dgm:prSet presAssocID="{3EF86C50-07DB-47ED-85EA-8C8FBEF8A7AB}" presName="quadrant4" presStyleLbl="node1" presStyleIdx="3" presStyleCnt="4">
        <dgm:presLayoutVars>
          <dgm:chMax val="1"/>
          <dgm:bulletEnabled val="1"/>
        </dgm:presLayoutVars>
      </dgm:prSet>
      <dgm:spPr/>
    </dgm:pt>
    <dgm:pt modelId="{7846C777-9DD1-43C5-8588-B31330EDBB80}" type="pres">
      <dgm:prSet presAssocID="{3EF86C50-07DB-47ED-85EA-8C8FBEF8A7AB}" presName="quadrantPlaceholder" presStyleCnt="0"/>
      <dgm:spPr/>
    </dgm:pt>
    <dgm:pt modelId="{C28391EB-99FB-4A38-8868-8B153C28290B}" type="pres">
      <dgm:prSet presAssocID="{3EF86C50-07DB-47ED-85EA-8C8FBEF8A7AB}" presName="center1" presStyleLbl="fgShp" presStyleIdx="0" presStyleCnt="2"/>
      <dgm:spPr/>
    </dgm:pt>
    <dgm:pt modelId="{80C9D7F9-1427-431F-A730-9E030F800C51}" type="pres">
      <dgm:prSet presAssocID="{3EF86C50-07DB-47ED-85EA-8C8FBEF8A7AB}" presName="center2" presStyleLbl="fgShp" presStyleIdx="1" presStyleCnt="2"/>
      <dgm:spPr/>
    </dgm:pt>
  </dgm:ptLst>
  <dgm:cxnLst>
    <dgm:cxn modelId="{D6DA4406-80A8-4544-9C77-3FAC9355442C}" srcId="{585E13D4-EE8A-4FDA-9408-014EC996C86E}" destId="{212164E6-379D-4C5B-83BD-68C247EEC353}" srcOrd="0" destOrd="0" parTransId="{9F18DCEA-3564-4032-91A6-83B0858160BF}" sibTransId="{6110A5B5-E2D8-4BF0-8B12-2496B724AC76}"/>
    <dgm:cxn modelId="{B0CCB20E-EC2B-43C7-AD92-9BE95FB3C70E}" srcId="{069AFB9D-91A5-4F05-8463-6A464A5E250D}" destId="{9E3E5740-1314-4B83-ADDC-437020284069}" srcOrd="0" destOrd="0" parTransId="{7B20D4C8-D4FB-4862-906E-FC3FB3909157}" sibTransId="{858C5EF4-4C35-4C64-B6CC-884925A9BF93}"/>
    <dgm:cxn modelId="{C0CFBD0F-1731-43BD-BDF2-3DBAD8128AD2}" srcId="{35F059D3-40F1-4BD2-A165-674AA5668D31}" destId="{0522D879-D25E-4DF0-86C2-02F157F16C08}" srcOrd="0" destOrd="0" parTransId="{75C04A94-DF6F-4367-9704-124DB80FF45B}" sibTransId="{5736FF77-462B-4074-AEFF-80FA3F501E25}"/>
    <dgm:cxn modelId="{C374111E-3E71-4CBD-8DC0-0420B4AB6A49}" type="presOf" srcId="{3EF86C50-07DB-47ED-85EA-8C8FBEF8A7AB}" destId="{FB72A696-0009-467D-977B-CB2A897E904A}" srcOrd="0" destOrd="0" presId="urn:microsoft.com/office/officeart/2005/8/layout/cycle4"/>
    <dgm:cxn modelId="{418F1627-8DDE-4DA8-BD73-D69E9ABDBEE4}" type="presOf" srcId="{212164E6-379D-4C5B-83BD-68C247EEC353}" destId="{7FF44BDB-D17B-42AD-9A09-3D3711F22443}" srcOrd="1" destOrd="0" presId="urn:microsoft.com/office/officeart/2005/8/layout/cycle4"/>
    <dgm:cxn modelId="{AFE46727-784D-4DB9-BA6A-01EF31874E5F}" srcId="{069AFB9D-91A5-4F05-8463-6A464A5E250D}" destId="{AA578F07-8A7F-44F4-8331-9E5EA81AAD76}" srcOrd="1" destOrd="0" parTransId="{4AA8D2DE-70D9-44B6-AD98-C6F3FFECC868}" sibTransId="{BA7E98A7-65F1-4C5C-BA0C-A6EF4BF7E5B8}"/>
    <dgm:cxn modelId="{CFFAD73F-1840-4525-966A-8E489248A3B2}" type="presOf" srcId="{0522D879-D25E-4DF0-86C2-02F157F16C08}" destId="{1855C43C-B47F-45F6-B750-57FB9EF8178C}" srcOrd="1" destOrd="0" presId="urn:microsoft.com/office/officeart/2005/8/layout/cycle4"/>
    <dgm:cxn modelId="{6F08AD60-EEC7-4E12-BB5A-5ED3860EA77D}" type="presOf" srcId="{3F53E41B-77A2-47D9-8F9A-171057FA2879}" destId="{1B5374D5-09A3-474C-9775-01F521B05136}" srcOrd="0" destOrd="0" presId="urn:microsoft.com/office/officeart/2005/8/layout/cycle4"/>
    <dgm:cxn modelId="{66F3C867-829D-4C30-A5D7-F52AC121D2CD}" type="presOf" srcId="{AA578F07-8A7F-44F4-8331-9E5EA81AAD76}" destId="{20841112-82E1-4DDD-AF15-4AF41252267A}" srcOrd="1" destOrd="1" presId="urn:microsoft.com/office/officeart/2005/8/layout/cycle4"/>
    <dgm:cxn modelId="{15A66A48-C5F8-45FD-B304-C0DA30A089FD}" srcId="{3EF86C50-07DB-47ED-85EA-8C8FBEF8A7AB}" destId="{069AFB9D-91A5-4F05-8463-6A464A5E250D}" srcOrd="0" destOrd="0" parTransId="{BD3F581C-9796-456C-9352-5E15A6929FCB}" sibTransId="{83E54A7E-1503-4287-B246-81F2D71B8F0C}"/>
    <dgm:cxn modelId="{5475CC69-2C01-4647-9200-272E927B01E0}" type="presOf" srcId="{DAE9F484-4A13-486B-84ED-66770E921279}" destId="{B0DA073F-1E45-4D87-B83A-C415CA74202F}" srcOrd="0" destOrd="2" presId="urn:microsoft.com/office/officeart/2005/8/layout/cycle4"/>
    <dgm:cxn modelId="{03FCED6B-0C6B-4884-8E20-9FA3D605FCBA}" srcId="{3EF86C50-07DB-47ED-85EA-8C8FBEF8A7AB}" destId="{38E42E4F-DB18-4902-A730-A5C201CB624B}" srcOrd="3" destOrd="0" parTransId="{99639FD9-4C6C-496E-B11C-B2D009FA7EC1}" sibTransId="{E7313534-955D-4F7A-91BE-4C705B130487}"/>
    <dgm:cxn modelId="{59BC764C-EAEA-4638-90E5-0DC47E88DA9E}" type="presOf" srcId="{212164E6-379D-4C5B-83BD-68C247EEC353}" destId="{4429E165-4BF7-47C9-95B4-9EC7F6257BD9}" srcOrd="0" destOrd="0" presId="urn:microsoft.com/office/officeart/2005/8/layout/cycle4"/>
    <dgm:cxn modelId="{29F16B70-E3E6-4A30-963D-F79B3A61AF26}" srcId="{3EF86C50-07DB-47ED-85EA-8C8FBEF8A7AB}" destId="{585E13D4-EE8A-4FDA-9408-014EC996C86E}" srcOrd="1" destOrd="0" parTransId="{97AA0E45-0850-412B-AEEC-D7CBB00DEFD5}" sibTransId="{3C9B976E-BE39-4B89-81F8-604DFFD75E60}"/>
    <dgm:cxn modelId="{F63B0996-6C0B-4299-8BAB-9A2B19F1E0F5}" type="presOf" srcId="{35F059D3-40F1-4BD2-A165-674AA5668D31}" destId="{96C2FFC2-E7AA-482D-A62C-1119BC643B72}" srcOrd="0" destOrd="0" presId="urn:microsoft.com/office/officeart/2005/8/layout/cycle4"/>
    <dgm:cxn modelId="{0E83C5A2-C60F-42E1-AAC2-630413E7C8F6}" type="presOf" srcId="{DAE9F484-4A13-486B-84ED-66770E921279}" destId="{20841112-82E1-4DDD-AF15-4AF41252267A}" srcOrd="1" destOrd="2" presId="urn:microsoft.com/office/officeart/2005/8/layout/cycle4"/>
    <dgm:cxn modelId="{6F1299A3-AF46-4F4C-966B-B0F7D6E6CC09}" type="presOf" srcId="{0522D879-D25E-4DF0-86C2-02F157F16C08}" destId="{53481CAA-0C66-4E0D-B07D-101A1613394A}" srcOrd="0" destOrd="0" presId="urn:microsoft.com/office/officeart/2005/8/layout/cycle4"/>
    <dgm:cxn modelId="{CF29BCB0-B5F2-440C-A12F-BAF09927385F}" type="presOf" srcId="{9E3E5740-1314-4B83-ADDC-437020284069}" destId="{B0DA073F-1E45-4D87-B83A-C415CA74202F}" srcOrd="0" destOrd="0" presId="urn:microsoft.com/office/officeart/2005/8/layout/cycle4"/>
    <dgm:cxn modelId="{D44BADB3-24DC-461C-9091-AE3B557D4B46}" srcId="{069AFB9D-91A5-4F05-8463-6A464A5E250D}" destId="{DAE9F484-4A13-486B-84ED-66770E921279}" srcOrd="2" destOrd="0" parTransId="{F19BF28D-7719-482A-A94F-875E936EE545}" sibTransId="{378948BE-EDB1-4555-8E7F-84B9E9352870}"/>
    <dgm:cxn modelId="{72BE6DC2-953C-45DC-9FCD-80E4E636BE16}" type="presOf" srcId="{38E42E4F-DB18-4902-A730-A5C201CB624B}" destId="{BB74BE4B-B79A-4D8A-99E0-4FD0046A9504}" srcOrd="0" destOrd="0" presId="urn:microsoft.com/office/officeart/2005/8/layout/cycle4"/>
    <dgm:cxn modelId="{9140E6C7-098B-44DD-A369-DF4C6BB9408B}" type="presOf" srcId="{9E3E5740-1314-4B83-ADDC-437020284069}" destId="{20841112-82E1-4DDD-AF15-4AF41252267A}" srcOrd="1" destOrd="0" presId="urn:microsoft.com/office/officeart/2005/8/layout/cycle4"/>
    <dgm:cxn modelId="{455D25D2-D070-4D19-AB8F-3F3E6F27878E}" srcId="{38E42E4F-DB18-4902-A730-A5C201CB624B}" destId="{3F53E41B-77A2-47D9-8F9A-171057FA2879}" srcOrd="0" destOrd="0" parTransId="{DEC0E2EB-9DE7-4390-B643-1B1338E7BC86}" sibTransId="{F88BC23B-4F01-4012-BB07-C694158784DD}"/>
    <dgm:cxn modelId="{8C5EB1DD-5D9A-4ACE-9294-2C917EA1FA7C}" type="presOf" srcId="{3F53E41B-77A2-47D9-8F9A-171057FA2879}" destId="{7B4DF55C-7340-40B7-88F8-9A76138D6BF6}" srcOrd="1" destOrd="0" presId="urn:microsoft.com/office/officeart/2005/8/layout/cycle4"/>
    <dgm:cxn modelId="{18AFE4E0-3AD6-4C79-BA16-5619145A77B1}" type="presOf" srcId="{069AFB9D-91A5-4F05-8463-6A464A5E250D}" destId="{80E1065F-DBFF-4912-844F-B7B8E977B847}" srcOrd="0" destOrd="0" presId="urn:microsoft.com/office/officeart/2005/8/layout/cycle4"/>
    <dgm:cxn modelId="{9B30F1E6-719F-41DE-8E71-B094379F11D2}" type="presOf" srcId="{585E13D4-EE8A-4FDA-9408-014EC996C86E}" destId="{09176A9D-3BEF-484A-964C-5D0CABEE0F04}" srcOrd="0" destOrd="0" presId="urn:microsoft.com/office/officeart/2005/8/layout/cycle4"/>
    <dgm:cxn modelId="{D83CCFF9-6CAB-4D06-B269-303149E1A0A8}" type="presOf" srcId="{AA578F07-8A7F-44F4-8331-9E5EA81AAD76}" destId="{B0DA073F-1E45-4D87-B83A-C415CA74202F}" srcOrd="0" destOrd="1" presId="urn:microsoft.com/office/officeart/2005/8/layout/cycle4"/>
    <dgm:cxn modelId="{0F7470FA-DB0D-4419-8C04-F3573EC85036}" srcId="{3EF86C50-07DB-47ED-85EA-8C8FBEF8A7AB}" destId="{35F059D3-40F1-4BD2-A165-674AA5668D31}" srcOrd="2" destOrd="0" parTransId="{40172B96-DADF-48A9-A6C8-3733070A6887}" sibTransId="{7D76CB5D-96BB-476C-901F-4EBB0B2DBB8A}"/>
    <dgm:cxn modelId="{B82CFBD1-DBFE-4DD1-B1EF-2CF0B68174DC}" type="presParOf" srcId="{FB72A696-0009-467D-977B-CB2A897E904A}" destId="{F0CDB914-6A26-4C2C-A9C5-EF3DAD63F48D}" srcOrd="0" destOrd="0" presId="urn:microsoft.com/office/officeart/2005/8/layout/cycle4"/>
    <dgm:cxn modelId="{ED517832-9036-4DC6-A825-A8F7398721B9}" type="presParOf" srcId="{F0CDB914-6A26-4C2C-A9C5-EF3DAD63F48D}" destId="{74C0A006-73A8-437E-B8C5-349164007EE7}" srcOrd="0" destOrd="0" presId="urn:microsoft.com/office/officeart/2005/8/layout/cycle4"/>
    <dgm:cxn modelId="{3CB98BB3-B6E2-41A8-AA86-84E60A3E3F7B}" type="presParOf" srcId="{74C0A006-73A8-437E-B8C5-349164007EE7}" destId="{B0DA073F-1E45-4D87-B83A-C415CA74202F}" srcOrd="0" destOrd="0" presId="urn:microsoft.com/office/officeart/2005/8/layout/cycle4"/>
    <dgm:cxn modelId="{2D92307A-1F36-4C5B-971C-279964F683CA}" type="presParOf" srcId="{74C0A006-73A8-437E-B8C5-349164007EE7}" destId="{20841112-82E1-4DDD-AF15-4AF41252267A}" srcOrd="1" destOrd="0" presId="urn:microsoft.com/office/officeart/2005/8/layout/cycle4"/>
    <dgm:cxn modelId="{08A6ED13-C982-4763-8D81-C935B6146BF4}" type="presParOf" srcId="{F0CDB914-6A26-4C2C-A9C5-EF3DAD63F48D}" destId="{8DF3D097-F710-465E-9221-CFF5E14BB0DC}" srcOrd="1" destOrd="0" presId="urn:microsoft.com/office/officeart/2005/8/layout/cycle4"/>
    <dgm:cxn modelId="{C304B0BF-6355-43A8-9A5D-1DD034FBFCC7}" type="presParOf" srcId="{8DF3D097-F710-465E-9221-CFF5E14BB0DC}" destId="{4429E165-4BF7-47C9-95B4-9EC7F6257BD9}" srcOrd="0" destOrd="0" presId="urn:microsoft.com/office/officeart/2005/8/layout/cycle4"/>
    <dgm:cxn modelId="{63470958-D557-46A1-B107-2F3D6E863F2F}" type="presParOf" srcId="{8DF3D097-F710-465E-9221-CFF5E14BB0DC}" destId="{7FF44BDB-D17B-42AD-9A09-3D3711F22443}" srcOrd="1" destOrd="0" presId="urn:microsoft.com/office/officeart/2005/8/layout/cycle4"/>
    <dgm:cxn modelId="{A4912199-777E-4102-A9AF-6FEA92B184A2}" type="presParOf" srcId="{F0CDB914-6A26-4C2C-A9C5-EF3DAD63F48D}" destId="{F3332073-F7A2-4082-92BC-6D6CEDF2C3CD}" srcOrd="2" destOrd="0" presId="urn:microsoft.com/office/officeart/2005/8/layout/cycle4"/>
    <dgm:cxn modelId="{5A03F586-6D28-4A7B-A33C-D6E4230853F1}" type="presParOf" srcId="{F3332073-F7A2-4082-92BC-6D6CEDF2C3CD}" destId="{53481CAA-0C66-4E0D-B07D-101A1613394A}" srcOrd="0" destOrd="0" presId="urn:microsoft.com/office/officeart/2005/8/layout/cycle4"/>
    <dgm:cxn modelId="{347A9265-C93F-452F-ADD3-466C49E74E14}" type="presParOf" srcId="{F3332073-F7A2-4082-92BC-6D6CEDF2C3CD}" destId="{1855C43C-B47F-45F6-B750-57FB9EF8178C}" srcOrd="1" destOrd="0" presId="urn:microsoft.com/office/officeart/2005/8/layout/cycle4"/>
    <dgm:cxn modelId="{A0A2316E-1EBB-4371-8337-F9667D3F8C3C}" type="presParOf" srcId="{F0CDB914-6A26-4C2C-A9C5-EF3DAD63F48D}" destId="{2072EF50-D9E8-432A-B975-FA464406B209}" srcOrd="3" destOrd="0" presId="urn:microsoft.com/office/officeart/2005/8/layout/cycle4"/>
    <dgm:cxn modelId="{B0B58A2E-ACAE-4C5D-AD66-C2E753F9CC8A}" type="presParOf" srcId="{2072EF50-D9E8-432A-B975-FA464406B209}" destId="{1B5374D5-09A3-474C-9775-01F521B05136}" srcOrd="0" destOrd="0" presId="urn:microsoft.com/office/officeart/2005/8/layout/cycle4"/>
    <dgm:cxn modelId="{EA0599E1-032E-4745-8E9B-335DC648AFA1}" type="presParOf" srcId="{2072EF50-D9E8-432A-B975-FA464406B209}" destId="{7B4DF55C-7340-40B7-88F8-9A76138D6BF6}" srcOrd="1" destOrd="0" presId="urn:microsoft.com/office/officeart/2005/8/layout/cycle4"/>
    <dgm:cxn modelId="{34657BBC-8BC1-4B06-AB1D-638BACEA653A}" type="presParOf" srcId="{F0CDB914-6A26-4C2C-A9C5-EF3DAD63F48D}" destId="{F8D0575D-F81E-4E4D-A952-91C1BB90A1FD}" srcOrd="4" destOrd="0" presId="urn:microsoft.com/office/officeart/2005/8/layout/cycle4"/>
    <dgm:cxn modelId="{419A695A-043A-4386-B9AD-D02AFC87624E}" type="presParOf" srcId="{FB72A696-0009-467D-977B-CB2A897E904A}" destId="{418116FB-3E26-496B-8D62-A537070FAA2D}" srcOrd="1" destOrd="0" presId="urn:microsoft.com/office/officeart/2005/8/layout/cycle4"/>
    <dgm:cxn modelId="{5902B904-84C6-48E0-8020-53109B7781E7}" type="presParOf" srcId="{418116FB-3E26-496B-8D62-A537070FAA2D}" destId="{80E1065F-DBFF-4912-844F-B7B8E977B847}" srcOrd="0" destOrd="0" presId="urn:microsoft.com/office/officeart/2005/8/layout/cycle4"/>
    <dgm:cxn modelId="{8C111E2B-8DAA-41DC-B370-CA067F576485}" type="presParOf" srcId="{418116FB-3E26-496B-8D62-A537070FAA2D}" destId="{09176A9D-3BEF-484A-964C-5D0CABEE0F04}" srcOrd="1" destOrd="0" presId="urn:microsoft.com/office/officeart/2005/8/layout/cycle4"/>
    <dgm:cxn modelId="{1A3BD27F-F3BE-4008-83CA-F840E5BF6A01}" type="presParOf" srcId="{418116FB-3E26-496B-8D62-A537070FAA2D}" destId="{96C2FFC2-E7AA-482D-A62C-1119BC643B72}" srcOrd="2" destOrd="0" presId="urn:microsoft.com/office/officeart/2005/8/layout/cycle4"/>
    <dgm:cxn modelId="{15DB06D9-BF18-4154-9854-94122E1B7D7A}" type="presParOf" srcId="{418116FB-3E26-496B-8D62-A537070FAA2D}" destId="{BB74BE4B-B79A-4D8A-99E0-4FD0046A9504}" srcOrd="3" destOrd="0" presId="urn:microsoft.com/office/officeart/2005/8/layout/cycle4"/>
    <dgm:cxn modelId="{C2F0765C-1F13-4797-BEDF-0B8A84D63645}" type="presParOf" srcId="{418116FB-3E26-496B-8D62-A537070FAA2D}" destId="{7846C777-9DD1-43C5-8588-B31330EDBB80}" srcOrd="4" destOrd="0" presId="urn:microsoft.com/office/officeart/2005/8/layout/cycle4"/>
    <dgm:cxn modelId="{99DAFF6D-34E5-400F-9B2B-B6851314B6F3}" type="presParOf" srcId="{FB72A696-0009-467D-977B-CB2A897E904A}" destId="{C28391EB-99FB-4A38-8868-8B153C28290B}" srcOrd="2" destOrd="0" presId="urn:microsoft.com/office/officeart/2005/8/layout/cycle4"/>
    <dgm:cxn modelId="{67B694DC-70CE-474E-A5F8-1548DC9FEAD1}" type="presParOf" srcId="{FB72A696-0009-467D-977B-CB2A897E904A}" destId="{80C9D7F9-1427-431F-A730-9E030F800C5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3940-CEEB-4403-A776-3D469EE07346}">
      <dsp:nvSpPr>
        <dsp:cNvPr id="0" name=""/>
        <dsp:cNvSpPr/>
      </dsp:nvSpPr>
      <dsp:spPr>
        <a:xfrm>
          <a:off x="768072" y="0"/>
          <a:ext cx="8704818" cy="2595994"/>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B2A0E6-D110-49E0-B93E-689534B6E6A9}">
      <dsp:nvSpPr>
        <dsp:cNvPr id="0" name=""/>
        <dsp:cNvSpPr/>
      </dsp:nvSpPr>
      <dsp:spPr>
        <a:xfrm>
          <a:off x="328280" y="778798"/>
          <a:ext cx="3072288" cy="103839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PL" sz="1700" kern="1200" dirty="0"/>
            <a:t>DIAGNOZA + WNIOSKI</a:t>
          </a:r>
        </a:p>
      </dsp:txBody>
      <dsp:txXfrm>
        <a:off x="378970" y="829488"/>
        <a:ext cx="2970908" cy="937018"/>
      </dsp:txXfrm>
    </dsp:sp>
    <dsp:sp modelId="{0348F500-194E-43FB-9C1C-DF3EDF92C615}">
      <dsp:nvSpPr>
        <dsp:cNvPr id="0" name=""/>
        <dsp:cNvSpPr/>
      </dsp:nvSpPr>
      <dsp:spPr>
        <a:xfrm>
          <a:off x="3584337" y="778798"/>
          <a:ext cx="3072288" cy="1038398"/>
        </a:xfrm>
        <a:prstGeom prst="roundRect">
          <a:avLst/>
        </a:prstGeom>
        <a:solidFill>
          <a:srgbClr val="8BC0A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PL" sz="1700" kern="1200" dirty="0"/>
            <a:t>OBSZARY STRATEGICZNEJ INTERWENCJI</a:t>
          </a:r>
        </a:p>
        <a:p>
          <a:pPr marL="0" lvl="0" indent="0" algn="ctr" defTabSz="755650">
            <a:lnSpc>
              <a:spcPct val="90000"/>
            </a:lnSpc>
            <a:spcBef>
              <a:spcPct val="0"/>
            </a:spcBef>
            <a:spcAft>
              <a:spcPct val="35000"/>
            </a:spcAft>
            <a:buNone/>
          </a:pPr>
          <a:r>
            <a:rPr lang="pl-PL" sz="1700" b="0" u="sng" kern="1200" dirty="0">
              <a:solidFill>
                <a:srgbClr val="FF0000"/>
              </a:solidFill>
            </a:rPr>
            <a:t>(tematyczne)</a:t>
          </a:r>
        </a:p>
      </dsp:txBody>
      <dsp:txXfrm>
        <a:off x="3635027" y="829488"/>
        <a:ext cx="2970908" cy="937018"/>
      </dsp:txXfrm>
    </dsp:sp>
    <dsp:sp modelId="{F6795A2D-F54A-46F3-86A4-EF17F978B87B}">
      <dsp:nvSpPr>
        <dsp:cNvPr id="0" name=""/>
        <dsp:cNvSpPr/>
      </dsp:nvSpPr>
      <dsp:spPr>
        <a:xfrm>
          <a:off x="6840393" y="778798"/>
          <a:ext cx="3072288" cy="1038398"/>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PL" sz="1700" kern="1200" dirty="0"/>
            <a:t>CELE STRATEGICZNE</a:t>
          </a:r>
        </a:p>
      </dsp:txBody>
      <dsp:txXfrm>
        <a:off x="6891083" y="829488"/>
        <a:ext cx="2970908" cy="937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3940-CEEB-4403-A776-3D469EE07346}">
      <dsp:nvSpPr>
        <dsp:cNvPr id="0" name=""/>
        <dsp:cNvSpPr/>
      </dsp:nvSpPr>
      <dsp:spPr>
        <a:xfrm>
          <a:off x="768072" y="0"/>
          <a:ext cx="8704818" cy="2595994"/>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B2A0E6-D110-49E0-B93E-689534B6E6A9}">
      <dsp:nvSpPr>
        <dsp:cNvPr id="0" name=""/>
        <dsp:cNvSpPr/>
      </dsp:nvSpPr>
      <dsp:spPr>
        <a:xfrm>
          <a:off x="328280" y="778798"/>
          <a:ext cx="3072288" cy="103839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PL" sz="1700" kern="1200" dirty="0"/>
            <a:t>DIAGNOZA + WNIOSKI</a:t>
          </a:r>
        </a:p>
      </dsp:txBody>
      <dsp:txXfrm>
        <a:off x="378970" y="829488"/>
        <a:ext cx="2970908" cy="937018"/>
      </dsp:txXfrm>
    </dsp:sp>
    <dsp:sp modelId="{0348F500-194E-43FB-9C1C-DF3EDF92C615}">
      <dsp:nvSpPr>
        <dsp:cNvPr id="0" name=""/>
        <dsp:cNvSpPr/>
      </dsp:nvSpPr>
      <dsp:spPr>
        <a:xfrm>
          <a:off x="3584337" y="778798"/>
          <a:ext cx="3072288" cy="1038398"/>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PL" sz="1700" kern="1200" dirty="0"/>
            <a:t>CELE STRATEGICZNE</a:t>
          </a:r>
          <a:endParaRPr lang="pl-PL" sz="1700" b="0" u="sng" kern="1200" dirty="0"/>
        </a:p>
      </dsp:txBody>
      <dsp:txXfrm>
        <a:off x="3635027" y="829488"/>
        <a:ext cx="2970908" cy="937018"/>
      </dsp:txXfrm>
    </dsp:sp>
    <dsp:sp modelId="{F6795A2D-F54A-46F3-86A4-EF17F978B87B}">
      <dsp:nvSpPr>
        <dsp:cNvPr id="0" name=""/>
        <dsp:cNvSpPr/>
      </dsp:nvSpPr>
      <dsp:spPr>
        <a:xfrm>
          <a:off x="6840393" y="778798"/>
          <a:ext cx="3072288" cy="1038398"/>
        </a:xfrm>
        <a:prstGeom prst="roundRect">
          <a:avLst/>
        </a:prstGeom>
        <a:solidFill>
          <a:srgbClr val="8BC0A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PL" sz="1700" kern="1200" dirty="0"/>
            <a:t>OBSZARY STRATEGICZNEJ INTERWENCJI</a:t>
          </a:r>
        </a:p>
        <a:p>
          <a:pPr marL="0" lvl="0" indent="0" algn="ctr" defTabSz="755650">
            <a:lnSpc>
              <a:spcPct val="90000"/>
            </a:lnSpc>
            <a:spcBef>
              <a:spcPct val="0"/>
            </a:spcBef>
            <a:spcAft>
              <a:spcPct val="35000"/>
            </a:spcAft>
            <a:buNone/>
          </a:pPr>
          <a:r>
            <a:rPr lang="pl-PL" sz="1700" b="0" u="sng" kern="1200" dirty="0">
              <a:solidFill>
                <a:srgbClr val="FF0000"/>
              </a:solidFill>
            </a:rPr>
            <a:t>(przestrzenne)</a:t>
          </a:r>
          <a:endParaRPr lang="pl-PL" sz="1700" kern="1200" dirty="0">
            <a:solidFill>
              <a:srgbClr val="FF0000"/>
            </a:solidFill>
          </a:endParaRPr>
        </a:p>
      </dsp:txBody>
      <dsp:txXfrm>
        <a:off x="6891083" y="829488"/>
        <a:ext cx="2970908" cy="9370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EED81-7F48-473E-A68C-82B1C66F07B4}">
      <dsp:nvSpPr>
        <dsp:cNvPr id="0" name=""/>
        <dsp:cNvSpPr/>
      </dsp:nvSpPr>
      <dsp:spPr>
        <a:xfrm rot="5400000">
          <a:off x="6589693" y="-2661723"/>
          <a:ext cx="11218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pl-PL" sz="2500" kern="1200" dirty="0"/>
            <a:t>CO: Regony, dochody, obywatelskość</a:t>
          </a:r>
        </a:p>
        <a:p>
          <a:pPr marL="228600" lvl="1" indent="-228600" algn="l" defTabSz="1111250">
            <a:lnSpc>
              <a:spcPct val="90000"/>
            </a:lnSpc>
            <a:spcBef>
              <a:spcPct val="0"/>
            </a:spcBef>
            <a:spcAft>
              <a:spcPct val="15000"/>
            </a:spcAft>
            <a:buChar char="•"/>
          </a:pPr>
          <a:r>
            <a:rPr lang="pl-PL" sz="2500" kern="1200" dirty="0"/>
            <a:t>DLACZEGO: peryferyjność, migracje, brak wiary   </a:t>
          </a:r>
        </a:p>
      </dsp:txBody>
      <dsp:txXfrm rot="-5400000">
        <a:off x="3785616" y="197117"/>
        <a:ext cx="6675221" cy="1012303"/>
      </dsp:txXfrm>
    </dsp:sp>
    <dsp:sp modelId="{8FE558FC-D33F-4E6F-8967-1009CF89A2A1}">
      <dsp:nvSpPr>
        <dsp:cNvPr id="0" name=""/>
        <dsp:cNvSpPr/>
      </dsp:nvSpPr>
      <dsp:spPr>
        <a:xfrm>
          <a:off x="0" y="2124"/>
          <a:ext cx="3785616"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pl-PL" sz="4700" kern="1200" dirty="0"/>
            <a:t>bierność</a:t>
          </a:r>
        </a:p>
      </dsp:txBody>
      <dsp:txXfrm>
        <a:off x="68454" y="70578"/>
        <a:ext cx="3648708" cy="1265378"/>
      </dsp:txXfrm>
    </dsp:sp>
    <dsp:sp modelId="{AEB761BC-B6C9-4A76-8C54-E131CB0154AB}">
      <dsp:nvSpPr>
        <dsp:cNvPr id="0" name=""/>
        <dsp:cNvSpPr/>
      </dsp:nvSpPr>
      <dsp:spPr>
        <a:xfrm rot="5400000">
          <a:off x="6589693" y="-1189323"/>
          <a:ext cx="11218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pl-PL" sz="2500" kern="1200" dirty="0"/>
            <a:t>Dostępność drogowa – jakość, bezpieczeństwo</a:t>
          </a:r>
        </a:p>
        <a:p>
          <a:pPr marL="228600" lvl="1" indent="-228600" algn="l" defTabSz="1111250">
            <a:lnSpc>
              <a:spcPct val="90000"/>
            </a:lnSpc>
            <a:spcBef>
              <a:spcPct val="0"/>
            </a:spcBef>
            <a:spcAft>
              <a:spcPct val="15000"/>
            </a:spcAft>
            <a:buChar char="•"/>
          </a:pPr>
          <a:r>
            <a:rPr lang="pl-PL" sz="2500" kern="1200" dirty="0"/>
            <a:t>Informacja wewnętrzna i zewnętrzna</a:t>
          </a:r>
        </a:p>
      </dsp:txBody>
      <dsp:txXfrm rot="-5400000">
        <a:off x="3785616" y="1669517"/>
        <a:ext cx="6675221" cy="1012303"/>
      </dsp:txXfrm>
    </dsp:sp>
    <dsp:sp modelId="{74E5B329-9696-468B-A4CF-A7A6B3DC9B52}">
      <dsp:nvSpPr>
        <dsp:cNvPr id="0" name=""/>
        <dsp:cNvSpPr/>
      </dsp:nvSpPr>
      <dsp:spPr>
        <a:xfrm>
          <a:off x="0" y="1474525"/>
          <a:ext cx="3785616"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pl-PL" sz="4700" kern="1200" dirty="0"/>
            <a:t>komunikacja</a:t>
          </a:r>
        </a:p>
      </dsp:txBody>
      <dsp:txXfrm>
        <a:off x="68454" y="1542979"/>
        <a:ext cx="3648708" cy="1265378"/>
      </dsp:txXfrm>
    </dsp:sp>
    <dsp:sp modelId="{F9EF1B02-312D-445B-B27E-8E1CA5CDCBA3}">
      <dsp:nvSpPr>
        <dsp:cNvPr id="0" name=""/>
        <dsp:cNvSpPr/>
      </dsp:nvSpPr>
      <dsp:spPr>
        <a:xfrm rot="5400000">
          <a:off x="6589693" y="283077"/>
          <a:ext cx="11218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pl-PL" sz="2500" kern="1200" dirty="0"/>
            <a:t>Dofinansowanie, projekty, inwestycje</a:t>
          </a:r>
        </a:p>
        <a:p>
          <a:pPr marL="228600" lvl="1" indent="-228600" algn="l" defTabSz="1111250">
            <a:lnSpc>
              <a:spcPct val="90000"/>
            </a:lnSpc>
            <a:spcBef>
              <a:spcPct val="0"/>
            </a:spcBef>
            <a:spcAft>
              <a:spcPct val="15000"/>
            </a:spcAft>
            <a:buChar char="•"/>
          </a:pPr>
          <a:r>
            <a:rPr lang="pl-PL" sz="2500" kern="1200" dirty="0"/>
            <a:t>Aktywność organizacji, w tym NGO i firm</a:t>
          </a:r>
        </a:p>
      </dsp:txBody>
      <dsp:txXfrm rot="-5400000">
        <a:off x="3785616" y="3141918"/>
        <a:ext cx="6675221" cy="1012303"/>
      </dsp:txXfrm>
    </dsp:sp>
    <dsp:sp modelId="{CA748B70-8332-4945-B6D0-E8E17D346411}">
      <dsp:nvSpPr>
        <dsp:cNvPr id="0" name=""/>
        <dsp:cNvSpPr/>
      </dsp:nvSpPr>
      <dsp:spPr>
        <a:xfrm>
          <a:off x="0" y="2946926"/>
          <a:ext cx="3785616"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pl-PL" sz="4700" kern="1200" dirty="0"/>
            <a:t>rozwój</a:t>
          </a:r>
        </a:p>
      </dsp:txBody>
      <dsp:txXfrm>
        <a:off x="68454" y="3015380"/>
        <a:ext cx="3648708" cy="12653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43B64-DF19-447F-A372-99F53254994B}">
      <dsp:nvSpPr>
        <dsp:cNvPr id="0" name=""/>
        <dsp:cNvSpPr/>
      </dsp:nvSpPr>
      <dsp:spPr>
        <a:xfrm>
          <a:off x="5936608" y="2958909"/>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endParaRPr lang="pl-PL" sz="1000" kern="1200"/>
        </a:p>
      </dsp:txBody>
      <dsp:txXfrm>
        <a:off x="6612064" y="3337603"/>
        <a:ext cx="1443518" cy="983147"/>
      </dsp:txXfrm>
    </dsp:sp>
    <dsp:sp modelId="{C6BA815C-6738-416F-92AB-9B66A85A85E2}">
      <dsp:nvSpPr>
        <dsp:cNvPr id="0" name=""/>
        <dsp:cNvSpPr/>
      </dsp:nvSpPr>
      <dsp:spPr>
        <a:xfrm>
          <a:off x="2429430" y="2958909"/>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endParaRPr lang="pl-PL" sz="1000" kern="1200"/>
        </a:p>
      </dsp:txBody>
      <dsp:txXfrm>
        <a:off x="2460017" y="3337603"/>
        <a:ext cx="1443518" cy="983147"/>
      </dsp:txXfrm>
    </dsp:sp>
    <dsp:sp modelId="{334E6F7C-E925-4342-B289-A76548393853}">
      <dsp:nvSpPr>
        <dsp:cNvPr id="0" name=""/>
        <dsp:cNvSpPr/>
      </dsp:nvSpPr>
      <dsp:spPr>
        <a:xfrm>
          <a:off x="5936608" y="0"/>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pl-PL" sz="1000" kern="1200" dirty="0"/>
            <a:t>Grupa osób, której zależy na rozwoju Gminy, którzy gotowi brać na swoje barki odpowiedzialność za konkretne projekty</a:t>
          </a:r>
        </a:p>
      </dsp:txBody>
      <dsp:txXfrm>
        <a:off x="6612064" y="30587"/>
        <a:ext cx="1443518" cy="983147"/>
      </dsp:txXfrm>
    </dsp:sp>
    <dsp:sp modelId="{6F9B8B56-0554-44B1-ADE6-FD913D7EDB51}">
      <dsp:nvSpPr>
        <dsp:cNvPr id="0" name=""/>
        <dsp:cNvSpPr/>
      </dsp:nvSpPr>
      <dsp:spPr>
        <a:xfrm>
          <a:off x="2429430" y="0"/>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pl-PL" sz="1000" kern="1200" dirty="0"/>
            <a:t>Walory przyrodnicze, położenie geograficzne, znakomite wskaźniki środowiskowe</a:t>
          </a:r>
        </a:p>
      </dsp:txBody>
      <dsp:txXfrm>
        <a:off x="2460017" y="30587"/>
        <a:ext cx="1443518" cy="983147"/>
      </dsp:txXfrm>
    </dsp:sp>
    <dsp:sp modelId="{141C2EB3-59CF-4144-A7F3-5FFE299EE4A6}">
      <dsp:nvSpPr>
        <dsp:cNvPr id="0" name=""/>
        <dsp:cNvSpPr/>
      </dsp:nvSpPr>
      <dsp:spPr>
        <a:xfrm>
          <a:off x="3330157" y="248026"/>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pl-PL" sz="2500" kern="1200" dirty="0"/>
            <a:t>Zielone Płuca</a:t>
          </a:r>
        </a:p>
      </dsp:txBody>
      <dsp:txXfrm>
        <a:off x="3882006" y="799875"/>
        <a:ext cx="1332280" cy="1332280"/>
      </dsp:txXfrm>
    </dsp:sp>
    <dsp:sp modelId="{8ADF3EBA-5884-4B95-99B1-8D01A61E68FE}">
      <dsp:nvSpPr>
        <dsp:cNvPr id="0" name=""/>
        <dsp:cNvSpPr/>
      </dsp:nvSpPr>
      <dsp:spPr>
        <a:xfrm rot="5400000">
          <a:off x="5301313" y="248026"/>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pl-PL" sz="2500" kern="1200" dirty="0"/>
            <a:t>Ludzie</a:t>
          </a:r>
        </a:p>
      </dsp:txBody>
      <dsp:txXfrm rot="-5400000">
        <a:off x="5301313" y="799875"/>
        <a:ext cx="1332280" cy="1332280"/>
      </dsp:txXfrm>
    </dsp:sp>
    <dsp:sp modelId="{4E5634FE-95F9-4B33-AC67-884DBA9DACC2}">
      <dsp:nvSpPr>
        <dsp:cNvPr id="0" name=""/>
        <dsp:cNvSpPr/>
      </dsp:nvSpPr>
      <dsp:spPr>
        <a:xfrm rot="10800000">
          <a:off x="5301313" y="2219182"/>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endParaRPr lang="pl-PL" sz="2500" kern="1200"/>
        </a:p>
      </dsp:txBody>
      <dsp:txXfrm rot="10800000">
        <a:off x="5301313" y="2219182"/>
        <a:ext cx="1332280" cy="1332280"/>
      </dsp:txXfrm>
    </dsp:sp>
    <dsp:sp modelId="{3CB7E2CC-9940-48EF-9DBC-04D01368A711}">
      <dsp:nvSpPr>
        <dsp:cNvPr id="0" name=""/>
        <dsp:cNvSpPr/>
      </dsp:nvSpPr>
      <dsp:spPr>
        <a:xfrm rot="16200000">
          <a:off x="3330157" y="2219182"/>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endParaRPr lang="pl-PL" sz="2500" kern="1200"/>
        </a:p>
      </dsp:txBody>
      <dsp:txXfrm rot="5400000">
        <a:off x="3882006" y="2219182"/>
        <a:ext cx="1332280" cy="1332280"/>
      </dsp:txXfrm>
    </dsp:sp>
    <dsp:sp modelId="{9FD427FE-3477-4397-B36B-360C0A9B2C41}">
      <dsp:nvSpPr>
        <dsp:cNvPr id="0" name=""/>
        <dsp:cNvSpPr/>
      </dsp:nvSpPr>
      <dsp:spPr>
        <a:xfrm>
          <a:off x="4932537" y="1784048"/>
          <a:ext cx="650525" cy="56567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094E7B-1F56-4FC9-9F93-D477BE87FEE9}">
      <dsp:nvSpPr>
        <dsp:cNvPr id="0" name=""/>
        <dsp:cNvSpPr/>
      </dsp:nvSpPr>
      <dsp:spPr>
        <a:xfrm rot="10800000">
          <a:off x="4932537" y="2001615"/>
          <a:ext cx="650525" cy="56567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481CAA-0C66-4E0D-B07D-101A1613394A}">
      <dsp:nvSpPr>
        <dsp:cNvPr id="0" name=""/>
        <dsp:cNvSpPr/>
      </dsp:nvSpPr>
      <dsp:spPr>
        <a:xfrm>
          <a:off x="5936608" y="2958909"/>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endParaRPr lang="pl-PL" sz="1000" kern="1200" dirty="0"/>
        </a:p>
      </dsp:txBody>
      <dsp:txXfrm>
        <a:off x="6612064" y="3337603"/>
        <a:ext cx="1443518" cy="983147"/>
      </dsp:txXfrm>
    </dsp:sp>
    <dsp:sp modelId="{1B5374D5-09A3-474C-9775-01F521B05136}">
      <dsp:nvSpPr>
        <dsp:cNvPr id="0" name=""/>
        <dsp:cNvSpPr/>
      </dsp:nvSpPr>
      <dsp:spPr>
        <a:xfrm>
          <a:off x="2429430" y="2958909"/>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pl-PL" sz="1000" kern="1200" dirty="0"/>
            <a:t>Społeczeństwo obywatelskie, kreatywni, przedsiębiorczy i odpowiedzialni mieszkańcy</a:t>
          </a:r>
        </a:p>
      </dsp:txBody>
      <dsp:txXfrm>
        <a:off x="2460017" y="3337603"/>
        <a:ext cx="1443518" cy="983147"/>
      </dsp:txXfrm>
    </dsp:sp>
    <dsp:sp modelId="{4429E165-4BF7-47C9-95B4-9EC7F6257BD9}">
      <dsp:nvSpPr>
        <dsp:cNvPr id="0" name=""/>
        <dsp:cNvSpPr/>
      </dsp:nvSpPr>
      <dsp:spPr>
        <a:xfrm>
          <a:off x="5936608" y="0"/>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pl-PL" sz="1000" kern="1200" dirty="0"/>
            <a:t>Konsekwentnie realizowany kierunek rozwoju Gminy, budowa wizerunku</a:t>
          </a:r>
        </a:p>
      </dsp:txBody>
      <dsp:txXfrm>
        <a:off x="6612064" y="30587"/>
        <a:ext cx="1443518" cy="983147"/>
      </dsp:txXfrm>
    </dsp:sp>
    <dsp:sp modelId="{B0DA073F-1E45-4D87-B83A-C415CA74202F}">
      <dsp:nvSpPr>
        <dsp:cNvPr id="0" name=""/>
        <dsp:cNvSpPr/>
      </dsp:nvSpPr>
      <dsp:spPr>
        <a:xfrm>
          <a:off x="2429430" y="0"/>
          <a:ext cx="2149560" cy="13924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pl-PL" sz="1000" kern="1200" dirty="0"/>
            <a:t>Walory przyrodnicze,</a:t>
          </a:r>
        </a:p>
        <a:p>
          <a:pPr marL="57150" lvl="1" indent="-57150" algn="l" defTabSz="444500">
            <a:lnSpc>
              <a:spcPct val="90000"/>
            </a:lnSpc>
            <a:spcBef>
              <a:spcPct val="0"/>
            </a:spcBef>
            <a:spcAft>
              <a:spcPct val="15000"/>
            </a:spcAft>
            <a:buChar char="•"/>
          </a:pPr>
          <a:r>
            <a:rPr lang="pl-PL" sz="1000" kern="1200" dirty="0"/>
            <a:t>Znakomite wskaźniki </a:t>
          </a:r>
        </a:p>
        <a:p>
          <a:pPr marL="57150" lvl="1" indent="-57150" algn="l" defTabSz="444500">
            <a:lnSpc>
              <a:spcPct val="90000"/>
            </a:lnSpc>
            <a:spcBef>
              <a:spcPct val="0"/>
            </a:spcBef>
            <a:spcAft>
              <a:spcPct val="15000"/>
            </a:spcAft>
            <a:buChar char="•"/>
          </a:pPr>
          <a:r>
            <a:rPr lang="pl-PL" sz="1000" kern="1200" dirty="0"/>
            <a:t> położenie geograficzne</a:t>
          </a:r>
        </a:p>
      </dsp:txBody>
      <dsp:txXfrm>
        <a:off x="2460017" y="30587"/>
        <a:ext cx="1443518" cy="983147"/>
      </dsp:txXfrm>
    </dsp:sp>
    <dsp:sp modelId="{80E1065F-DBFF-4912-844F-B7B8E977B847}">
      <dsp:nvSpPr>
        <dsp:cNvPr id="0" name=""/>
        <dsp:cNvSpPr/>
      </dsp:nvSpPr>
      <dsp:spPr>
        <a:xfrm>
          <a:off x="3330157" y="248026"/>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l-PL" sz="1400" kern="1200" dirty="0"/>
            <a:t>Gmina z duszą dla Aglomeracji Wrocławskiej </a:t>
          </a:r>
        </a:p>
      </dsp:txBody>
      <dsp:txXfrm>
        <a:off x="3882006" y="799875"/>
        <a:ext cx="1332280" cy="1332280"/>
      </dsp:txXfrm>
    </dsp:sp>
    <dsp:sp modelId="{09176A9D-3BEF-484A-964C-5D0CABEE0F04}">
      <dsp:nvSpPr>
        <dsp:cNvPr id="0" name=""/>
        <dsp:cNvSpPr/>
      </dsp:nvSpPr>
      <dsp:spPr>
        <a:xfrm rot="5400000">
          <a:off x="5301313" y="248026"/>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l-PL" sz="1400" kern="1200" dirty="0"/>
            <a:t>Determinacja władz i promocja</a:t>
          </a:r>
        </a:p>
      </dsp:txBody>
      <dsp:txXfrm rot="-5400000">
        <a:off x="5301313" y="799875"/>
        <a:ext cx="1332280" cy="1332280"/>
      </dsp:txXfrm>
    </dsp:sp>
    <dsp:sp modelId="{96C2FFC2-E7AA-482D-A62C-1119BC643B72}">
      <dsp:nvSpPr>
        <dsp:cNvPr id="0" name=""/>
        <dsp:cNvSpPr/>
      </dsp:nvSpPr>
      <dsp:spPr>
        <a:xfrm rot="10800000">
          <a:off x="5301313" y="2219182"/>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l-PL" sz="1400" kern="1200" dirty="0"/>
            <a:t>Rozwój i wysoka jakość życia</a:t>
          </a:r>
        </a:p>
      </dsp:txBody>
      <dsp:txXfrm rot="10800000">
        <a:off x="5301313" y="2219182"/>
        <a:ext cx="1332280" cy="1332280"/>
      </dsp:txXfrm>
    </dsp:sp>
    <dsp:sp modelId="{BB74BE4B-B79A-4D8A-99E0-4FD0046A9504}">
      <dsp:nvSpPr>
        <dsp:cNvPr id="0" name=""/>
        <dsp:cNvSpPr/>
      </dsp:nvSpPr>
      <dsp:spPr>
        <a:xfrm rot="16200000">
          <a:off x="3330157" y="2219182"/>
          <a:ext cx="1884129" cy="1884129"/>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l-PL" sz="1400" kern="1200" dirty="0"/>
            <a:t>Aktywne społeczeństwo</a:t>
          </a:r>
        </a:p>
      </dsp:txBody>
      <dsp:txXfrm rot="5400000">
        <a:off x="3882006" y="2219182"/>
        <a:ext cx="1332280" cy="1332280"/>
      </dsp:txXfrm>
    </dsp:sp>
    <dsp:sp modelId="{C28391EB-99FB-4A38-8868-8B153C28290B}">
      <dsp:nvSpPr>
        <dsp:cNvPr id="0" name=""/>
        <dsp:cNvSpPr/>
      </dsp:nvSpPr>
      <dsp:spPr>
        <a:xfrm>
          <a:off x="4932537" y="1784048"/>
          <a:ext cx="650525" cy="56567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C9D7F9-1427-431F-A730-9E030F800C51}">
      <dsp:nvSpPr>
        <dsp:cNvPr id="0" name=""/>
        <dsp:cNvSpPr/>
      </dsp:nvSpPr>
      <dsp:spPr>
        <a:xfrm rot="10800000">
          <a:off x="4932537" y="2001615"/>
          <a:ext cx="650525" cy="56567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0300B0C-6DF4-5179-60A2-23406D1239C5}"/>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45410CEC-716B-21D7-963F-DB7FE00438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412B9D8B-D420-9E97-D736-E5056642A81B}"/>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5" name="Symbol zastępczy stopki 4">
            <a:extLst>
              <a:ext uri="{FF2B5EF4-FFF2-40B4-BE49-F238E27FC236}">
                <a16:creationId xmlns:a16="http://schemas.microsoft.com/office/drawing/2014/main" id="{8E8D39EF-A073-1DE8-D5FE-1996024B137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E9156E6-6396-178D-1E6E-4AC45B94DF13}"/>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148436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CA26B2-5195-217A-A0DD-F2B9F73A9D4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CDF5C2C6-2072-5281-C0CD-ADC1A748BA3C}"/>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29D75AD-D3C3-5198-F255-93007F769130}"/>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5" name="Symbol zastępczy stopki 4">
            <a:extLst>
              <a:ext uri="{FF2B5EF4-FFF2-40B4-BE49-F238E27FC236}">
                <a16:creationId xmlns:a16="http://schemas.microsoft.com/office/drawing/2014/main" id="{B6205CFD-41B9-F827-7C88-A063AE54F66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28A3115-6314-984E-1DDC-146A90948E27}"/>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416317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C6B4BDF-6233-CCEF-BF98-81F729988127}"/>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371F38E7-B62F-535E-5C2F-4AC4B642F3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EBD58D7D-1E7F-049A-12F2-647A13ADA467}"/>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5" name="Symbol zastępczy stopki 4">
            <a:extLst>
              <a:ext uri="{FF2B5EF4-FFF2-40B4-BE49-F238E27FC236}">
                <a16:creationId xmlns:a16="http://schemas.microsoft.com/office/drawing/2014/main" id="{ABD8A2CA-D81A-9D7E-83E6-69FE7480514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5B19300-1F54-2CD3-5A06-1DFA796E3E94}"/>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601800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AC5DA1-A3F6-4895-5F95-21F407E9D89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E8774B99-40F1-2820-CDD1-E1F6F614AA31}"/>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A1B54B7-0CD2-5FA7-9CAF-D11DD9043151}"/>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BE7BD6F6-E936-3C23-1165-5C6A8AA6EF0F}"/>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6" name="Symbol zastępczy stopki 5">
            <a:extLst>
              <a:ext uri="{FF2B5EF4-FFF2-40B4-BE49-F238E27FC236}">
                <a16:creationId xmlns:a16="http://schemas.microsoft.com/office/drawing/2014/main" id="{62BC8FC8-93EC-E6FB-1CAE-57C2F8707B7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E997B32-070B-B3D4-78E2-A1A668AAB19E}"/>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3853217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8B1887-04F6-D6DD-09C6-F50E05C7C271}"/>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A48A8EC7-8FAE-7154-CD53-BFB9DDBE5C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7CB7891D-7F4A-D073-A986-C4E0824DDE8F}"/>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5503E8E-2614-6E07-DAEA-6F6EBAB72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42A8FAEC-EF35-949A-2ACF-9CC56F116EE7}"/>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3E0748AF-2213-85F2-CE4F-D83C9F0EB47D}"/>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8" name="Symbol zastępczy stopki 7">
            <a:extLst>
              <a:ext uri="{FF2B5EF4-FFF2-40B4-BE49-F238E27FC236}">
                <a16:creationId xmlns:a16="http://schemas.microsoft.com/office/drawing/2014/main" id="{1C0BDB44-9AC1-577C-3A6B-7B62B593C9F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7A73199C-701D-B80D-C5C8-836FC24CE455}"/>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3448308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F84A3B-A2DD-04CF-A67D-3AF58F99E85A}"/>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D77A31B5-ECEB-3F18-F3A4-5E40E3960B7F}"/>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4" name="Symbol zastępczy stopki 3">
            <a:extLst>
              <a:ext uri="{FF2B5EF4-FFF2-40B4-BE49-F238E27FC236}">
                <a16:creationId xmlns:a16="http://schemas.microsoft.com/office/drawing/2014/main" id="{50D367F4-120E-D12A-AFBE-1FCB9B804A68}"/>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C29B2882-18A0-EAE2-E287-82D8F9725704}"/>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464912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FE3BB479-F3D4-2CAA-97C0-8D2CA4297152}"/>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3" name="Symbol zastępczy stopki 2">
            <a:extLst>
              <a:ext uri="{FF2B5EF4-FFF2-40B4-BE49-F238E27FC236}">
                <a16:creationId xmlns:a16="http://schemas.microsoft.com/office/drawing/2014/main" id="{509E5741-5087-67CE-0E91-C76F8EE66F76}"/>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51DB9942-08AF-5099-A844-EB158CA0909B}"/>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67592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067CB45-9F1F-68C1-B210-D33293744194}"/>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61E23C20-A11A-6BC7-AF60-71F53B6814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4F4F5E80-EB4D-2CD9-0AA3-53463E7B8C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AD324132-1322-16B5-E598-8351FBDC8C20}"/>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6" name="Symbol zastępczy stopki 5">
            <a:extLst>
              <a:ext uri="{FF2B5EF4-FFF2-40B4-BE49-F238E27FC236}">
                <a16:creationId xmlns:a16="http://schemas.microsoft.com/office/drawing/2014/main" id="{D6ABA0FA-234A-54E2-FCEC-42D066D2A72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3D92317-4C9C-462B-7CE1-62D86E5E66FF}"/>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1095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7658D33-8F25-7400-C101-A2D3DD9AF8E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80AC8637-56CD-4DC1-9074-E9D4E1C8B4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9B67A294-635C-5B9B-47E0-A81608F5CF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08C92FCB-47A1-F9B0-4130-FA98F371A9A7}"/>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6" name="Symbol zastępczy stopki 5">
            <a:extLst>
              <a:ext uri="{FF2B5EF4-FFF2-40B4-BE49-F238E27FC236}">
                <a16:creationId xmlns:a16="http://schemas.microsoft.com/office/drawing/2014/main" id="{AC82A4F4-D374-0A42-7F16-9FB492B41F3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2686B9F-FBD5-EC3B-E1AB-D89591031F6E}"/>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2440340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24EEDD-1489-72B2-0BA2-AF4D2339FD8E}"/>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ECC56B5A-9798-49ED-2C3F-E9C7E2BA9064}"/>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697A333-1282-A554-087D-79FAFEAE54C9}"/>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5" name="Symbol zastępczy stopki 4">
            <a:extLst>
              <a:ext uri="{FF2B5EF4-FFF2-40B4-BE49-F238E27FC236}">
                <a16:creationId xmlns:a16="http://schemas.microsoft.com/office/drawing/2014/main" id="{50666A19-F22A-5A49-39D6-FE615F45A55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77AEE08-746A-7196-CF9F-B2835E705A27}"/>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192819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884D950E-7BD6-A103-47B3-ABE6829904DE}"/>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459D7C3A-146B-99C0-1BEB-90477EA7D6BB}"/>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50C07B-9B6F-A224-629B-14C698A4BAD2}"/>
              </a:ext>
            </a:extLst>
          </p:cNvPr>
          <p:cNvSpPr>
            <a:spLocks noGrp="1"/>
          </p:cNvSpPr>
          <p:nvPr>
            <p:ph type="dt" sz="half" idx="10"/>
          </p:nvPr>
        </p:nvSpPr>
        <p:spPr/>
        <p:txBody>
          <a:bodyPr/>
          <a:lstStyle/>
          <a:p>
            <a:fld id="{79E845E9-7EC3-4FD2-8CC8-BE6CB8760950}" type="datetimeFigureOut">
              <a:rPr lang="pl-PL" smtClean="0"/>
              <a:t>14.12.2024</a:t>
            </a:fld>
            <a:endParaRPr lang="pl-PL"/>
          </a:p>
        </p:txBody>
      </p:sp>
      <p:sp>
        <p:nvSpPr>
          <p:cNvPr id="5" name="Symbol zastępczy stopki 4">
            <a:extLst>
              <a:ext uri="{FF2B5EF4-FFF2-40B4-BE49-F238E27FC236}">
                <a16:creationId xmlns:a16="http://schemas.microsoft.com/office/drawing/2014/main" id="{C4FFDAFB-2B7F-42A4-C5C8-06195332F4B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2222430-0740-0762-72C2-FBCFCAB2CD2A}"/>
              </a:ext>
            </a:extLst>
          </p:cNvPr>
          <p:cNvSpPr>
            <a:spLocks noGrp="1"/>
          </p:cNvSpPr>
          <p:nvPr>
            <p:ph type="sldNum" sz="quarter" idx="12"/>
          </p:nvPr>
        </p:nvSpPr>
        <p:spPr/>
        <p:txBody>
          <a:bodyPr/>
          <a:lstStyle/>
          <a:p>
            <a:fld id="{ACC0893F-49E8-4DD0-B50B-17AFE1B23495}" type="slidenum">
              <a:rPr lang="pl-PL" smtClean="0"/>
              <a:t>‹#›</a:t>
            </a:fld>
            <a:endParaRPr lang="pl-PL"/>
          </a:p>
        </p:txBody>
      </p:sp>
    </p:spTree>
    <p:extLst>
      <p:ext uri="{BB962C8B-B14F-4D97-AF65-F5344CB8AC3E}">
        <p14:creationId xmlns:p14="http://schemas.microsoft.com/office/powerpoint/2010/main" val="335968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AC6FDB9-13EC-5226-BB2D-CBB9473BD4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FA231075-CE1A-2368-59BD-23876EED8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EC4EC3-9618-8587-DBA2-22F061F20D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E845E9-7EC3-4FD2-8CC8-BE6CB8760950}" type="datetimeFigureOut">
              <a:rPr lang="pl-PL" smtClean="0"/>
              <a:t>14.12.2024</a:t>
            </a:fld>
            <a:endParaRPr lang="pl-PL"/>
          </a:p>
        </p:txBody>
      </p:sp>
      <p:sp>
        <p:nvSpPr>
          <p:cNvPr id="5" name="Symbol zastępczy stopki 4">
            <a:extLst>
              <a:ext uri="{FF2B5EF4-FFF2-40B4-BE49-F238E27FC236}">
                <a16:creationId xmlns:a16="http://schemas.microsoft.com/office/drawing/2014/main" id="{38B8F460-B7E6-C6EE-5E23-640C5DF464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185DC14E-0286-9346-F57C-BBCFA1185B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C0893F-49E8-4DD0-B50B-17AFE1B23495}" type="slidenum">
              <a:rPr lang="pl-PL" smtClean="0"/>
              <a:t>‹#›</a:t>
            </a:fld>
            <a:endParaRPr lang="pl-PL"/>
          </a:p>
        </p:txBody>
      </p:sp>
    </p:spTree>
    <p:extLst>
      <p:ext uri="{BB962C8B-B14F-4D97-AF65-F5344CB8AC3E}">
        <p14:creationId xmlns:p14="http://schemas.microsoft.com/office/powerpoint/2010/main" val="2617127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021905-9F63-4D1C-8818-C8FC5C1B6561}"/>
              </a:ext>
            </a:extLst>
          </p:cNvPr>
          <p:cNvSpPr>
            <a:spLocks noGrp="1"/>
          </p:cNvSpPr>
          <p:nvPr>
            <p:ph type="ctrTitle"/>
          </p:nvPr>
        </p:nvSpPr>
        <p:spPr>
          <a:xfrm>
            <a:off x="1524000" y="1970201"/>
            <a:ext cx="9144000" cy="1539761"/>
          </a:xfrm>
        </p:spPr>
        <p:txBody>
          <a:bodyPr>
            <a:normAutofit fontScale="90000"/>
          </a:bodyPr>
          <a:lstStyle/>
          <a:p>
            <a:r>
              <a:rPr lang="pl-PL" b="1" dirty="0"/>
              <a:t>WARSZTATY STRATEGICZNE</a:t>
            </a:r>
            <a:br>
              <a:rPr lang="pl-PL" dirty="0"/>
            </a:br>
            <a:r>
              <a:rPr lang="pl-PL" sz="2800" dirty="0"/>
              <a:t>STRATEGIA ROZWOJU GMINY MIĘDZYBÓRZ NA LATA 2025-2035</a:t>
            </a:r>
          </a:p>
        </p:txBody>
      </p:sp>
      <p:sp>
        <p:nvSpPr>
          <p:cNvPr id="3" name="Podtytuł 2">
            <a:extLst>
              <a:ext uri="{FF2B5EF4-FFF2-40B4-BE49-F238E27FC236}">
                <a16:creationId xmlns:a16="http://schemas.microsoft.com/office/drawing/2014/main" id="{2D17BAD9-9F1E-4568-A15D-A3A71AAFAE57}"/>
              </a:ext>
            </a:extLst>
          </p:cNvPr>
          <p:cNvSpPr>
            <a:spLocks noGrp="1"/>
          </p:cNvSpPr>
          <p:nvPr>
            <p:ph type="subTitle" idx="1"/>
          </p:nvPr>
        </p:nvSpPr>
        <p:spPr/>
        <p:txBody>
          <a:bodyPr>
            <a:normAutofit/>
          </a:bodyPr>
          <a:lstStyle/>
          <a:p>
            <a:r>
              <a:rPr lang="pl-PL" sz="2800" b="1" dirty="0"/>
              <a:t>15 listopada 2024 r.</a:t>
            </a:r>
          </a:p>
          <a:p>
            <a:r>
              <a:rPr lang="pl-PL" sz="2800" b="1" dirty="0"/>
              <a:t>INSTYTUT MAXA WEBERA  SPÓŁKA  Z O.O.                                                     </a:t>
            </a:r>
          </a:p>
        </p:txBody>
      </p:sp>
      <p:sp>
        <p:nvSpPr>
          <p:cNvPr id="4" name="Symbol zastępczy stopki 3">
            <a:extLst>
              <a:ext uri="{FF2B5EF4-FFF2-40B4-BE49-F238E27FC236}">
                <a16:creationId xmlns:a16="http://schemas.microsoft.com/office/drawing/2014/main" id="{FE33E004-FA83-431E-8C96-F01D1B80E07C}"/>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A84022F5-2AA1-4E44-ABA1-F3266FD93601}"/>
              </a:ext>
            </a:extLst>
          </p:cNvPr>
          <p:cNvSpPr>
            <a:spLocks noGrp="1"/>
          </p:cNvSpPr>
          <p:nvPr>
            <p:ph type="sldNum" sz="quarter" idx="12"/>
          </p:nvPr>
        </p:nvSpPr>
        <p:spPr/>
        <p:txBody>
          <a:bodyPr/>
          <a:lstStyle/>
          <a:p>
            <a:fld id="{07AC365D-8A42-464A-99B2-ABBBB4AFFD9E}" type="slidenum">
              <a:rPr lang="pl-PL" smtClean="0"/>
              <a:t>1</a:t>
            </a:fld>
            <a:endParaRPr lang="pl-PL"/>
          </a:p>
        </p:txBody>
      </p:sp>
    </p:spTree>
    <p:extLst>
      <p:ext uri="{BB962C8B-B14F-4D97-AF65-F5344CB8AC3E}">
        <p14:creationId xmlns:p14="http://schemas.microsoft.com/office/powerpoint/2010/main" val="2963065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15E9FBC-524E-447D-B547-DA152F4DD886}"/>
              </a:ext>
            </a:extLst>
          </p:cNvPr>
          <p:cNvSpPr>
            <a:spLocks noGrp="1"/>
          </p:cNvSpPr>
          <p:nvPr>
            <p:ph type="title"/>
          </p:nvPr>
        </p:nvSpPr>
        <p:spPr/>
        <p:txBody>
          <a:bodyPr/>
          <a:lstStyle/>
          <a:p>
            <a:r>
              <a:rPr lang="pl-PL" dirty="0"/>
              <a:t>Dzień dobry</a:t>
            </a:r>
          </a:p>
        </p:txBody>
      </p:sp>
      <p:sp>
        <p:nvSpPr>
          <p:cNvPr id="3" name="Symbol zastępczy zawartości 2">
            <a:extLst>
              <a:ext uri="{FF2B5EF4-FFF2-40B4-BE49-F238E27FC236}">
                <a16:creationId xmlns:a16="http://schemas.microsoft.com/office/drawing/2014/main" id="{717F492E-BD80-45D7-BB97-96DECC4C9BE9}"/>
              </a:ext>
            </a:extLst>
          </p:cNvPr>
          <p:cNvSpPr>
            <a:spLocks noGrp="1"/>
          </p:cNvSpPr>
          <p:nvPr>
            <p:ph idx="1"/>
          </p:nvPr>
        </p:nvSpPr>
        <p:spPr/>
        <p:txBody>
          <a:bodyPr>
            <a:normAutofit fontScale="77500" lnSpcReduction="20000"/>
          </a:bodyPr>
          <a:lstStyle/>
          <a:p>
            <a:pPr marL="0" indent="0" algn="just">
              <a:buNone/>
            </a:pPr>
            <a:r>
              <a:rPr lang="pl-PL" sz="3800" dirty="0"/>
              <a:t>Jerzy Tutaj</a:t>
            </a:r>
          </a:p>
          <a:p>
            <a:pPr algn="just"/>
            <a:r>
              <a:rPr lang="pl-PL" dirty="0"/>
              <a:t>od 32 lat nauczyciel akademicki, od 15 lat związany z </a:t>
            </a:r>
            <a:r>
              <a:rPr lang="pl-PL" b="1" dirty="0"/>
              <a:t>Wydziałem Zarządzania na Politechnice Wrocławskiej</a:t>
            </a:r>
            <a:r>
              <a:rPr lang="pl-PL" dirty="0"/>
              <a:t>, współzałożyciel Wałbrzyskiej Wyższej Szkoły Zarządzania i Przedsiębiorczości, gdzie w latach 1996‑2004 pełnił funkcję dziekana Wydziału Nauk Społecznych</a:t>
            </a:r>
          </a:p>
          <a:p>
            <a:pPr algn="just"/>
            <a:r>
              <a:rPr lang="pl-PL" dirty="0"/>
              <a:t>w latach 2004-2011 Prezes Zamku Książ. </a:t>
            </a:r>
            <a:r>
              <a:rPr lang="pl-PL" b="1" dirty="0"/>
              <a:t>W latach 2011‑2014 Członek Zarządu Województwa Dolnośląskiego</a:t>
            </a:r>
            <a:r>
              <a:rPr lang="pl-PL" dirty="0"/>
              <a:t>, Pełnomocnik Zarządu: TFI KGHM 2015-2016, Pełnomocnik Zarządu Uzdrowiska Lądek-</a:t>
            </a:r>
            <a:r>
              <a:rPr lang="pl-PL" dirty="0" err="1"/>
              <a:t>Długopole</a:t>
            </a:r>
            <a:r>
              <a:rPr lang="pl-PL" dirty="0"/>
              <a:t> 2017-2019, Wrocławskiego Parku Technologicznego 2019-2022, </a:t>
            </a:r>
            <a:r>
              <a:rPr lang="pl-PL" b="1" dirty="0"/>
              <a:t>Od 2023 Wiceprezes Zarządu Parku Technologii Kosmicznych B+R+I w Zielonej Górze</a:t>
            </a:r>
          </a:p>
          <a:p>
            <a:pPr algn="just"/>
            <a:r>
              <a:rPr lang="pl-PL" dirty="0"/>
              <a:t>członek Polskiego Towarzystwa Socjologicznego i Polskiego Towarzystwa Ewaluacyjnego</a:t>
            </a:r>
          </a:p>
          <a:p>
            <a:pPr algn="just"/>
            <a:r>
              <a:rPr lang="pl-PL" dirty="0"/>
              <a:t>autor blisko 100 publikacji naukowych, w tym książek z zakresu strategii rozwoju, innowacji oraz zarządzania, </a:t>
            </a:r>
            <a:r>
              <a:rPr lang="pl-PL" b="1" dirty="0"/>
              <a:t>współautor Strategii Rozwoju Województwa Dolnośląskiego 2020, kilkudziesięciu strategii gmin oraz przedsiębiorstw</a:t>
            </a:r>
          </a:p>
        </p:txBody>
      </p:sp>
      <p:sp>
        <p:nvSpPr>
          <p:cNvPr id="4" name="Symbol zastępczy stopki 3">
            <a:extLst>
              <a:ext uri="{FF2B5EF4-FFF2-40B4-BE49-F238E27FC236}">
                <a16:creationId xmlns:a16="http://schemas.microsoft.com/office/drawing/2014/main" id="{E3F6BE21-B81D-4A15-ADA8-76559AF0C8FB}"/>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A95EE386-5372-4740-A4ED-772113DB03BF}"/>
              </a:ext>
            </a:extLst>
          </p:cNvPr>
          <p:cNvSpPr>
            <a:spLocks noGrp="1"/>
          </p:cNvSpPr>
          <p:nvPr>
            <p:ph type="sldNum" sz="quarter" idx="12"/>
          </p:nvPr>
        </p:nvSpPr>
        <p:spPr/>
        <p:txBody>
          <a:bodyPr/>
          <a:lstStyle/>
          <a:p>
            <a:fld id="{07AC365D-8A42-464A-99B2-ABBBB4AFFD9E}" type="slidenum">
              <a:rPr lang="pl-PL" smtClean="0"/>
              <a:t>2</a:t>
            </a:fld>
            <a:endParaRPr lang="pl-PL"/>
          </a:p>
        </p:txBody>
      </p:sp>
    </p:spTree>
    <p:extLst>
      <p:ext uri="{BB962C8B-B14F-4D97-AF65-F5344CB8AC3E}">
        <p14:creationId xmlns:p14="http://schemas.microsoft.com/office/powerpoint/2010/main" val="234242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21C32FE-07CE-48AE-BD3A-27F7D7E85002}"/>
              </a:ext>
            </a:extLst>
          </p:cNvPr>
          <p:cNvSpPr>
            <a:spLocks noGrp="1"/>
          </p:cNvSpPr>
          <p:nvPr>
            <p:ph type="title"/>
          </p:nvPr>
        </p:nvSpPr>
        <p:spPr/>
        <p:txBody>
          <a:bodyPr/>
          <a:lstStyle/>
          <a:p>
            <a:r>
              <a:rPr lang="pl-PL" dirty="0"/>
              <a:t>Reprezentuje</a:t>
            </a:r>
          </a:p>
        </p:txBody>
      </p:sp>
      <p:sp>
        <p:nvSpPr>
          <p:cNvPr id="3" name="Symbol zastępczy zawartości 2">
            <a:extLst>
              <a:ext uri="{FF2B5EF4-FFF2-40B4-BE49-F238E27FC236}">
                <a16:creationId xmlns:a16="http://schemas.microsoft.com/office/drawing/2014/main" id="{F4369D29-95F1-4B76-B727-FDA4D33B94E8}"/>
              </a:ext>
            </a:extLst>
          </p:cNvPr>
          <p:cNvSpPr>
            <a:spLocks noGrp="1"/>
          </p:cNvSpPr>
          <p:nvPr>
            <p:ph idx="1"/>
          </p:nvPr>
        </p:nvSpPr>
        <p:spPr/>
        <p:txBody>
          <a:bodyPr>
            <a:normAutofit fontScale="92500" lnSpcReduction="10000"/>
          </a:bodyPr>
          <a:lstStyle/>
          <a:p>
            <a:pPr marL="0" indent="0" algn="just">
              <a:buNone/>
            </a:pPr>
            <a:r>
              <a:rPr lang="pl-PL" dirty="0"/>
              <a:t>Instytut </a:t>
            </a:r>
            <a:r>
              <a:rPr lang="pl-PL" dirty="0" err="1"/>
              <a:t>Maxa</a:t>
            </a:r>
            <a:r>
              <a:rPr lang="pl-PL" dirty="0"/>
              <a:t> Webera</a:t>
            </a:r>
          </a:p>
          <a:p>
            <a:pPr marL="0" indent="0" algn="just">
              <a:buNone/>
            </a:pPr>
            <a:r>
              <a:rPr lang="pl-PL" dirty="0"/>
              <a:t>Spółkę, która zajmuje się consultingiem, szkoleniami, tworzeniem i prowadzeniem różnych form edukacyjnych, a także przygotowaniem dokumentów strategicznych, zarówno dla firm, jak i jednostek samorządu terytorialnego. Skanujemy organizacje i proponuje wprowadzenie kompleksowych ulepszeń. Wskazujemy wartość dodaną dla klienta w  badanej organizacji. </a:t>
            </a:r>
          </a:p>
          <a:p>
            <a:pPr marL="0" indent="0" algn="just">
              <a:buNone/>
            </a:pPr>
            <a:r>
              <a:rPr lang="pl-PL" dirty="0"/>
              <a:t>Realizujemy badania marketingowe i społeczne. Przeprowadzamy audyty w zakresie komunikacji, informatyki, innowacji w firmach i JST. Instytut wydaje anglojęzyczne czasopismo </a:t>
            </a:r>
            <a:r>
              <a:rPr lang="en-US" dirty="0"/>
              <a:t>European Journal of Management and Social Science</a:t>
            </a:r>
            <a:r>
              <a:rPr lang="pl-PL" dirty="0"/>
              <a:t>. Utworzyliśmy i współprowadzimy  siedem Uniwersytetów Trzeciego Wieku na Dolnym Śląsku. </a:t>
            </a:r>
          </a:p>
        </p:txBody>
      </p:sp>
      <p:sp>
        <p:nvSpPr>
          <p:cNvPr id="4" name="Symbol zastępczy stopki 3">
            <a:extLst>
              <a:ext uri="{FF2B5EF4-FFF2-40B4-BE49-F238E27FC236}">
                <a16:creationId xmlns:a16="http://schemas.microsoft.com/office/drawing/2014/main" id="{E1D2B15A-98D4-4B25-968A-DFDF3C68BB31}"/>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2C3A33FF-30C3-4FBD-8839-4FBECE95CD2D}"/>
              </a:ext>
            </a:extLst>
          </p:cNvPr>
          <p:cNvSpPr>
            <a:spLocks noGrp="1"/>
          </p:cNvSpPr>
          <p:nvPr>
            <p:ph type="sldNum" sz="quarter" idx="12"/>
          </p:nvPr>
        </p:nvSpPr>
        <p:spPr/>
        <p:txBody>
          <a:bodyPr/>
          <a:lstStyle/>
          <a:p>
            <a:fld id="{07AC365D-8A42-464A-99B2-ABBBB4AFFD9E}" type="slidenum">
              <a:rPr lang="pl-PL" smtClean="0"/>
              <a:t>3</a:t>
            </a:fld>
            <a:endParaRPr lang="pl-PL"/>
          </a:p>
        </p:txBody>
      </p:sp>
    </p:spTree>
    <p:extLst>
      <p:ext uri="{BB962C8B-B14F-4D97-AF65-F5344CB8AC3E}">
        <p14:creationId xmlns:p14="http://schemas.microsoft.com/office/powerpoint/2010/main" val="236162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7C966C-4056-48A0-939F-BCDABCD8C770}"/>
              </a:ext>
            </a:extLst>
          </p:cNvPr>
          <p:cNvSpPr>
            <a:spLocks noGrp="1"/>
          </p:cNvSpPr>
          <p:nvPr>
            <p:ph type="title"/>
          </p:nvPr>
        </p:nvSpPr>
        <p:spPr/>
        <p:txBody>
          <a:bodyPr/>
          <a:lstStyle/>
          <a:p>
            <a:r>
              <a:rPr lang="pl-PL" dirty="0"/>
              <a:t>Zakres warsztatów – cześć I </a:t>
            </a:r>
          </a:p>
        </p:txBody>
      </p:sp>
      <p:sp>
        <p:nvSpPr>
          <p:cNvPr id="3" name="Symbol zastępczy zawartości 2">
            <a:extLst>
              <a:ext uri="{FF2B5EF4-FFF2-40B4-BE49-F238E27FC236}">
                <a16:creationId xmlns:a16="http://schemas.microsoft.com/office/drawing/2014/main" id="{CBC1BEC8-4C7F-425C-9388-AAC6C431992C}"/>
              </a:ext>
            </a:extLst>
          </p:cNvPr>
          <p:cNvSpPr>
            <a:spLocks noGrp="1"/>
          </p:cNvSpPr>
          <p:nvPr>
            <p:ph idx="1"/>
          </p:nvPr>
        </p:nvSpPr>
        <p:spPr>
          <a:xfrm>
            <a:off x="838200" y="1825625"/>
            <a:ext cx="10515600" cy="4351338"/>
          </a:xfrm>
        </p:spPr>
        <p:txBody>
          <a:bodyPr>
            <a:normAutofit lnSpcReduction="10000"/>
          </a:bodyPr>
          <a:lstStyle/>
          <a:p>
            <a:pPr algn="just"/>
            <a:r>
              <a:rPr lang="pl-PL" dirty="0"/>
              <a:t>Przedstawienie celu prac Zespołu ds. opracowania Strategii Rozwoju Gminy Międzybórz do roku 2035 – 10’;</a:t>
            </a:r>
          </a:p>
          <a:p>
            <a:pPr algn="just"/>
            <a:r>
              <a:rPr lang="pl-PL" dirty="0"/>
              <a:t>Wprowadzenie w tematykę zarządzania i zarządzania strategicznego w samorządzie – 10’;</a:t>
            </a:r>
          </a:p>
          <a:p>
            <a:pPr algn="just"/>
            <a:r>
              <a:rPr lang="pl-PL" dirty="0"/>
              <a:t>Omówienie podstawy prawnej i zakresu opracowywanej Strategii Rozwoju Gminy Międzybórz do roku 2035 – 10’;</a:t>
            </a:r>
          </a:p>
          <a:p>
            <a:pPr algn="just"/>
            <a:r>
              <a:rPr lang="pl-PL" dirty="0"/>
              <a:t>Zidentyfikowanie </a:t>
            </a:r>
            <a:r>
              <a:rPr lang="pl-PL" b="1" dirty="0"/>
              <a:t>potencjałów, problemów i wyzwań </a:t>
            </a:r>
            <a:r>
              <a:rPr lang="pl-PL" dirty="0"/>
              <a:t>w wymiarze </a:t>
            </a:r>
            <a:r>
              <a:rPr lang="pl-PL" b="1" dirty="0"/>
              <a:t>społecznym, gospodarczym, przestrzennym i środowiskowym – 45’</a:t>
            </a:r>
            <a:r>
              <a:rPr lang="pl-PL" dirty="0"/>
              <a:t>;</a:t>
            </a:r>
          </a:p>
          <a:p>
            <a:pPr algn="just"/>
            <a:r>
              <a:rPr lang="pl-PL" dirty="0"/>
              <a:t>Przeprowadzenie Analizy </a:t>
            </a:r>
            <a:r>
              <a:rPr lang="pl-PL" dirty="0" err="1"/>
              <a:t>Swot</a:t>
            </a:r>
            <a:r>
              <a:rPr lang="pl-PL" dirty="0"/>
              <a:t> w obszarze: </a:t>
            </a:r>
            <a:r>
              <a:rPr lang="pl-PL" b="1" dirty="0"/>
              <a:t>społecznym, gospodarczym, przestrzennym i środowiskowym - 45’.</a:t>
            </a:r>
            <a:endParaRPr lang="pl-PL" dirty="0"/>
          </a:p>
          <a:p>
            <a:endParaRPr lang="pl-PL" dirty="0"/>
          </a:p>
        </p:txBody>
      </p:sp>
      <p:sp>
        <p:nvSpPr>
          <p:cNvPr id="4" name="Symbol zastępczy stopki 3">
            <a:extLst>
              <a:ext uri="{FF2B5EF4-FFF2-40B4-BE49-F238E27FC236}">
                <a16:creationId xmlns:a16="http://schemas.microsoft.com/office/drawing/2014/main" id="{17E4890F-824C-4DB2-9192-61933E38667A}"/>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A7656FCF-F8FF-48CE-A611-DE20F14CB5C8}"/>
              </a:ext>
            </a:extLst>
          </p:cNvPr>
          <p:cNvSpPr>
            <a:spLocks noGrp="1"/>
          </p:cNvSpPr>
          <p:nvPr>
            <p:ph type="sldNum" sz="quarter" idx="12"/>
          </p:nvPr>
        </p:nvSpPr>
        <p:spPr/>
        <p:txBody>
          <a:bodyPr/>
          <a:lstStyle/>
          <a:p>
            <a:fld id="{07AC365D-8A42-464A-99B2-ABBBB4AFFD9E}" type="slidenum">
              <a:rPr lang="pl-PL" smtClean="0"/>
              <a:t>4</a:t>
            </a:fld>
            <a:endParaRPr lang="pl-PL" dirty="0"/>
          </a:p>
        </p:txBody>
      </p:sp>
    </p:spTree>
    <p:extLst>
      <p:ext uri="{BB962C8B-B14F-4D97-AF65-F5344CB8AC3E}">
        <p14:creationId xmlns:p14="http://schemas.microsoft.com/office/powerpoint/2010/main" val="2222354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52B8168-386A-4B13-AE90-7FB6E7B3217E}"/>
              </a:ext>
            </a:extLst>
          </p:cNvPr>
          <p:cNvSpPr>
            <a:spLocks noGrp="1"/>
          </p:cNvSpPr>
          <p:nvPr>
            <p:ph type="title"/>
          </p:nvPr>
        </p:nvSpPr>
        <p:spPr/>
        <p:txBody>
          <a:bodyPr/>
          <a:lstStyle/>
          <a:p>
            <a:r>
              <a:rPr lang="pl-PL" dirty="0"/>
              <a:t>Wprowadzenie </a:t>
            </a:r>
          </a:p>
        </p:txBody>
      </p:sp>
      <p:sp>
        <p:nvSpPr>
          <p:cNvPr id="3" name="Symbol zastępczy zawartości 2">
            <a:extLst>
              <a:ext uri="{FF2B5EF4-FFF2-40B4-BE49-F238E27FC236}">
                <a16:creationId xmlns:a16="http://schemas.microsoft.com/office/drawing/2014/main" id="{0AC06B2C-7D46-4B45-A654-9C53E0B60302}"/>
              </a:ext>
            </a:extLst>
          </p:cNvPr>
          <p:cNvSpPr>
            <a:spLocks noGrp="1"/>
          </p:cNvSpPr>
          <p:nvPr>
            <p:ph idx="1"/>
          </p:nvPr>
        </p:nvSpPr>
        <p:spPr/>
        <p:txBody>
          <a:bodyPr>
            <a:normAutofit fontScale="85000" lnSpcReduction="20000"/>
          </a:bodyPr>
          <a:lstStyle/>
          <a:p>
            <a:pPr marL="0" indent="0" algn="ctr">
              <a:buNone/>
            </a:pPr>
            <a:r>
              <a:rPr lang="pl-PL" b="1" dirty="0"/>
              <a:t>Celem Zespołu ds. opracowania Strategii Rozwoju Gminy Międzybórz </a:t>
            </a:r>
          </a:p>
          <a:p>
            <a:pPr marL="0" indent="0" algn="ctr">
              <a:buNone/>
            </a:pPr>
            <a:r>
              <a:rPr lang="pl-PL" b="1" dirty="0"/>
              <a:t>do roku 2035 będzie wypracowanie:</a:t>
            </a:r>
          </a:p>
          <a:p>
            <a:r>
              <a:rPr lang="pl-PL" dirty="0"/>
              <a:t>Wniosków z warsztatów strategicznych - stacjonarnie;</a:t>
            </a:r>
          </a:p>
          <a:p>
            <a:r>
              <a:rPr lang="pl-PL" dirty="0"/>
              <a:t>Zapoznanie się i wskazanie uwag do Diagnozy sytuacji społecznej, gospodarczej i przestrzennej gminy - mailowo ;</a:t>
            </a:r>
          </a:p>
          <a:p>
            <a:r>
              <a:rPr lang="pl-PL" dirty="0"/>
              <a:t>Zapoznanie się z wynikami badań na temat funkcjonowania Gminy Międzybórz wśród mieszkańców - mailowo;</a:t>
            </a:r>
          </a:p>
          <a:p>
            <a:r>
              <a:rPr lang="pl-PL" dirty="0"/>
              <a:t>Omówienie i zatwierdzenie projektu Strategii Rozwoju– stacjonarnie;</a:t>
            </a:r>
          </a:p>
          <a:p>
            <a:r>
              <a:rPr lang="pl-PL" dirty="0"/>
              <a:t>Aktywny udział i upowszechnianie konsultacji wśród mieszkańców nad projektem Strategii Rozwoju – stacjonarnie i mailowo;</a:t>
            </a:r>
          </a:p>
          <a:p>
            <a:r>
              <a:rPr lang="pl-PL" dirty="0"/>
              <a:t>Przyjęcie sprawozdania z przebiegu konsultacji i zatwierdzenie Strategii Rozwoju do procedowania dokumentu w Radzie Gminy – stacjonarnie i mailowo. </a:t>
            </a:r>
          </a:p>
        </p:txBody>
      </p:sp>
      <p:sp>
        <p:nvSpPr>
          <p:cNvPr id="4" name="Symbol zastępczy stopki 3">
            <a:extLst>
              <a:ext uri="{FF2B5EF4-FFF2-40B4-BE49-F238E27FC236}">
                <a16:creationId xmlns:a16="http://schemas.microsoft.com/office/drawing/2014/main" id="{2D58574D-B2AC-4A03-9943-A06F3ACBFC99}"/>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4CA970BE-A4A2-4BEF-9EAB-7D55D562F9A3}"/>
              </a:ext>
            </a:extLst>
          </p:cNvPr>
          <p:cNvSpPr>
            <a:spLocks noGrp="1"/>
          </p:cNvSpPr>
          <p:nvPr>
            <p:ph type="sldNum" sz="quarter" idx="12"/>
          </p:nvPr>
        </p:nvSpPr>
        <p:spPr/>
        <p:txBody>
          <a:bodyPr/>
          <a:lstStyle/>
          <a:p>
            <a:fld id="{07AC365D-8A42-464A-99B2-ABBBB4AFFD9E}" type="slidenum">
              <a:rPr lang="pl-PL" smtClean="0"/>
              <a:t>5</a:t>
            </a:fld>
            <a:endParaRPr lang="pl-PL"/>
          </a:p>
        </p:txBody>
      </p:sp>
    </p:spTree>
    <p:extLst>
      <p:ext uri="{BB962C8B-B14F-4D97-AF65-F5344CB8AC3E}">
        <p14:creationId xmlns:p14="http://schemas.microsoft.com/office/powerpoint/2010/main" val="4093711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2F63DEA-36FD-4899-AFD2-B8FD4CB6CC89}"/>
              </a:ext>
            </a:extLst>
          </p:cNvPr>
          <p:cNvSpPr>
            <a:spLocks noGrp="1"/>
          </p:cNvSpPr>
          <p:nvPr>
            <p:ph type="title"/>
          </p:nvPr>
        </p:nvSpPr>
        <p:spPr/>
        <p:txBody>
          <a:bodyPr/>
          <a:lstStyle/>
          <a:p>
            <a:r>
              <a:rPr lang="pl-PL" dirty="0"/>
              <a:t>Wprowadzenie</a:t>
            </a:r>
          </a:p>
        </p:txBody>
      </p:sp>
      <p:sp>
        <p:nvSpPr>
          <p:cNvPr id="3" name="Symbol zastępczy zawartości 2">
            <a:extLst>
              <a:ext uri="{FF2B5EF4-FFF2-40B4-BE49-F238E27FC236}">
                <a16:creationId xmlns:a16="http://schemas.microsoft.com/office/drawing/2014/main" id="{B4D85DE9-D68A-4869-8313-FCE04CA0B65B}"/>
              </a:ext>
            </a:extLst>
          </p:cNvPr>
          <p:cNvSpPr>
            <a:spLocks noGrp="1"/>
          </p:cNvSpPr>
          <p:nvPr>
            <p:ph idx="1"/>
          </p:nvPr>
        </p:nvSpPr>
        <p:spPr/>
        <p:txBody>
          <a:bodyPr>
            <a:normAutofit fontScale="92500"/>
          </a:bodyPr>
          <a:lstStyle/>
          <a:p>
            <a:pPr algn="just"/>
            <a:endParaRPr lang="pl-PL" dirty="0"/>
          </a:p>
          <a:p>
            <a:pPr algn="just"/>
            <a:r>
              <a:rPr lang="pl-PL" dirty="0"/>
              <a:t>Strategia nie jest ani efektem dokładnej analizy danych, ani chwilowego przebłysku geniuszu. Budowa strategii to klasyczne połączenie sztuki i wiedzy, głęboko osadzone w realiach strategicznej triady: organizacja —mieszkaniec —otoczenie. Tutaj zaczynają się wszystkie problemy, tutaj też należy szukać rozwiązań i rozpoczynać proces budowy strategii organizacji.</a:t>
            </a:r>
          </a:p>
          <a:p>
            <a:pPr algn="just"/>
            <a:r>
              <a:rPr lang="pl-PL" sz="3200" b="1" dirty="0"/>
              <a:t>Strategia jest i abstrakcją i symbolem, natomiast jej konsekwencje są jak najbardziej realne.</a:t>
            </a:r>
            <a:endParaRPr lang="pl-PL" sz="3200" b="1" dirty="0">
              <a:effectLst/>
            </a:endParaRPr>
          </a:p>
          <a:p>
            <a:pPr marL="0" indent="0">
              <a:buNone/>
            </a:pPr>
            <a:br>
              <a:rPr lang="pl-PL" sz="3200" b="1" dirty="0"/>
            </a:br>
            <a:endParaRPr lang="pl-PL" sz="3200" b="1" dirty="0"/>
          </a:p>
          <a:p>
            <a:pPr algn="just"/>
            <a:endParaRPr lang="pl-PL" dirty="0"/>
          </a:p>
        </p:txBody>
      </p:sp>
      <p:sp>
        <p:nvSpPr>
          <p:cNvPr id="4" name="Symbol zastępczy stopki 3">
            <a:extLst>
              <a:ext uri="{FF2B5EF4-FFF2-40B4-BE49-F238E27FC236}">
                <a16:creationId xmlns:a16="http://schemas.microsoft.com/office/drawing/2014/main" id="{D830EE2E-FAF4-4856-B1C1-DB15A27D7088}"/>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BA9931C5-964D-45CC-873A-48115CF2D9E8}"/>
              </a:ext>
            </a:extLst>
          </p:cNvPr>
          <p:cNvSpPr>
            <a:spLocks noGrp="1"/>
          </p:cNvSpPr>
          <p:nvPr>
            <p:ph type="sldNum" sz="quarter" idx="12"/>
          </p:nvPr>
        </p:nvSpPr>
        <p:spPr/>
        <p:txBody>
          <a:bodyPr/>
          <a:lstStyle/>
          <a:p>
            <a:fld id="{07AC365D-8A42-464A-99B2-ABBBB4AFFD9E}" type="slidenum">
              <a:rPr lang="pl-PL" smtClean="0"/>
              <a:t>6</a:t>
            </a:fld>
            <a:endParaRPr lang="pl-PL"/>
          </a:p>
        </p:txBody>
      </p:sp>
    </p:spTree>
    <p:extLst>
      <p:ext uri="{BB962C8B-B14F-4D97-AF65-F5344CB8AC3E}">
        <p14:creationId xmlns:p14="http://schemas.microsoft.com/office/powerpoint/2010/main" val="4119178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A361947-6BA2-4589-8458-8AD2F75CEBE5}"/>
              </a:ext>
            </a:extLst>
          </p:cNvPr>
          <p:cNvSpPr>
            <a:spLocks noGrp="1"/>
          </p:cNvSpPr>
          <p:nvPr>
            <p:ph type="title"/>
          </p:nvPr>
        </p:nvSpPr>
        <p:spPr/>
        <p:txBody>
          <a:bodyPr/>
          <a:lstStyle/>
          <a:p>
            <a:r>
              <a:rPr lang="pl-PL" dirty="0"/>
              <a:t> Wprowadzenie</a:t>
            </a:r>
          </a:p>
        </p:txBody>
      </p:sp>
      <p:sp>
        <p:nvSpPr>
          <p:cNvPr id="3" name="Symbol zastępczy zawartości 2">
            <a:extLst>
              <a:ext uri="{FF2B5EF4-FFF2-40B4-BE49-F238E27FC236}">
                <a16:creationId xmlns:a16="http://schemas.microsoft.com/office/drawing/2014/main" id="{8645D810-CBE2-4F40-82C4-AFDBA10B8A7F}"/>
              </a:ext>
            </a:extLst>
          </p:cNvPr>
          <p:cNvSpPr>
            <a:spLocks noGrp="1"/>
          </p:cNvSpPr>
          <p:nvPr>
            <p:ph idx="1"/>
          </p:nvPr>
        </p:nvSpPr>
        <p:spPr/>
        <p:txBody>
          <a:bodyPr/>
          <a:lstStyle/>
          <a:p>
            <a:pPr algn="just"/>
            <a:r>
              <a:rPr lang="pl-PL" dirty="0"/>
              <a:t>Celem strategii jest osiągnięcie zwycięstwa. Strategia nie jest szczegółowym planem ani zbiorem instrukcji; jest motywem łączącym, który nadaje wewnętrzną spójność i kierunek działaniom i decyzjom jednostki lub organizacji. </a:t>
            </a:r>
          </a:p>
          <a:p>
            <a:pPr algn="just"/>
            <a:r>
              <a:rPr lang="pl-PL" dirty="0"/>
              <a:t>Dla jednych (Chandler A., Steiner G., Andrews K.) strategia to ogólny program definiowania i redefiniowania celów organizacji oraz pełnienia jej misji. Dla drugich (</a:t>
            </a:r>
            <a:r>
              <a:rPr lang="pl-PL" dirty="0" err="1"/>
              <a:t>Asnoff</a:t>
            </a:r>
            <a:r>
              <a:rPr lang="pl-PL" dirty="0"/>
              <a:t> H., </a:t>
            </a:r>
            <a:r>
              <a:rPr lang="pl-PL" dirty="0" err="1"/>
              <a:t>Hofer</a:t>
            </a:r>
            <a:r>
              <a:rPr lang="pl-PL" dirty="0"/>
              <a:t> C., </a:t>
            </a:r>
            <a:r>
              <a:rPr lang="pl-PL" dirty="0" err="1"/>
              <a:t>Schendel</a:t>
            </a:r>
            <a:r>
              <a:rPr lang="pl-PL" dirty="0"/>
              <a:t> D.) strategię można określić jako zasadniczy schemat obecnego i zaplanowanego rozwoju zasobów i interakcji z otoczeniem, który przedstawia jak organizacja chce osiągnąć swoje cele.  </a:t>
            </a:r>
          </a:p>
        </p:txBody>
      </p:sp>
      <p:sp>
        <p:nvSpPr>
          <p:cNvPr id="4" name="Symbol zastępczy stopki 3">
            <a:extLst>
              <a:ext uri="{FF2B5EF4-FFF2-40B4-BE49-F238E27FC236}">
                <a16:creationId xmlns:a16="http://schemas.microsoft.com/office/drawing/2014/main" id="{844FD6DC-2816-4B4A-B395-47A1EA87DCEA}"/>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8761A8AA-9ADC-4A15-8BD6-A82AA4498A38}"/>
              </a:ext>
            </a:extLst>
          </p:cNvPr>
          <p:cNvSpPr>
            <a:spLocks noGrp="1"/>
          </p:cNvSpPr>
          <p:nvPr>
            <p:ph type="sldNum" sz="quarter" idx="12"/>
          </p:nvPr>
        </p:nvSpPr>
        <p:spPr/>
        <p:txBody>
          <a:bodyPr/>
          <a:lstStyle/>
          <a:p>
            <a:fld id="{A99E97E6-17FE-48EF-9095-B41A7CFE9086}" type="slidenum">
              <a:rPr lang="pl-PL" smtClean="0"/>
              <a:t>7</a:t>
            </a:fld>
            <a:endParaRPr lang="pl-PL"/>
          </a:p>
        </p:txBody>
      </p:sp>
    </p:spTree>
    <p:extLst>
      <p:ext uri="{BB962C8B-B14F-4D97-AF65-F5344CB8AC3E}">
        <p14:creationId xmlns:p14="http://schemas.microsoft.com/office/powerpoint/2010/main" val="4155760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85E96ED-E5C2-4E83-A57A-65B8BD6A2378}"/>
              </a:ext>
            </a:extLst>
          </p:cNvPr>
          <p:cNvSpPr>
            <a:spLocks noGrp="1"/>
          </p:cNvSpPr>
          <p:nvPr>
            <p:ph type="title"/>
          </p:nvPr>
        </p:nvSpPr>
        <p:spPr/>
        <p:txBody>
          <a:bodyPr/>
          <a:lstStyle/>
          <a:p>
            <a:r>
              <a:rPr lang="pl-PL" dirty="0"/>
              <a:t>Wprowadzenie</a:t>
            </a:r>
          </a:p>
        </p:txBody>
      </p:sp>
      <p:sp>
        <p:nvSpPr>
          <p:cNvPr id="3" name="Symbol zastępczy zawartości 2">
            <a:extLst>
              <a:ext uri="{FF2B5EF4-FFF2-40B4-BE49-F238E27FC236}">
                <a16:creationId xmlns:a16="http://schemas.microsoft.com/office/drawing/2014/main" id="{B837502C-4974-49C5-B587-325B8AD7418E}"/>
              </a:ext>
            </a:extLst>
          </p:cNvPr>
          <p:cNvSpPr>
            <a:spLocks noGrp="1"/>
          </p:cNvSpPr>
          <p:nvPr>
            <p:ph idx="1"/>
          </p:nvPr>
        </p:nvSpPr>
        <p:spPr/>
        <p:txBody>
          <a:bodyPr>
            <a:normAutofit fontScale="92500" lnSpcReduction="10000"/>
          </a:bodyPr>
          <a:lstStyle/>
          <a:p>
            <a:pPr marL="0" indent="0" algn="ctr">
              <a:buNone/>
            </a:pPr>
            <a:r>
              <a:rPr lang="pl-PL" dirty="0"/>
              <a:t> Jako dorośli żyjemy codziennością, bez marzeń. Jesteśmy skuteczni i efektywni w swoich przedsięwzięciach. Pozostaje jednak, na szczęście, garstka „marzycieli, którzy —jak mawiał Oskar Wilde — nawet gdy leżą w rynsztoku, sięgają do gwiazd". I właśnie niektórzy z nich osiągają ponadprzeciętne sukcesy. </a:t>
            </a:r>
            <a:br>
              <a:rPr lang="pl-PL" b="0" dirty="0">
                <a:effectLst/>
              </a:rPr>
            </a:br>
            <a:endParaRPr lang="pl-PL" b="0" dirty="0">
              <a:effectLst/>
            </a:endParaRPr>
          </a:p>
          <a:p>
            <a:pPr marL="0" indent="0" algn="just">
              <a:buNone/>
            </a:pPr>
            <a:r>
              <a:rPr lang="pl-PL" dirty="0"/>
              <a:t>Dlatego jeszcze ostrzej sformułuję powyższą prawdę: mieszkaniec jest zupełnie obojętny na to, ile wysiłku i kosztów włożono w wypracowanie dobrej jakości miejsca do życia. Mieszkańca to nie obchodzi i obchodzić nie powinno. Mieszkaniec ocenia wartość danego obszaru funkcjonowania gminy, miasta ze swojego subiektywnego punktu widzenia i jeśli produkt/y nie jest dla niego użyteczny, to uważa, że wyłożono masę pieniędzy i pracy dla stworzenia czegoś bezużytecznego. </a:t>
            </a:r>
            <a:endParaRPr lang="pl-PL" b="0" dirty="0">
              <a:effectLst/>
            </a:endParaRPr>
          </a:p>
          <a:p>
            <a:pPr marL="0" indent="0">
              <a:buNone/>
            </a:pPr>
            <a:endParaRPr lang="pl-PL" dirty="0"/>
          </a:p>
        </p:txBody>
      </p:sp>
      <p:sp>
        <p:nvSpPr>
          <p:cNvPr id="4" name="Symbol zastępczy stopki 3">
            <a:extLst>
              <a:ext uri="{FF2B5EF4-FFF2-40B4-BE49-F238E27FC236}">
                <a16:creationId xmlns:a16="http://schemas.microsoft.com/office/drawing/2014/main" id="{371B1CCB-F468-42C5-B23F-469ACB40CB27}"/>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10DB68C1-77AC-4CA0-A59B-243BE7290DB1}"/>
              </a:ext>
            </a:extLst>
          </p:cNvPr>
          <p:cNvSpPr>
            <a:spLocks noGrp="1"/>
          </p:cNvSpPr>
          <p:nvPr>
            <p:ph type="sldNum" sz="quarter" idx="12"/>
          </p:nvPr>
        </p:nvSpPr>
        <p:spPr/>
        <p:txBody>
          <a:bodyPr/>
          <a:lstStyle/>
          <a:p>
            <a:fld id="{07AC365D-8A42-464A-99B2-ABBBB4AFFD9E}" type="slidenum">
              <a:rPr lang="pl-PL" smtClean="0"/>
              <a:t>8</a:t>
            </a:fld>
            <a:endParaRPr lang="pl-PL"/>
          </a:p>
        </p:txBody>
      </p:sp>
    </p:spTree>
    <p:extLst>
      <p:ext uri="{BB962C8B-B14F-4D97-AF65-F5344CB8AC3E}">
        <p14:creationId xmlns:p14="http://schemas.microsoft.com/office/powerpoint/2010/main" val="124868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B43D4A7-2CCD-435E-B80E-B703E19F9D19}"/>
              </a:ext>
            </a:extLst>
          </p:cNvPr>
          <p:cNvSpPr>
            <a:spLocks noGrp="1"/>
          </p:cNvSpPr>
          <p:nvPr>
            <p:ph type="title"/>
          </p:nvPr>
        </p:nvSpPr>
        <p:spPr/>
        <p:txBody>
          <a:bodyPr/>
          <a:lstStyle/>
          <a:p>
            <a:r>
              <a:rPr lang="pl-PL" dirty="0"/>
              <a:t>Wprowadzenie</a:t>
            </a:r>
          </a:p>
        </p:txBody>
      </p:sp>
      <p:sp>
        <p:nvSpPr>
          <p:cNvPr id="3" name="Symbol zastępczy zawartości 2">
            <a:extLst>
              <a:ext uri="{FF2B5EF4-FFF2-40B4-BE49-F238E27FC236}">
                <a16:creationId xmlns:a16="http://schemas.microsoft.com/office/drawing/2014/main" id="{07DF1509-672C-495B-B4EC-4B2E55B1C3F7}"/>
              </a:ext>
            </a:extLst>
          </p:cNvPr>
          <p:cNvSpPr>
            <a:spLocks noGrp="1"/>
          </p:cNvSpPr>
          <p:nvPr>
            <p:ph idx="1"/>
          </p:nvPr>
        </p:nvSpPr>
        <p:spPr/>
        <p:txBody>
          <a:bodyPr>
            <a:normAutofit fontScale="92500" lnSpcReduction="10000"/>
          </a:bodyPr>
          <a:lstStyle/>
          <a:p>
            <a:pPr algn="just"/>
            <a:r>
              <a:rPr lang="pl-PL" dirty="0"/>
              <a:t>Jednostki samorządu terytorialnego, które obecnie same, w ustawowo określonych granicach, decydują o kierunkach i tempie rozwoju jednostki terytorialnej, wymagają posługiwania się instrumentami z dziedziny zarządzania. Instrumenty zarządzania pozwalają nie tylko łagodzić skutki wpływu na jednostkę terytorialną barier czy dysproporcji rozwojowych, ale umożliwiają aktywne kreowanie przyszłości gminy. </a:t>
            </a:r>
          </a:p>
          <a:p>
            <a:pPr algn="just"/>
            <a:r>
              <a:rPr lang="pl-PL" dirty="0"/>
              <a:t>Takie warunki spełnia zarządzanie strategiczne, rozumiane jako „proces zarządzania obejmujący opracowanie planów strategicznych, a następnie działanie na podstawie tych planów". Zarządzanie strategiczne w JST rozumieć można jako zorientowany na przyszłość proces planowania i implementacji strategii rozwoju gminy lub powiatu, przy czym etap pierwszy tego procesu nazywany jest planowaniem strategicznym. </a:t>
            </a:r>
          </a:p>
          <a:p>
            <a:endParaRPr lang="pl-PL" dirty="0"/>
          </a:p>
          <a:p>
            <a:endParaRPr lang="pl-PL" dirty="0"/>
          </a:p>
        </p:txBody>
      </p:sp>
      <p:sp>
        <p:nvSpPr>
          <p:cNvPr id="4" name="Symbol zastępczy stopki 3">
            <a:extLst>
              <a:ext uri="{FF2B5EF4-FFF2-40B4-BE49-F238E27FC236}">
                <a16:creationId xmlns:a16="http://schemas.microsoft.com/office/drawing/2014/main" id="{F41F3ADD-68EA-425F-B2E6-3E3140815B29}"/>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7B7DA0AE-4276-42CA-ADAA-2744BE22C7A1}"/>
              </a:ext>
            </a:extLst>
          </p:cNvPr>
          <p:cNvSpPr>
            <a:spLocks noGrp="1"/>
          </p:cNvSpPr>
          <p:nvPr>
            <p:ph type="sldNum" sz="quarter" idx="12"/>
          </p:nvPr>
        </p:nvSpPr>
        <p:spPr/>
        <p:txBody>
          <a:bodyPr/>
          <a:lstStyle/>
          <a:p>
            <a:fld id="{07AC365D-8A42-464A-99B2-ABBBB4AFFD9E}" type="slidenum">
              <a:rPr lang="pl-PL" smtClean="0"/>
              <a:t>9</a:t>
            </a:fld>
            <a:endParaRPr lang="pl-PL"/>
          </a:p>
        </p:txBody>
      </p:sp>
    </p:spTree>
    <p:extLst>
      <p:ext uri="{BB962C8B-B14F-4D97-AF65-F5344CB8AC3E}">
        <p14:creationId xmlns:p14="http://schemas.microsoft.com/office/powerpoint/2010/main" val="537687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414BD1-C26C-402A-9A08-D9CADA860729}"/>
              </a:ext>
            </a:extLst>
          </p:cNvPr>
          <p:cNvSpPr>
            <a:spLocks noGrp="1"/>
          </p:cNvSpPr>
          <p:nvPr>
            <p:ph type="title"/>
          </p:nvPr>
        </p:nvSpPr>
        <p:spPr/>
        <p:txBody>
          <a:bodyPr/>
          <a:lstStyle/>
          <a:p>
            <a:r>
              <a:rPr lang="pl-PL" dirty="0"/>
              <a:t>Zarządzanie strategiczne</a:t>
            </a:r>
          </a:p>
        </p:txBody>
      </p:sp>
      <p:sp>
        <p:nvSpPr>
          <p:cNvPr id="3" name="Symbol zastępczy zawartości 2">
            <a:extLst>
              <a:ext uri="{FF2B5EF4-FFF2-40B4-BE49-F238E27FC236}">
                <a16:creationId xmlns:a16="http://schemas.microsoft.com/office/drawing/2014/main" id="{ECF25ED2-1BBF-48AC-881C-8B742A050F6A}"/>
              </a:ext>
            </a:extLst>
          </p:cNvPr>
          <p:cNvSpPr>
            <a:spLocks noGrp="1"/>
          </p:cNvSpPr>
          <p:nvPr>
            <p:ph idx="1"/>
          </p:nvPr>
        </p:nvSpPr>
        <p:spPr/>
        <p:txBody>
          <a:bodyPr/>
          <a:lstStyle/>
          <a:p>
            <a:pPr marL="0" indent="0" algn="just">
              <a:buNone/>
            </a:pPr>
            <a:r>
              <a:rPr lang="pl-PL" sz="3600" dirty="0"/>
              <a:t>Według Rafała Krupskiego zarzadzanie strategiczne to proces definiowania i redefiniowania strategii w reakcji na zmiany otoczenia lub wyprzedzający te zmiany, a nawet je wywołujący, oraz sprzężony z nim proces implementacji, w którym zasoby i umiejętności organizacji są tak dysponowane, aby realizować przyjęte długofalowe cele rozwoju.  </a:t>
            </a:r>
          </a:p>
          <a:p>
            <a:pPr marL="0" indent="0">
              <a:buNone/>
            </a:pPr>
            <a:endParaRPr lang="pl-PL" dirty="0"/>
          </a:p>
        </p:txBody>
      </p:sp>
      <p:sp>
        <p:nvSpPr>
          <p:cNvPr id="4" name="Symbol zastępczy stopki 3">
            <a:extLst>
              <a:ext uri="{FF2B5EF4-FFF2-40B4-BE49-F238E27FC236}">
                <a16:creationId xmlns:a16="http://schemas.microsoft.com/office/drawing/2014/main" id="{95E17A03-5D0B-4A95-80C1-6758222BABF2}"/>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23FBF41D-12E8-4F81-A3CB-7F1C11C87166}"/>
              </a:ext>
            </a:extLst>
          </p:cNvPr>
          <p:cNvSpPr>
            <a:spLocks noGrp="1"/>
          </p:cNvSpPr>
          <p:nvPr>
            <p:ph type="sldNum" sz="quarter" idx="12"/>
          </p:nvPr>
        </p:nvSpPr>
        <p:spPr/>
        <p:txBody>
          <a:bodyPr/>
          <a:lstStyle/>
          <a:p>
            <a:fld id="{A99E97E6-17FE-48EF-9095-B41A7CFE9086}" type="slidenum">
              <a:rPr lang="pl-PL" smtClean="0"/>
              <a:t>10</a:t>
            </a:fld>
            <a:endParaRPr lang="pl-PL"/>
          </a:p>
        </p:txBody>
      </p:sp>
    </p:spTree>
    <p:extLst>
      <p:ext uri="{BB962C8B-B14F-4D97-AF65-F5344CB8AC3E}">
        <p14:creationId xmlns:p14="http://schemas.microsoft.com/office/powerpoint/2010/main" val="4226899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4DCA0C-E838-432E-BD20-EFAA6AF948E1}"/>
              </a:ext>
            </a:extLst>
          </p:cNvPr>
          <p:cNvSpPr>
            <a:spLocks noGrp="1"/>
          </p:cNvSpPr>
          <p:nvPr>
            <p:ph type="title"/>
          </p:nvPr>
        </p:nvSpPr>
        <p:spPr/>
        <p:txBody>
          <a:bodyPr/>
          <a:lstStyle/>
          <a:p>
            <a:r>
              <a:rPr lang="pl-PL" dirty="0"/>
              <a:t>Wprowadzenie</a:t>
            </a:r>
          </a:p>
        </p:txBody>
      </p:sp>
      <p:sp>
        <p:nvSpPr>
          <p:cNvPr id="3" name="Symbol zastępczy zawartości 2">
            <a:extLst>
              <a:ext uri="{FF2B5EF4-FFF2-40B4-BE49-F238E27FC236}">
                <a16:creationId xmlns:a16="http://schemas.microsoft.com/office/drawing/2014/main" id="{4D38EDED-C287-4DFA-B982-23010AF95D76}"/>
              </a:ext>
            </a:extLst>
          </p:cNvPr>
          <p:cNvSpPr>
            <a:spLocks noGrp="1"/>
          </p:cNvSpPr>
          <p:nvPr>
            <p:ph idx="1"/>
          </p:nvPr>
        </p:nvSpPr>
        <p:spPr/>
        <p:txBody>
          <a:bodyPr/>
          <a:lstStyle/>
          <a:p>
            <a:pPr algn="just"/>
            <a:endParaRPr lang="pl-PL" dirty="0"/>
          </a:p>
          <a:p>
            <a:pPr algn="just"/>
            <a:r>
              <a:rPr lang="pl-PL" dirty="0"/>
              <a:t>W strategiach poruszane są najczęściej wątki dotyczące celów, otoczenia, przyszłości, planowania i planów oraz zasobów. Cele są swoistą klamrą spinającą strategię; ich formułowanie uważa się za jeden z istotniejszych elementów opracowania strategii. Władze dość często oceniane są na podstawie tego, jakie cele zostały obrane w strategii jako najważniejsze, a następnie czy zostały osiągnięte. Efekty, uzyskane gdy cele zostaną zrealizowane, traktowane są jako rezultaty rozwoju lokalnego. </a:t>
            </a:r>
          </a:p>
          <a:p>
            <a:pPr marL="0" indent="0">
              <a:buNone/>
            </a:pPr>
            <a:endParaRPr lang="pl-PL" dirty="0"/>
          </a:p>
          <a:p>
            <a:endParaRPr lang="pl-PL" dirty="0"/>
          </a:p>
        </p:txBody>
      </p:sp>
      <p:sp>
        <p:nvSpPr>
          <p:cNvPr id="4" name="Symbol zastępczy stopki 3">
            <a:extLst>
              <a:ext uri="{FF2B5EF4-FFF2-40B4-BE49-F238E27FC236}">
                <a16:creationId xmlns:a16="http://schemas.microsoft.com/office/drawing/2014/main" id="{8700EA53-7164-4EBC-AE76-6E949A701C8C}"/>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7A9E3ADA-44EA-471A-87D9-F93A2E06D10E}"/>
              </a:ext>
            </a:extLst>
          </p:cNvPr>
          <p:cNvSpPr>
            <a:spLocks noGrp="1"/>
          </p:cNvSpPr>
          <p:nvPr>
            <p:ph type="sldNum" sz="quarter" idx="12"/>
          </p:nvPr>
        </p:nvSpPr>
        <p:spPr/>
        <p:txBody>
          <a:bodyPr/>
          <a:lstStyle/>
          <a:p>
            <a:fld id="{07AC365D-8A42-464A-99B2-ABBBB4AFFD9E}" type="slidenum">
              <a:rPr lang="pl-PL" smtClean="0"/>
              <a:t>11</a:t>
            </a:fld>
            <a:endParaRPr lang="pl-PL"/>
          </a:p>
        </p:txBody>
      </p:sp>
    </p:spTree>
    <p:extLst>
      <p:ext uri="{BB962C8B-B14F-4D97-AF65-F5344CB8AC3E}">
        <p14:creationId xmlns:p14="http://schemas.microsoft.com/office/powerpoint/2010/main" val="2546355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6D91B-393A-4531-A401-3DC58B122B48}"/>
              </a:ext>
            </a:extLst>
          </p:cNvPr>
          <p:cNvSpPr>
            <a:spLocks noGrp="1"/>
          </p:cNvSpPr>
          <p:nvPr>
            <p:ph type="title"/>
          </p:nvPr>
        </p:nvSpPr>
        <p:spPr/>
        <p:txBody>
          <a:bodyPr/>
          <a:lstStyle/>
          <a:p>
            <a:r>
              <a:rPr lang="pl-PL" dirty="0"/>
              <a:t>Wprowadzenie</a:t>
            </a:r>
          </a:p>
        </p:txBody>
      </p:sp>
      <p:sp>
        <p:nvSpPr>
          <p:cNvPr id="3" name="Symbol zastępczy zawartości 2">
            <a:extLst>
              <a:ext uri="{FF2B5EF4-FFF2-40B4-BE49-F238E27FC236}">
                <a16:creationId xmlns:a16="http://schemas.microsoft.com/office/drawing/2014/main" id="{4785BA9B-A3BE-4DAA-8175-F1AFBA90B796}"/>
              </a:ext>
            </a:extLst>
          </p:cNvPr>
          <p:cNvSpPr>
            <a:spLocks noGrp="1"/>
          </p:cNvSpPr>
          <p:nvPr>
            <p:ph idx="1"/>
          </p:nvPr>
        </p:nvSpPr>
        <p:spPr/>
        <p:txBody>
          <a:bodyPr>
            <a:normAutofit/>
          </a:bodyPr>
          <a:lstStyle/>
          <a:p>
            <a:pPr algn="just"/>
            <a:r>
              <a:rPr lang="pl-PL" dirty="0"/>
              <a:t>Tworzenie strategii jest procesem złożonym i wieloetapowym. Składają się na niego czynności wymagające określonej sekwencji kroków. Przyjmując najbardziej ogólną formułę, w strategii można wyróżnić część diagnostyczną, na którą składa się ocena procesów rozwojowych w przeszłości i prognoza przyszłości determinowana przez zjawiska i czynniki tkwiące w stanie istniejącym (tzw. diagnoza prospektywna), oraz część prognostyczną, dotyczącą przyszłości gminy. Po przyjęciu mniejszego stopnia ogólności, w procesie tworzenia strategii w części dotyczącej opisu i analizy stanu istniejącego najczęściej wyróżnia się następujące etapy:</a:t>
            </a:r>
          </a:p>
          <a:p>
            <a:endParaRPr lang="pl-PL" dirty="0"/>
          </a:p>
        </p:txBody>
      </p:sp>
      <p:sp>
        <p:nvSpPr>
          <p:cNvPr id="4" name="Symbol zastępczy stopki 3">
            <a:extLst>
              <a:ext uri="{FF2B5EF4-FFF2-40B4-BE49-F238E27FC236}">
                <a16:creationId xmlns:a16="http://schemas.microsoft.com/office/drawing/2014/main" id="{A709CC9A-45AE-4343-A447-E27463DA19F0}"/>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3621B8D1-1924-496D-BD5A-CC62C8E518E6}"/>
              </a:ext>
            </a:extLst>
          </p:cNvPr>
          <p:cNvSpPr>
            <a:spLocks noGrp="1"/>
          </p:cNvSpPr>
          <p:nvPr>
            <p:ph type="sldNum" sz="quarter" idx="12"/>
          </p:nvPr>
        </p:nvSpPr>
        <p:spPr/>
        <p:txBody>
          <a:bodyPr/>
          <a:lstStyle/>
          <a:p>
            <a:fld id="{07AC365D-8A42-464A-99B2-ABBBB4AFFD9E}" type="slidenum">
              <a:rPr lang="pl-PL" smtClean="0"/>
              <a:t>12</a:t>
            </a:fld>
            <a:endParaRPr lang="pl-PL"/>
          </a:p>
        </p:txBody>
      </p:sp>
    </p:spTree>
    <p:extLst>
      <p:ext uri="{BB962C8B-B14F-4D97-AF65-F5344CB8AC3E}">
        <p14:creationId xmlns:p14="http://schemas.microsoft.com/office/powerpoint/2010/main" val="951557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6F559A-EA4C-4602-B16F-4C143A652481}"/>
              </a:ext>
            </a:extLst>
          </p:cNvPr>
          <p:cNvSpPr>
            <a:spLocks noGrp="1"/>
          </p:cNvSpPr>
          <p:nvPr>
            <p:ph type="title"/>
          </p:nvPr>
        </p:nvSpPr>
        <p:spPr/>
        <p:txBody>
          <a:bodyPr/>
          <a:lstStyle/>
          <a:p>
            <a:r>
              <a:rPr lang="pl-PL" dirty="0"/>
              <a:t>Wprowadzenie</a:t>
            </a:r>
          </a:p>
        </p:txBody>
      </p:sp>
      <p:sp>
        <p:nvSpPr>
          <p:cNvPr id="3" name="Symbol zastępczy zawartości 2">
            <a:extLst>
              <a:ext uri="{FF2B5EF4-FFF2-40B4-BE49-F238E27FC236}">
                <a16:creationId xmlns:a16="http://schemas.microsoft.com/office/drawing/2014/main" id="{DEA377D6-3F46-4570-89D8-AB8884722C31}"/>
              </a:ext>
            </a:extLst>
          </p:cNvPr>
          <p:cNvSpPr>
            <a:spLocks noGrp="1"/>
          </p:cNvSpPr>
          <p:nvPr>
            <p:ph idx="1"/>
          </p:nvPr>
        </p:nvSpPr>
        <p:spPr/>
        <p:txBody>
          <a:bodyPr>
            <a:normAutofit fontScale="77500" lnSpcReduction="20000"/>
          </a:bodyPr>
          <a:lstStyle/>
          <a:p>
            <a:pPr marL="0" indent="0">
              <a:buNone/>
            </a:pPr>
            <a:r>
              <a:rPr lang="pl-PL" dirty="0"/>
              <a:t>wg M. Ziółkowskiego:</a:t>
            </a:r>
          </a:p>
          <a:p>
            <a:r>
              <a:rPr lang="pl-PL" dirty="0"/>
              <a:t>diagnozę stanu istniejącego,</a:t>
            </a:r>
          </a:p>
          <a:p>
            <a:r>
              <a:rPr lang="pl-PL" dirty="0"/>
              <a:t>analizę możliwości rozwoju (w tym m.in. uwarunkowania zewnętrzne, czyli obecne i potencjalne szanse i zagrożenia dalszego rozwoju oraz uwarunkowania wewnętrzne, czyli mocne i słabe strony układu lokalnego),</a:t>
            </a:r>
          </a:p>
          <a:p>
            <a:pPr marL="0" indent="0">
              <a:buNone/>
            </a:pPr>
            <a:r>
              <a:rPr lang="pl-PL" dirty="0"/>
              <a:t>wg Ch. </a:t>
            </a:r>
            <a:r>
              <a:rPr lang="pl-PL" dirty="0" err="1"/>
              <a:t>Farra</a:t>
            </a:r>
            <a:r>
              <a:rPr lang="pl-PL" dirty="0"/>
              <a:t>:</a:t>
            </a:r>
          </a:p>
          <a:p>
            <a:r>
              <a:rPr lang="pl-PL" dirty="0"/>
              <a:t>ocenę przebiegów procesów rozwojowych w przeszłości,</a:t>
            </a:r>
          </a:p>
          <a:p>
            <a:r>
              <a:rPr lang="pl-PL" dirty="0"/>
              <a:t>rozpoznanie głównych trendów rozwojowych lokalnych firm,</a:t>
            </a:r>
          </a:p>
          <a:p>
            <a:r>
              <a:rPr lang="pl-PL" dirty="0"/>
              <a:t>analizę słabości i sił oraz szans i zagrożeń układu lokalnego (SWOT),</a:t>
            </a:r>
          </a:p>
          <a:p>
            <a:pPr marL="0" indent="0">
              <a:buNone/>
            </a:pPr>
            <a:r>
              <a:rPr lang="pl-PL" dirty="0"/>
              <a:t>wg E. Nowińskiej:</a:t>
            </a:r>
          </a:p>
          <a:p>
            <a:r>
              <a:rPr lang="pl-PL" dirty="0"/>
              <a:t> diagnozę stanu obecnego i identyfikację najważniejszych problemów rozwojowych,</a:t>
            </a:r>
          </a:p>
          <a:p>
            <a:r>
              <a:rPr lang="pl-PL" dirty="0"/>
              <a:t> analizę strategiczną SWOT.</a:t>
            </a:r>
          </a:p>
        </p:txBody>
      </p:sp>
      <p:sp>
        <p:nvSpPr>
          <p:cNvPr id="4" name="Symbol zastępczy stopki 3">
            <a:extLst>
              <a:ext uri="{FF2B5EF4-FFF2-40B4-BE49-F238E27FC236}">
                <a16:creationId xmlns:a16="http://schemas.microsoft.com/office/drawing/2014/main" id="{5014F929-579F-45C8-A090-92E113A865F8}"/>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BBAF975D-3C23-4433-BE63-174D40B3A84D}"/>
              </a:ext>
            </a:extLst>
          </p:cNvPr>
          <p:cNvSpPr>
            <a:spLocks noGrp="1"/>
          </p:cNvSpPr>
          <p:nvPr>
            <p:ph type="sldNum" sz="quarter" idx="12"/>
          </p:nvPr>
        </p:nvSpPr>
        <p:spPr/>
        <p:txBody>
          <a:bodyPr/>
          <a:lstStyle/>
          <a:p>
            <a:fld id="{07AC365D-8A42-464A-99B2-ABBBB4AFFD9E}" type="slidenum">
              <a:rPr lang="pl-PL" smtClean="0"/>
              <a:t>13</a:t>
            </a:fld>
            <a:endParaRPr lang="pl-PL"/>
          </a:p>
        </p:txBody>
      </p:sp>
    </p:spTree>
    <p:extLst>
      <p:ext uri="{BB962C8B-B14F-4D97-AF65-F5344CB8AC3E}">
        <p14:creationId xmlns:p14="http://schemas.microsoft.com/office/powerpoint/2010/main" val="1726495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				STRATEGIA</a:t>
            </a:r>
          </a:p>
        </p:txBody>
      </p:sp>
      <p:sp>
        <p:nvSpPr>
          <p:cNvPr id="3" name="Symbol zastępczy zawartości 2"/>
          <p:cNvSpPr>
            <a:spLocks noGrp="1"/>
          </p:cNvSpPr>
          <p:nvPr>
            <p:ph idx="1"/>
          </p:nvPr>
        </p:nvSpPr>
        <p:spPr/>
        <p:txBody>
          <a:bodyPr/>
          <a:lstStyle/>
          <a:p>
            <a:pPr algn="just"/>
            <a:r>
              <a:rPr lang="pl-PL" dirty="0"/>
              <a:t>Wszystkie historyczne projekty wyróżniają się wspólnymi cechami: proste, konsekwentne i długofalowe cele; głębokie zrozumienie otoczenia, obiektywna ocena własnych zasobów, a także skuteczna do bólu realizacja.</a:t>
            </a:r>
          </a:p>
          <a:p>
            <a:pPr marL="0" indent="0" algn="just">
              <a:buNone/>
            </a:pPr>
            <a:endParaRPr lang="pl-PL" dirty="0"/>
          </a:p>
          <a:p>
            <a:pPr algn="just"/>
            <a:r>
              <a:rPr lang="pl-PL" dirty="0"/>
              <a:t>Strategia jest łącznikiem pomiędzy organizacją a jej otoczeniem.</a:t>
            </a:r>
          </a:p>
          <a:p>
            <a:pPr algn="just"/>
            <a:endParaRPr lang="pl-PL" dirty="0"/>
          </a:p>
          <a:p>
            <a:pPr algn="just"/>
            <a:r>
              <a:rPr lang="pl-PL" dirty="0"/>
              <a:t>Strategia to stan tymczasowo - stały – wg prof. Jana Waszkiewicza.</a:t>
            </a:r>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0158022D-1C89-42A9-A915-0FBC1A2C0649}"/>
              </a:ext>
            </a:extLst>
          </p:cNvPr>
          <p:cNvSpPr>
            <a:spLocks noGrp="1"/>
          </p:cNvSpPr>
          <p:nvPr>
            <p:ph type="sldNum" sz="quarter" idx="12"/>
          </p:nvPr>
        </p:nvSpPr>
        <p:spPr/>
        <p:txBody>
          <a:bodyPr/>
          <a:lstStyle/>
          <a:p>
            <a:fld id="{CB7F5A10-CCE5-4C86-A8A0-C656CBD3FEC5}" type="slidenum">
              <a:rPr lang="pl-PL" smtClean="0"/>
              <a:t>14</a:t>
            </a:fld>
            <a:endParaRPr lang="pl-PL"/>
          </a:p>
        </p:txBody>
      </p:sp>
    </p:spTree>
    <p:extLst>
      <p:ext uri="{BB962C8B-B14F-4D97-AF65-F5344CB8AC3E}">
        <p14:creationId xmlns:p14="http://schemas.microsoft.com/office/powerpoint/2010/main" val="1751652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Po co Strategia Rozwoju ? Pozwala na:</a:t>
            </a:r>
          </a:p>
        </p:txBody>
      </p:sp>
      <p:sp>
        <p:nvSpPr>
          <p:cNvPr id="3" name="Symbol zastępczy zawartości 2"/>
          <p:cNvSpPr>
            <a:spLocks noGrp="1"/>
          </p:cNvSpPr>
          <p:nvPr>
            <p:ph idx="1"/>
          </p:nvPr>
        </p:nvSpPr>
        <p:spPr/>
        <p:txBody>
          <a:bodyPr>
            <a:normAutofit fontScale="25000" lnSpcReduction="20000"/>
          </a:bodyPr>
          <a:lstStyle/>
          <a:p>
            <a:pPr marL="0" indent="0" algn="just">
              <a:buNone/>
            </a:pPr>
            <a:endParaRPr lang="pl-PL" sz="3100" dirty="0"/>
          </a:p>
          <a:p>
            <a:pPr marL="0" indent="0" algn="just">
              <a:lnSpc>
                <a:spcPct val="170000"/>
              </a:lnSpc>
              <a:buNone/>
            </a:pPr>
            <a:r>
              <a:rPr lang="pl-PL" sz="7200" dirty="0"/>
              <a:t>- wyartykułowanie interesów  społeczności lokalnej;</a:t>
            </a:r>
          </a:p>
          <a:p>
            <a:pPr marL="0" indent="0" algn="just">
              <a:lnSpc>
                <a:spcPct val="170000"/>
              </a:lnSpc>
              <a:buNone/>
            </a:pPr>
            <a:r>
              <a:rPr lang="pl-PL" sz="7200" dirty="0"/>
              <a:t>- określenie zasad </a:t>
            </a:r>
            <a:r>
              <a:rPr lang="pl-PL" sz="7200" dirty="0" err="1"/>
              <a:t>zachowań</a:t>
            </a:r>
            <a:r>
              <a:rPr lang="pl-PL" sz="7200" dirty="0"/>
              <a:t> władz;</a:t>
            </a:r>
          </a:p>
          <a:p>
            <a:pPr marL="0" indent="0" algn="just">
              <a:lnSpc>
                <a:spcPct val="170000"/>
              </a:lnSpc>
              <a:buNone/>
            </a:pPr>
            <a:r>
              <a:rPr lang="pl-PL" sz="7200" dirty="0"/>
              <a:t>- zapewnienie mieszkańcom, a także podmiotom gospodarczym poczucia stabilizacji;</a:t>
            </a:r>
          </a:p>
          <a:p>
            <a:pPr marL="0" indent="0" algn="just">
              <a:lnSpc>
                <a:spcPct val="170000"/>
              </a:lnSpc>
              <a:buNone/>
            </a:pPr>
            <a:r>
              <a:rPr lang="pl-PL" sz="7200" dirty="0"/>
              <a:t>- zmniejszenie niepewności działania firm, mieszkańców;    </a:t>
            </a:r>
          </a:p>
          <a:p>
            <a:pPr marL="0" indent="0" algn="just">
              <a:lnSpc>
                <a:spcPct val="170000"/>
              </a:lnSpc>
              <a:buNone/>
            </a:pPr>
            <a:r>
              <a:rPr lang="pl-PL" sz="7200" dirty="0"/>
              <a:t>- zwiększenie  skłonności do inwestowania;</a:t>
            </a:r>
          </a:p>
          <a:p>
            <a:pPr marL="0" indent="0" algn="just">
              <a:lnSpc>
                <a:spcPct val="170000"/>
              </a:lnSpc>
              <a:buNone/>
            </a:pPr>
            <a:r>
              <a:rPr lang="pl-PL" sz="7200" dirty="0"/>
              <a:t>- eliminację lub złagodzenie konfliktów w rozwoju gminy;</a:t>
            </a:r>
          </a:p>
          <a:p>
            <a:pPr marL="0" indent="0" algn="just">
              <a:lnSpc>
                <a:spcPct val="170000"/>
              </a:lnSpc>
              <a:buNone/>
            </a:pPr>
            <a:r>
              <a:rPr lang="pl-PL" sz="7200" dirty="0"/>
              <a:t>- zapewnienie stabilności gospodarczej, społecznej i środowiskowej płaszczyzny, która będzie tożsama z  ekorozwojem </a:t>
            </a:r>
          </a:p>
          <a:p>
            <a:pPr marL="0" indent="0" algn="just">
              <a:buNone/>
            </a:pPr>
            <a:endParaRPr lang="pl-PL" sz="3100" dirty="0"/>
          </a:p>
          <a:p>
            <a:pPr marL="0" indent="0" algn="just">
              <a:buNone/>
            </a:pPr>
            <a:endParaRPr lang="pl-PL" sz="3100" dirty="0"/>
          </a:p>
          <a:p>
            <a:pPr marL="0" indent="0">
              <a:buNone/>
            </a:pPr>
            <a:r>
              <a:rPr lang="pl-PL" dirty="0"/>
              <a:t> </a:t>
            </a:r>
          </a:p>
          <a:p>
            <a:endParaRPr lang="pl-PL" dirty="0"/>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4FED733F-89CE-456A-89E4-B13BADF9E744}"/>
              </a:ext>
            </a:extLst>
          </p:cNvPr>
          <p:cNvSpPr>
            <a:spLocks noGrp="1"/>
          </p:cNvSpPr>
          <p:nvPr>
            <p:ph type="sldNum" sz="quarter" idx="12"/>
          </p:nvPr>
        </p:nvSpPr>
        <p:spPr/>
        <p:txBody>
          <a:bodyPr/>
          <a:lstStyle/>
          <a:p>
            <a:fld id="{CB7F5A10-CCE5-4C86-A8A0-C656CBD3FEC5}" type="slidenum">
              <a:rPr lang="pl-PL" smtClean="0"/>
              <a:t>15</a:t>
            </a:fld>
            <a:endParaRPr lang="pl-PL"/>
          </a:p>
        </p:txBody>
      </p:sp>
    </p:spTree>
    <p:extLst>
      <p:ext uri="{BB962C8B-B14F-4D97-AF65-F5344CB8AC3E}">
        <p14:creationId xmlns:p14="http://schemas.microsoft.com/office/powerpoint/2010/main" val="1078055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Po co Strategia Rozwoju ? Pozwala na:</a:t>
            </a:r>
          </a:p>
        </p:txBody>
      </p:sp>
      <p:sp>
        <p:nvSpPr>
          <p:cNvPr id="3" name="Symbol zastępczy zawartości 2"/>
          <p:cNvSpPr>
            <a:spLocks noGrp="1"/>
          </p:cNvSpPr>
          <p:nvPr>
            <p:ph idx="1"/>
          </p:nvPr>
        </p:nvSpPr>
        <p:spPr/>
        <p:txBody>
          <a:bodyPr>
            <a:normAutofit/>
          </a:bodyPr>
          <a:lstStyle/>
          <a:p>
            <a:pPr marL="0" indent="0" algn="just">
              <a:buNone/>
            </a:pPr>
            <a:r>
              <a:rPr lang="pl-PL" dirty="0"/>
              <a:t>- podniesienie pozycji konkurencyjnej na rynku kapitałowym ;</a:t>
            </a:r>
          </a:p>
          <a:p>
            <a:pPr marL="0" indent="0" algn="just">
              <a:buNone/>
            </a:pPr>
            <a:r>
              <a:rPr lang="pl-PL" dirty="0"/>
              <a:t>- tworzenie korzystnego wizerunku aglomeracji i jej władzy ;</a:t>
            </a:r>
          </a:p>
          <a:p>
            <a:pPr marL="0" indent="0">
              <a:buNone/>
            </a:pPr>
            <a:r>
              <a:rPr lang="pl-PL" dirty="0"/>
              <a:t>- zwiększenie zaufania mieszkańców do władz lokalnych ;</a:t>
            </a:r>
          </a:p>
          <a:p>
            <a:pPr marL="0" indent="0">
              <a:buNone/>
            </a:pPr>
            <a:r>
              <a:rPr lang="pl-PL" dirty="0"/>
              <a:t>- racjonalizacja wydatków budżetowych ;</a:t>
            </a:r>
          </a:p>
          <a:p>
            <a:pPr marL="0" indent="0">
              <a:buNone/>
            </a:pPr>
            <a:r>
              <a:rPr lang="pl-PL" dirty="0"/>
              <a:t>- znaczące zwiększenie prawdopodobieństwa uzyskania środków pozabudżetowych </a:t>
            </a:r>
          </a:p>
          <a:p>
            <a:pPr marL="0" indent="0">
              <a:buNone/>
            </a:pPr>
            <a:r>
              <a:rPr lang="pl-PL" dirty="0"/>
              <a:t>- na finansowanie przedsięwzięć służących rozwojowi.</a:t>
            </a:r>
          </a:p>
          <a:p>
            <a:pPr marL="0" indent="0">
              <a:buNone/>
            </a:pPr>
            <a:endParaRPr lang="pl-PL" dirty="0"/>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46A38325-0CDF-4E8D-B31A-CA6091F69503}"/>
              </a:ext>
            </a:extLst>
          </p:cNvPr>
          <p:cNvSpPr>
            <a:spLocks noGrp="1"/>
          </p:cNvSpPr>
          <p:nvPr>
            <p:ph type="sldNum" sz="quarter" idx="12"/>
          </p:nvPr>
        </p:nvSpPr>
        <p:spPr/>
        <p:txBody>
          <a:bodyPr/>
          <a:lstStyle/>
          <a:p>
            <a:fld id="{CB7F5A10-CCE5-4C86-A8A0-C656CBD3FEC5}" type="slidenum">
              <a:rPr lang="pl-PL" smtClean="0"/>
              <a:t>16</a:t>
            </a:fld>
            <a:endParaRPr lang="pl-PL"/>
          </a:p>
        </p:txBody>
      </p:sp>
    </p:spTree>
    <p:extLst>
      <p:ext uri="{BB962C8B-B14F-4D97-AF65-F5344CB8AC3E}">
        <p14:creationId xmlns:p14="http://schemas.microsoft.com/office/powerpoint/2010/main" val="3546553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1CC0310-D94A-4A8A-BE7C-F2CC5BDA870E}"/>
              </a:ext>
            </a:extLst>
          </p:cNvPr>
          <p:cNvSpPr>
            <a:spLocks noGrp="1"/>
          </p:cNvSpPr>
          <p:nvPr>
            <p:ph type="title"/>
          </p:nvPr>
        </p:nvSpPr>
        <p:spPr/>
        <p:txBody>
          <a:bodyPr/>
          <a:lstStyle/>
          <a:p>
            <a:r>
              <a:rPr lang="pl-PL" dirty="0"/>
              <a:t>Podstawa prawna – ustawa o polityce rozwoju – nowelizacja z 2020 roku</a:t>
            </a:r>
          </a:p>
        </p:txBody>
      </p:sp>
      <p:sp>
        <p:nvSpPr>
          <p:cNvPr id="3" name="Symbol zastępczy zawartości 2">
            <a:extLst>
              <a:ext uri="{FF2B5EF4-FFF2-40B4-BE49-F238E27FC236}">
                <a16:creationId xmlns:a16="http://schemas.microsoft.com/office/drawing/2014/main" id="{489B1CF1-8CBF-42A4-91A2-30392F8DB82B}"/>
              </a:ext>
            </a:extLst>
          </p:cNvPr>
          <p:cNvSpPr>
            <a:spLocks noGrp="1"/>
          </p:cNvSpPr>
          <p:nvPr>
            <p:ph idx="1"/>
          </p:nvPr>
        </p:nvSpPr>
        <p:spPr>
          <a:xfrm>
            <a:off x="838200" y="1847850"/>
            <a:ext cx="10515600" cy="4351338"/>
          </a:xfrm>
        </p:spPr>
        <p:txBody>
          <a:bodyPr>
            <a:normAutofit/>
          </a:bodyPr>
          <a:lstStyle/>
          <a:p>
            <a:pPr marL="0" indent="0" algn="just">
              <a:buNone/>
            </a:pPr>
            <a:r>
              <a:rPr lang="pl-PL" b="0" i="0" dirty="0">
                <a:solidFill>
                  <a:srgbClr val="000000"/>
                </a:solidFill>
                <a:effectLst/>
                <a:latin typeface="Arial" panose="020B0604020202020204" pitchFamily="34" charset="0"/>
              </a:rPr>
              <a:t>W zapisach ustawy wzmocniono koncepcję kierowania interwencji publicznej do obszarów strategicznej interwencji (OSI), ustanowiono obowiązek wskazywania takich obszarów na poziomie krajowym, regionalnym i lokalnym, a także powiązania ich ze źródłami finansowania. W ustawie zaproponowano trzy nowe formy uzgadniania działań rozwojowych z samorządami: kontrakt programowy, kontrakt sektorowy i porozumienie terytorialne. Wprowadzono również koncepcję rozwoju kraju, jako dokument określający scenariusze i wyzwania rozwojowe kraju w wymiarze społecznym, gospodarczym i przestrzennym na okres do 30 lat.</a:t>
            </a:r>
          </a:p>
          <a:p>
            <a:endParaRPr lang="pl-PL" dirty="0"/>
          </a:p>
        </p:txBody>
      </p:sp>
      <p:sp>
        <p:nvSpPr>
          <p:cNvPr id="4" name="Symbol zastępczy stopki 3">
            <a:extLst>
              <a:ext uri="{FF2B5EF4-FFF2-40B4-BE49-F238E27FC236}">
                <a16:creationId xmlns:a16="http://schemas.microsoft.com/office/drawing/2014/main" id="{F4BBA6A2-CE81-4336-B481-09F50459362A}"/>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F2CF8358-BE9B-46ED-A89E-2FA44B700873}"/>
              </a:ext>
            </a:extLst>
          </p:cNvPr>
          <p:cNvSpPr>
            <a:spLocks noGrp="1"/>
          </p:cNvSpPr>
          <p:nvPr>
            <p:ph type="sldNum" sz="quarter" idx="12"/>
          </p:nvPr>
        </p:nvSpPr>
        <p:spPr/>
        <p:txBody>
          <a:bodyPr/>
          <a:lstStyle/>
          <a:p>
            <a:fld id="{CB7F5A10-CCE5-4C86-A8A0-C656CBD3FEC5}" type="slidenum">
              <a:rPr lang="pl-PL" smtClean="0"/>
              <a:t>17</a:t>
            </a:fld>
            <a:endParaRPr lang="pl-PL"/>
          </a:p>
        </p:txBody>
      </p:sp>
    </p:spTree>
    <p:extLst>
      <p:ext uri="{BB962C8B-B14F-4D97-AF65-F5344CB8AC3E}">
        <p14:creationId xmlns:p14="http://schemas.microsoft.com/office/powerpoint/2010/main" val="1512928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374A6E-F26A-4186-84B1-FA39456B5A0C}"/>
              </a:ext>
            </a:extLst>
          </p:cNvPr>
          <p:cNvSpPr>
            <a:spLocks noGrp="1"/>
          </p:cNvSpPr>
          <p:nvPr>
            <p:ph type="title"/>
          </p:nvPr>
        </p:nvSpPr>
        <p:spPr/>
        <p:txBody>
          <a:bodyPr/>
          <a:lstStyle/>
          <a:p>
            <a:r>
              <a:rPr lang="pl-PL" dirty="0"/>
              <a:t>Podstawa prawna – ustawa o polityce rozwoju – nowelizacja z 2020 roku</a:t>
            </a:r>
          </a:p>
        </p:txBody>
      </p:sp>
      <p:sp>
        <p:nvSpPr>
          <p:cNvPr id="3" name="Symbol zastępczy zawartości 2">
            <a:extLst>
              <a:ext uri="{FF2B5EF4-FFF2-40B4-BE49-F238E27FC236}">
                <a16:creationId xmlns:a16="http://schemas.microsoft.com/office/drawing/2014/main" id="{57363179-7256-4971-BC28-C6F0F4EB54A5}"/>
              </a:ext>
            </a:extLst>
          </p:cNvPr>
          <p:cNvSpPr>
            <a:spLocks noGrp="1"/>
          </p:cNvSpPr>
          <p:nvPr>
            <p:ph idx="1"/>
          </p:nvPr>
        </p:nvSpPr>
        <p:spPr/>
        <p:txBody>
          <a:bodyPr/>
          <a:lstStyle/>
          <a:p>
            <a:pPr marL="0" indent="0" algn="just">
              <a:buNone/>
            </a:pPr>
            <a:endParaRPr lang="pl-PL" b="0" i="0" dirty="0">
              <a:solidFill>
                <a:srgbClr val="000000"/>
              </a:solidFill>
              <a:effectLst/>
              <a:latin typeface="Arial" panose="020B0604020202020204" pitchFamily="34" charset="0"/>
            </a:endParaRPr>
          </a:p>
          <a:p>
            <a:pPr marL="0" indent="0" algn="just">
              <a:buNone/>
            </a:pPr>
            <a:r>
              <a:rPr lang="pl-PL" b="0" i="0" dirty="0">
                <a:solidFill>
                  <a:srgbClr val="000000"/>
                </a:solidFill>
                <a:effectLst/>
                <a:latin typeface="Arial" panose="020B0604020202020204" pitchFamily="34" charset="0"/>
              </a:rPr>
              <a:t>Zmiany wprowadzone zostały również do polityki rozwoju prowadzonej na poziomie lokalnym. W świetle nowych zapisów, gminy mają możliwość przygotowania strategii rozwoju gminy lub ponadlokalnego dokumentu, wspólnego dla kilku gmin (nie ma jednak takiego obowiązku). Nowym elementem wszystkich strategii rozwoju będzie m.in. model struktury funkcjonalno-przestrzennej oraz ustalenia i rekomendacje w zakresie prowadzenia polityki przestrzennej.</a:t>
            </a:r>
          </a:p>
          <a:p>
            <a:endParaRPr lang="pl-PL" dirty="0"/>
          </a:p>
        </p:txBody>
      </p:sp>
      <p:sp>
        <p:nvSpPr>
          <p:cNvPr id="4" name="Symbol zastępczy stopki 3">
            <a:extLst>
              <a:ext uri="{FF2B5EF4-FFF2-40B4-BE49-F238E27FC236}">
                <a16:creationId xmlns:a16="http://schemas.microsoft.com/office/drawing/2014/main" id="{B896A42E-0B7C-44E2-8595-94DC79B26040}"/>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F1625B77-BFBD-4FEB-B7C6-FC9346B155C2}"/>
              </a:ext>
            </a:extLst>
          </p:cNvPr>
          <p:cNvSpPr>
            <a:spLocks noGrp="1"/>
          </p:cNvSpPr>
          <p:nvPr>
            <p:ph type="sldNum" sz="quarter" idx="12"/>
          </p:nvPr>
        </p:nvSpPr>
        <p:spPr/>
        <p:txBody>
          <a:bodyPr/>
          <a:lstStyle/>
          <a:p>
            <a:fld id="{CB7F5A10-CCE5-4C86-A8A0-C656CBD3FEC5}" type="slidenum">
              <a:rPr lang="pl-PL" smtClean="0"/>
              <a:t>18</a:t>
            </a:fld>
            <a:endParaRPr lang="pl-PL"/>
          </a:p>
        </p:txBody>
      </p:sp>
    </p:spTree>
    <p:extLst>
      <p:ext uri="{BB962C8B-B14F-4D97-AF65-F5344CB8AC3E}">
        <p14:creationId xmlns:p14="http://schemas.microsoft.com/office/powerpoint/2010/main" val="1728736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F913B8-A4A9-45BE-980F-14DEA8BABC80}"/>
              </a:ext>
            </a:extLst>
          </p:cNvPr>
          <p:cNvSpPr>
            <a:spLocks noGrp="1"/>
          </p:cNvSpPr>
          <p:nvPr>
            <p:ph type="title"/>
          </p:nvPr>
        </p:nvSpPr>
        <p:spPr>
          <a:xfrm>
            <a:off x="1371600" y="170138"/>
            <a:ext cx="10240903" cy="1233488"/>
          </a:xfrm>
        </p:spPr>
        <p:txBody>
          <a:bodyPr/>
          <a:lstStyle/>
          <a:p>
            <a:r>
              <a:rPr lang="pl-PL" dirty="0"/>
              <a:t>ZAKRES DOKUMENTU STRATEGII</a:t>
            </a:r>
          </a:p>
        </p:txBody>
      </p:sp>
      <p:sp>
        <p:nvSpPr>
          <p:cNvPr id="3" name="Symbol zastępczy zawartości 2">
            <a:extLst>
              <a:ext uri="{FF2B5EF4-FFF2-40B4-BE49-F238E27FC236}">
                <a16:creationId xmlns:a16="http://schemas.microsoft.com/office/drawing/2014/main" id="{C8A70D6C-3607-4ECD-B3CB-A241AE7C8DFC}"/>
              </a:ext>
            </a:extLst>
          </p:cNvPr>
          <p:cNvSpPr>
            <a:spLocks noGrp="1"/>
          </p:cNvSpPr>
          <p:nvPr>
            <p:ph idx="1"/>
          </p:nvPr>
        </p:nvSpPr>
        <p:spPr>
          <a:xfrm>
            <a:off x="1371600" y="1800902"/>
            <a:ext cx="10240903" cy="3956179"/>
          </a:xfrm>
        </p:spPr>
        <p:txBody>
          <a:bodyPr>
            <a:normAutofit fontScale="92500" lnSpcReduction="20000"/>
          </a:bodyPr>
          <a:lstStyle/>
          <a:p>
            <a:pPr marL="0" indent="0">
              <a:buNone/>
            </a:pPr>
            <a:r>
              <a:rPr lang="pl-PL" dirty="0"/>
              <a:t>Wprowadzenie</a:t>
            </a:r>
          </a:p>
          <a:p>
            <a:pPr marL="0" indent="0">
              <a:buNone/>
              <a:tabLst>
                <a:tab pos="360363" algn="l"/>
              </a:tabLst>
            </a:pPr>
            <a:r>
              <a:rPr lang="pl-PL" dirty="0"/>
              <a:t>1.	</a:t>
            </a:r>
            <a:r>
              <a:rPr lang="pl-PL" dirty="0">
                <a:solidFill>
                  <a:srgbClr val="92D050"/>
                </a:solidFill>
              </a:rPr>
              <a:t>Wnioski z diagnozy</a:t>
            </a:r>
          </a:p>
          <a:p>
            <a:pPr marL="0" indent="0">
              <a:buNone/>
              <a:tabLst>
                <a:tab pos="360363" algn="l"/>
              </a:tabLst>
            </a:pPr>
            <a:r>
              <a:rPr lang="pl-PL" dirty="0"/>
              <a:t>2.	Wizja i misja rozwoju</a:t>
            </a:r>
          </a:p>
          <a:p>
            <a:pPr marL="360363" indent="-360363">
              <a:buAutoNum type="arabicPeriod" startAt="3"/>
              <a:tabLst>
                <a:tab pos="360363" algn="l"/>
              </a:tabLst>
            </a:pPr>
            <a:r>
              <a:rPr lang="pl-PL" dirty="0"/>
              <a:t>Plan strategiczny </a:t>
            </a:r>
            <a:r>
              <a:rPr lang="pl-PL" dirty="0">
                <a:solidFill>
                  <a:srgbClr val="92D050"/>
                </a:solidFill>
              </a:rPr>
              <a:t>(cele strategiczne i operacyjne, kierunki działania, zadania/projekty, obszary strategicznej interwencji)</a:t>
            </a:r>
          </a:p>
          <a:p>
            <a:pPr marL="360363" indent="-360363">
              <a:buFont typeface="Arial" panose="020B0604020202020204" pitchFamily="34" charset="0"/>
              <a:buAutoNum type="arabicPeriod" startAt="3"/>
              <a:tabLst>
                <a:tab pos="360363" algn="l"/>
              </a:tabLst>
            </a:pPr>
            <a:r>
              <a:rPr lang="pl-PL" dirty="0"/>
              <a:t>Struktura funkcjonalno-przestrzenna </a:t>
            </a:r>
            <a:r>
              <a:rPr lang="pl-PL" dirty="0">
                <a:solidFill>
                  <a:srgbClr val="92D050"/>
                </a:solidFill>
              </a:rPr>
              <a:t>(model struktury funkcjonalno-przestrzennej, ustalenia i rekomendacje w zakresie kształtowania i prowadzenia polityki przestrzennej w gminie)</a:t>
            </a:r>
          </a:p>
          <a:p>
            <a:pPr marL="360363" indent="-360363">
              <a:buFont typeface="Arial" panose="020B0604020202020204" pitchFamily="34" charset="0"/>
              <a:buAutoNum type="arabicPeriod" startAt="3"/>
              <a:tabLst>
                <a:tab pos="360363" algn="l"/>
              </a:tabLst>
            </a:pPr>
            <a:r>
              <a:rPr lang="pl-PL" dirty="0"/>
              <a:t>System realizacji, ramy finansowe i źródła finansowania</a:t>
            </a:r>
          </a:p>
          <a:p>
            <a:pPr marL="360363" indent="-360363">
              <a:buAutoNum type="arabicPeriod" startAt="3"/>
              <a:tabLst>
                <a:tab pos="360363" algn="l"/>
              </a:tabLst>
            </a:pPr>
            <a:r>
              <a:rPr lang="pl-PL" dirty="0"/>
              <a:t>System monitoringu i ewaluacji</a:t>
            </a:r>
          </a:p>
          <a:p>
            <a:pPr marL="0" indent="0">
              <a:buNone/>
            </a:pPr>
            <a:endParaRPr lang="pl-PL" dirty="0"/>
          </a:p>
        </p:txBody>
      </p:sp>
      <p:sp>
        <p:nvSpPr>
          <p:cNvPr id="4" name="Symbol zastępczy stopki 3">
            <a:extLst>
              <a:ext uri="{FF2B5EF4-FFF2-40B4-BE49-F238E27FC236}">
                <a16:creationId xmlns:a16="http://schemas.microsoft.com/office/drawing/2014/main" id="{74FD1F93-1A31-4302-938E-98C64BD19D6D}"/>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5B4B9796-51A3-4382-9A30-A319DA058A96}"/>
              </a:ext>
            </a:extLst>
          </p:cNvPr>
          <p:cNvSpPr>
            <a:spLocks noGrp="1"/>
          </p:cNvSpPr>
          <p:nvPr>
            <p:ph type="sldNum" sz="quarter" idx="12"/>
          </p:nvPr>
        </p:nvSpPr>
        <p:spPr/>
        <p:txBody>
          <a:bodyPr/>
          <a:lstStyle/>
          <a:p>
            <a:fld id="{07AC365D-8A42-464A-99B2-ABBBB4AFFD9E}" type="slidenum">
              <a:rPr lang="pl-PL" smtClean="0"/>
              <a:t>19</a:t>
            </a:fld>
            <a:endParaRPr lang="pl-PL"/>
          </a:p>
        </p:txBody>
      </p:sp>
    </p:spTree>
    <p:extLst>
      <p:ext uri="{BB962C8B-B14F-4D97-AF65-F5344CB8AC3E}">
        <p14:creationId xmlns:p14="http://schemas.microsoft.com/office/powerpoint/2010/main" val="346669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5888EA0-81D4-41E6-8101-40EB2713981C}"/>
              </a:ext>
            </a:extLst>
          </p:cNvPr>
          <p:cNvSpPr>
            <a:spLocks noGrp="1"/>
          </p:cNvSpPr>
          <p:nvPr>
            <p:ph type="title"/>
          </p:nvPr>
        </p:nvSpPr>
        <p:spPr>
          <a:xfrm>
            <a:off x="1371599" y="140110"/>
            <a:ext cx="10240903" cy="1233488"/>
          </a:xfrm>
        </p:spPr>
        <p:txBody>
          <a:bodyPr/>
          <a:lstStyle/>
          <a:p>
            <a:r>
              <a:rPr lang="pl-PL" dirty="0"/>
              <a:t>METODYKA OPRACOWANIA</a:t>
            </a:r>
          </a:p>
        </p:txBody>
      </p:sp>
      <p:pic>
        <p:nvPicPr>
          <p:cNvPr id="7" name="Obraz 6">
            <a:extLst>
              <a:ext uri="{FF2B5EF4-FFF2-40B4-BE49-F238E27FC236}">
                <a16:creationId xmlns:a16="http://schemas.microsoft.com/office/drawing/2014/main" id="{78EAC033-C4C7-43F8-9EC2-3E4D776309E3}"/>
              </a:ext>
            </a:extLst>
          </p:cNvPr>
          <p:cNvPicPr>
            <a:picLocks noChangeAspect="1"/>
          </p:cNvPicPr>
          <p:nvPr/>
        </p:nvPicPr>
        <p:blipFill rotWithShape="1">
          <a:blip r:embed="rId2"/>
          <a:srcRect l="19924" t="26936" r="15833" b="8687"/>
          <a:stretch/>
        </p:blipFill>
        <p:spPr>
          <a:xfrm>
            <a:off x="1237673" y="1373598"/>
            <a:ext cx="8541674" cy="4814766"/>
          </a:xfrm>
          <a:prstGeom prst="rect">
            <a:avLst/>
          </a:prstGeom>
        </p:spPr>
      </p:pic>
      <p:sp>
        <p:nvSpPr>
          <p:cNvPr id="8" name="Trójkąt równoramienny 7">
            <a:extLst>
              <a:ext uri="{FF2B5EF4-FFF2-40B4-BE49-F238E27FC236}">
                <a16:creationId xmlns:a16="http://schemas.microsoft.com/office/drawing/2014/main" id="{2E8CF24F-720E-4CCD-8A65-4C7F9CFD9B6E}"/>
              </a:ext>
            </a:extLst>
          </p:cNvPr>
          <p:cNvSpPr/>
          <p:nvPr/>
        </p:nvSpPr>
        <p:spPr>
          <a:xfrm rot="5400000">
            <a:off x="7926964" y="4091506"/>
            <a:ext cx="3949241" cy="244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9" name="Prostokąt 8">
            <a:extLst>
              <a:ext uri="{FF2B5EF4-FFF2-40B4-BE49-F238E27FC236}">
                <a16:creationId xmlns:a16="http://schemas.microsoft.com/office/drawing/2014/main" id="{F30AE6AB-C669-408E-B507-2416B5D52B2C}"/>
              </a:ext>
            </a:extLst>
          </p:cNvPr>
          <p:cNvSpPr/>
          <p:nvPr/>
        </p:nvSpPr>
        <p:spPr>
          <a:xfrm>
            <a:off x="10270836" y="3602181"/>
            <a:ext cx="1745673" cy="9975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solidFill>
                  <a:schemeClr val="bg1">
                    <a:lumMod val="50000"/>
                  </a:schemeClr>
                </a:solidFill>
              </a:rPr>
              <a:t>KONSULTACJE SPOŁECZNE</a:t>
            </a:r>
          </a:p>
        </p:txBody>
      </p:sp>
      <p:sp>
        <p:nvSpPr>
          <p:cNvPr id="3" name="Symbol zastępczy stopki 2">
            <a:extLst>
              <a:ext uri="{FF2B5EF4-FFF2-40B4-BE49-F238E27FC236}">
                <a16:creationId xmlns:a16="http://schemas.microsoft.com/office/drawing/2014/main" id="{2417E6D1-68F5-4DEF-AD48-F7D2ABA2A964}"/>
              </a:ext>
            </a:extLst>
          </p:cNvPr>
          <p:cNvSpPr>
            <a:spLocks noGrp="1"/>
          </p:cNvSpPr>
          <p:nvPr>
            <p:ph type="ftr" sz="quarter" idx="11"/>
          </p:nvPr>
        </p:nvSpPr>
        <p:spPr/>
        <p:txBody>
          <a:bodyPr/>
          <a:lstStyle/>
          <a:p>
            <a:r>
              <a:rPr lang="pl-PL"/>
              <a:t>dr Jerzy Tutaj - Instytut Maxa Webera</a:t>
            </a:r>
          </a:p>
        </p:txBody>
      </p:sp>
      <p:sp>
        <p:nvSpPr>
          <p:cNvPr id="4" name="Symbol zastępczy numeru slajdu 3">
            <a:extLst>
              <a:ext uri="{FF2B5EF4-FFF2-40B4-BE49-F238E27FC236}">
                <a16:creationId xmlns:a16="http://schemas.microsoft.com/office/drawing/2014/main" id="{E6B42A47-4ED8-48B2-8913-374F70B98486}"/>
              </a:ext>
            </a:extLst>
          </p:cNvPr>
          <p:cNvSpPr>
            <a:spLocks noGrp="1"/>
          </p:cNvSpPr>
          <p:nvPr>
            <p:ph type="sldNum" sz="quarter" idx="12"/>
          </p:nvPr>
        </p:nvSpPr>
        <p:spPr/>
        <p:txBody>
          <a:bodyPr/>
          <a:lstStyle/>
          <a:p>
            <a:fld id="{07AC365D-8A42-464A-99B2-ABBBB4AFFD9E}" type="slidenum">
              <a:rPr lang="pl-PL" smtClean="0"/>
              <a:t>20</a:t>
            </a:fld>
            <a:endParaRPr lang="pl-PL"/>
          </a:p>
        </p:txBody>
      </p:sp>
    </p:spTree>
    <p:extLst>
      <p:ext uri="{BB962C8B-B14F-4D97-AF65-F5344CB8AC3E}">
        <p14:creationId xmlns:p14="http://schemas.microsoft.com/office/powerpoint/2010/main" val="2430452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8F1EB2F2-455F-4374-BF59-407C0278D9E3}"/>
              </a:ext>
            </a:extLst>
          </p:cNvPr>
          <p:cNvSpPr/>
          <p:nvPr/>
        </p:nvSpPr>
        <p:spPr>
          <a:xfrm>
            <a:off x="7843101" y="1634648"/>
            <a:ext cx="3543111" cy="46460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4CEF7B3E-2F6F-4DC2-ABFB-BF4EE4307D46}"/>
              </a:ext>
            </a:extLst>
          </p:cNvPr>
          <p:cNvSpPr>
            <a:spLocks noGrp="1"/>
          </p:cNvSpPr>
          <p:nvPr>
            <p:ph type="title"/>
          </p:nvPr>
        </p:nvSpPr>
        <p:spPr>
          <a:xfrm>
            <a:off x="1251527" y="170138"/>
            <a:ext cx="10240903" cy="1233488"/>
          </a:xfrm>
        </p:spPr>
        <p:txBody>
          <a:bodyPr/>
          <a:lstStyle/>
          <a:p>
            <a:r>
              <a:rPr lang="pl-PL" dirty="0"/>
              <a:t>DIAGNOZA</a:t>
            </a:r>
          </a:p>
        </p:txBody>
      </p:sp>
      <p:sp>
        <p:nvSpPr>
          <p:cNvPr id="3" name="Symbol zastępczy zawartości 2">
            <a:extLst>
              <a:ext uri="{FF2B5EF4-FFF2-40B4-BE49-F238E27FC236}">
                <a16:creationId xmlns:a16="http://schemas.microsoft.com/office/drawing/2014/main" id="{857A86B6-962D-4B90-8FA0-021732ED93ED}"/>
              </a:ext>
            </a:extLst>
          </p:cNvPr>
          <p:cNvSpPr>
            <a:spLocks noGrp="1"/>
          </p:cNvSpPr>
          <p:nvPr>
            <p:ph idx="1"/>
          </p:nvPr>
        </p:nvSpPr>
        <p:spPr>
          <a:xfrm>
            <a:off x="1251527" y="1634648"/>
            <a:ext cx="5795818" cy="4571732"/>
          </a:xfrm>
        </p:spPr>
        <p:txBody>
          <a:bodyPr>
            <a:normAutofit/>
          </a:bodyPr>
          <a:lstStyle/>
          <a:p>
            <a:pPr marL="0" indent="0">
              <a:buNone/>
            </a:pPr>
            <a: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t>Diagnoza – syntetyczna ocena sytuacji społecznej, ekonomicznej i przestrzennej</a:t>
            </a:r>
            <a:b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br>
            <a:b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br>
            <a: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t>Wnioski z diagnozy będą potrzebne do następujących działań:</a:t>
            </a:r>
          </a:p>
          <a:p>
            <a:pPr>
              <a:buFont typeface="Wingdings" panose="05000000000000000000" pitchFamily="2" charset="2"/>
              <a:buChar char="§"/>
            </a:pPr>
            <a: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t>są punktem wyjścia do projektów strategii i programów rozwoju,</a:t>
            </a:r>
            <a:endParaRPr lang="pl-PL" sz="1900" dirty="0">
              <a:latin typeface="Avenir Next LT Pro" panose="020B0504020202020204" pitchFamily="34" charset="-18"/>
              <a:ea typeface="Calibri" panose="020F0502020204030204" pitchFamily="34" charset="0"/>
              <a:cs typeface="Times New Roman" panose="02020603050405020304" pitchFamily="18" charset="0"/>
            </a:endParaRPr>
          </a:p>
          <a:p>
            <a:pPr>
              <a:buFont typeface="Wingdings" panose="05000000000000000000" pitchFamily="2" charset="2"/>
              <a:buChar char="§"/>
            </a:pPr>
            <a: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t>są podstawą oceny kolejnych etapów realizacji strategii i programów oraz ich aktualizacji,</a:t>
            </a:r>
          </a:p>
          <a:p>
            <a:pPr>
              <a:buFont typeface="Wingdings" panose="05000000000000000000" pitchFamily="2" charset="2"/>
              <a:buChar char="§"/>
            </a:pPr>
            <a:r>
              <a:rPr lang="pl-PL" sz="1900" dirty="0">
                <a:effectLst/>
                <a:latin typeface="Avenir Next LT Pro" panose="020B0504020202020204" pitchFamily="34" charset="-18"/>
                <a:ea typeface="Calibri" panose="020F0502020204030204" pitchFamily="34" charset="0"/>
                <a:cs typeface="Times New Roman" panose="02020603050405020304" pitchFamily="18" charset="0"/>
              </a:rPr>
              <a:t>powinny być podstawą dorocznych raportów o stanie gminy.</a:t>
            </a:r>
            <a:endParaRPr lang="pl-PL" sz="1900" dirty="0">
              <a:latin typeface="Avenir Next LT Pro" panose="020B0504020202020204" pitchFamily="34" charset="-18"/>
              <a:ea typeface="Calibri" panose="020F0502020204030204" pitchFamily="34" charset="0"/>
              <a:cs typeface="Times New Roman" panose="02020603050405020304" pitchFamily="18" charset="0"/>
            </a:endParaRPr>
          </a:p>
          <a:p>
            <a:pPr marL="0" indent="0">
              <a:buNone/>
            </a:pPr>
            <a:endParaRPr lang="pl-PL" sz="1900" b="1" dirty="0">
              <a:effectLst/>
              <a:latin typeface="Avenir Next LT Pro" panose="020B0504020202020204" pitchFamily="34" charset="-18"/>
              <a:ea typeface="Calibri" panose="020F0502020204030204" pitchFamily="34" charset="0"/>
              <a:cs typeface="Times New Roman" panose="02020603050405020304" pitchFamily="18" charset="0"/>
            </a:endParaRPr>
          </a:p>
        </p:txBody>
      </p:sp>
      <p:sp>
        <p:nvSpPr>
          <p:cNvPr id="8" name="pole tekstowe 7">
            <a:extLst>
              <a:ext uri="{FF2B5EF4-FFF2-40B4-BE49-F238E27FC236}">
                <a16:creationId xmlns:a16="http://schemas.microsoft.com/office/drawing/2014/main" id="{52709B6C-B292-4CDD-9930-35DF86A7114E}"/>
              </a:ext>
            </a:extLst>
          </p:cNvPr>
          <p:cNvSpPr txBox="1"/>
          <p:nvPr/>
        </p:nvSpPr>
        <p:spPr>
          <a:xfrm>
            <a:off x="8479368" y="3253582"/>
            <a:ext cx="2638864" cy="3939540"/>
          </a:xfrm>
          <a:prstGeom prst="rect">
            <a:avLst/>
          </a:prstGeom>
          <a:noFill/>
        </p:spPr>
        <p:txBody>
          <a:bodyPr wrap="none" rtlCol="0">
            <a:spAutoFit/>
          </a:bodyPr>
          <a:lstStyle/>
          <a:p>
            <a:r>
              <a:rPr lang="pl-PL" sz="25000" dirty="0">
                <a:solidFill>
                  <a:srgbClr val="A5D028"/>
                </a:solidFill>
                <a:effectLst>
                  <a:outerShdw blurRad="38100" dist="38100" dir="2700000" algn="tl">
                    <a:srgbClr val="000000">
                      <a:alpha val="43137"/>
                    </a:srgbClr>
                  </a:outerShdw>
                </a:effectLst>
                <a:sym typeface="Wingdings 2" panose="05020102010507070707" pitchFamily="18" charset="2"/>
              </a:rPr>
              <a:t></a:t>
            </a:r>
            <a:endParaRPr lang="pl-PL" sz="25000" dirty="0">
              <a:solidFill>
                <a:srgbClr val="A5D028"/>
              </a:solidFill>
              <a:effectLst>
                <a:outerShdw blurRad="38100" dist="38100" dir="2700000" algn="tl">
                  <a:srgbClr val="000000">
                    <a:alpha val="43137"/>
                  </a:srgbClr>
                </a:outerShdw>
              </a:effectLst>
            </a:endParaRPr>
          </a:p>
        </p:txBody>
      </p:sp>
      <p:sp>
        <p:nvSpPr>
          <p:cNvPr id="5" name="Symbol zastępczy stopki 4">
            <a:extLst>
              <a:ext uri="{FF2B5EF4-FFF2-40B4-BE49-F238E27FC236}">
                <a16:creationId xmlns:a16="http://schemas.microsoft.com/office/drawing/2014/main" id="{D9565337-F89C-4552-878A-5F3AE806C062}"/>
              </a:ext>
            </a:extLst>
          </p:cNvPr>
          <p:cNvSpPr>
            <a:spLocks noGrp="1"/>
          </p:cNvSpPr>
          <p:nvPr>
            <p:ph type="ftr" sz="quarter" idx="11"/>
          </p:nvPr>
        </p:nvSpPr>
        <p:spPr/>
        <p:txBody>
          <a:bodyPr/>
          <a:lstStyle/>
          <a:p>
            <a:r>
              <a:rPr lang="pl-PL"/>
              <a:t>dr Jerzy Tutaj - Instytut Maxa Webera</a:t>
            </a:r>
          </a:p>
        </p:txBody>
      </p:sp>
      <p:sp>
        <p:nvSpPr>
          <p:cNvPr id="7" name="Symbol zastępczy numeru slajdu 6">
            <a:extLst>
              <a:ext uri="{FF2B5EF4-FFF2-40B4-BE49-F238E27FC236}">
                <a16:creationId xmlns:a16="http://schemas.microsoft.com/office/drawing/2014/main" id="{8113A976-E6B3-4FEF-B46C-4C76057A1C7A}"/>
              </a:ext>
            </a:extLst>
          </p:cNvPr>
          <p:cNvSpPr>
            <a:spLocks noGrp="1"/>
          </p:cNvSpPr>
          <p:nvPr>
            <p:ph type="sldNum" sz="quarter" idx="12"/>
          </p:nvPr>
        </p:nvSpPr>
        <p:spPr/>
        <p:txBody>
          <a:bodyPr/>
          <a:lstStyle/>
          <a:p>
            <a:fld id="{07AC365D-8A42-464A-99B2-ABBBB4AFFD9E}" type="slidenum">
              <a:rPr lang="pl-PL" smtClean="0"/>
              <a:t>21</a:t>
            </a:fld>
            <a:endParaRPr lang="pl-PL"/>
          </a:p>
        </p:txBody>
      </p:sp>
    </p:spTree>
    <p:extLst>
      <p:ext uri="{BB962C8B-B14F-4D97-AF65-F5344CB8AC3E}">
        <p14:creationId xmlns:p14="http://schemas.microsoft.com/office/powerpoint/2010/main" val="2187630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E07EFDA-24C2-4B2F-9F01-B98EA44824BA}"/>
              </a:ext>
            </a:extLst>
          </p:cNvPr>
          <p:cNvSpPr>
            <a:spLocks noGrp="1"/>
          </p:cNvSpPr>
          <p:nvPr>
            <p:ph type="title"/>
          </p:nvPr>
        </p:nvSpPr>
        <p:spPr>
          <a:xfrm>
            <a:off x="1371598" y="249137"/>
            <a:ext cx="10240903" cy="1233488"/>
          </a:xfrm>
        </p:spPr>
        <p:txBody>
          <a:bodyPr/>
          <a:lstStyle/>
          <a:p>
            <a:r>
              <a:rPr lang="pl-PL" dirty="0"/>
              <a:t>DIAGNOZA </a:t>
            </a:r>
            <a:r>
              <a:rPr lang="pl-PL" dirty="0">
                <a:latin typeface="Times New Roman" panose="02020603050405020304" pitchFamily="18" charset="0"/>
                <a:cs typeface="Times New Roman" panose="02020603050405020304" pitchFamily="18" charset="0"/>
              </a:rPr>
              <a:t>̶ </a:t>
            </a:r>
            <a:r>
              <a:rPr lang="pl-PL" cap="none" dirty="0"/>
              <a:t>poziomy analizy</a:t>
            </a:r>
            <a:endParaRPr lang="pl-PL" dirty="0"/>
          </a:p>
        </p:txBody>
      </p:sp>
      <p:sp>
        <p:nvSpPr>
          <p:cNvPr id="3" name="Symbol zastępczy zawartości 2">
            <a:extLst>
              <a:ext uri="{FF2B5EF4-FFF2-40B4-BE49-F238E27FC236}">
                <a16:creationId xmlns:a16="http://schemas.microsoft.com/office/drawing/2014/main" id="{A6685EB6-EEF4-403D-87FC-780C7F1FBC90}"/>
              </a:ext>
            </a:extLst>
          </p:cNvPr>
          <p:cNvSpPr>
            <a:spLocks noGrp="1"/>
          </p:cNvSpPr>
          <p:nvPr>
            <p:ph idx="1"/>
          </p:nvPr>
        </p:nvSpPr>
        <p:spPr>
          <a:xfrm>
            <a:off x="1371598" y="1773193"/>
            <a:ext cx="10427855" cy="695743"/>
          </a:xfrm>
        </p:spPr>
        <p:txBody>
          <a:bodyPr>
            <a:normAutofit fontScale="92500" lnSpcReduction="20000"/>
          </a:bodyPr>
          <a:lstStyle/>
          <a:p>
            <a:pPr>
              <a:buFont typeface="Wingdings" panose="05000000000000000000" pitchFamily="2" charset="2"/>
              <a:buChar char="§"/>
            </a:pPr>
            <a:r>
              <a:rPr lang="pl-PL" dirty="0"/>
              <a:t>Analiza na tle sytuacji i tendencji zachodzących na w kraju i województwie oraz wewnątrz powiatu</a:t>
            </a:r>
          </a:p>
        </p:txBody>
      </p:sp>
      <p:pic>
        <p:nvPicPr>
          <p:cNvPr id="5" name="Obraz 4">
            <a:extLst>
              <a:ext uri="{FF2B5EF4-FFF2-40B4-BE49-F238E27FC236}">
                <a16:creationId xmlns:a16="http://schemas.microsoft.com/office/drawing/2014/main" id="{60460ABD-61C1-4B8D-B8BE-11E85EBAFF16}"/>
              </a:ext>
            </a:extLst>
          </p:cNvPr>
          <p:cNvPicPr>
            <a:picLocks noChangeAspect="1"/>
          </p:cNvPicPr>
          <p:nvPr/>
        </p:nvPicPr>
        <p:blipFill rotWithShape="1">
          <a:blip r:embed="rId2"/>
          <a:srcRect l="11819" t="24377" r="2651" b="28081"/>
          <a:stretch/>
        </p:blipFill>
        <p:spPr>
          <a:xfrm>
            <a:off x="1278121" y="2468936"/>
            <a:ext cx="10427855" cy="3260436"/>
          </a:xfrm>
          <a:prstGeom prst="rect">
            <a:avLst/>
          </a:prstGeom>
        </p:spPr>
      </p:pic>
      <p:sp>
        <p:nvSpPr>
          <p:cNvPr id="6" name="Symbol zastępczy zawartości 2">
            <a:extLst>
              <a:ext uri="{FF2B5EF4-FFF2-40B4-BE49-F238E27FC236}">
                <a16:creationId xmlns:a16="http://schemas.microsoft.com/office/drawing/2014/main" id="{0EAC195D-03F9-47D4-9C03-C8AE9D12D6DD}"/>
              </a:ext>
            </a:extLst>
          </p:cNvPr>
          <p:cNvSpPr txBox="1">
            <a:spLocks/>
          </p:cNvSpPr>
          <p:nvPr/>
        </p:nvSpPr>
        <p:spPr>
          <a:xfrm rot="16200000">
            <a:off x="424663" y="3774704"/>
            <a:ext cx="1613443"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dirty="0">
                <a:solidFill>
                  <a:schemeClr val="bg1">
                    <a:lumMod val="75000"/>
                  </a:schemeClr>
                </a:solidFill>
              </a:rPr>
              <a:t>Stan ludności</a:t>
            </a:r>
          </a:p>
        </p:txBody>
      </p:sp>
      <p:sp>
        <p:nvSpPr>
          <p:cNvPr id="4" name="Symbol zastępczy stopki 3">
            <a:extLst>
              <a:ext uri="{FF2B5EF4-FFF2-40B4-BE49-F238E27FC236}">
                <a16:creationId xmlns:a16="http://schemas.microsoft.com/office/drawing/2014/main" id="{4F9E59A2-54C8-4A90-9B98-2706EE9F3D0B}"/>
              </a:ext>
            </a:extLst>
          </p:cNvPr>
          <p:cNvSpPr>
            <a:spLocks noGrp="1"/>
          </p:cNvSpPr>
          <p:nvPr>
            <p:ph type="ftr" sz="quarter" idx="11"/>
          </p:nvPr>
        </p:nvSpPr>
        <p:spPr/>
        <p:txBody>
          <a:bodyPr/>
          <a:lstStyle/>
          <a:p>
            <a:r>
              <a:rPr lang="pl-PL"/>
              <a:t>dr Jerzy Tutaj - Instytut Maxa Webera</a:t>
            </a:r>
          </a:p>
        </p:txBody>
      </p:sp>
      <p:sp>
        <p:nvSpPr>
          <p:cNvPr id="7" name="Symbol zastępczy numeru slajdu 6">
            <a:extLst>
              <a:ext uri="{FF2B5EF4-FFF2-40B4-BE49-F238E27FC236}">
                <a16:creationId xmlns:a16="http://schemas.microsoft.com/office/drawing/2014/main" id="{0255B0C2-4B81-47DD-A264-E8A5FC667AB0}"/>
              </a:ext>
            </a:extLst>
          </p:cNvPr>
          <p:cNvSpPr>
            <a:spLocks noGrp="1"/>
          </p:cNvSpPr>
          <p:nvPr>
            <p:ph type="sldNum" sz="quarter" idx="12"/>
          </p:nvPr>
        </p:nvSpPr>
        <p:spPr/>
        <p:txBody>
          <a:bodyPr/>
          <a:lstStyle/>
          <a:p>
            <a:fld id="{07AC365D-8A42-464A-99B2-ABBBB4AFFD9E}" type="slidenum">
              <a:rPr lang="pl-PL" smtClean="0"/>
              <a:t>22</a:t>
            </a:fld>
            <a:endParaRPr lang="pl-PL"/>
          </a:p>
        </p:txBody>
      </p:sp>
    </p:spTree>
    <p:extLst>
      <p:ext uri="{BB962C8B-B14F-4D97-AF65-F5344CB8AC3E}">
        <p14:creationId xmlns:p14="http://schemas.microsoft.com/office/powerpoint/2010/main" val="4289252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E567DE7F-9A0A-4021-9B4E-5AB898833EC3}"/>
              </a:ext>
            </a:extLst>
          </p:cNvPr>
          <p:cNvPicPr>
            <a:picLocks noChangeAspect="1"/>
          </p:cNvPicPr>
          <p:nvPr/>
        </p:nvPicPr>
        <p:blipFill rotWithShape="1">
          <a:blip r:embed="rId2"/>
          <a:srcRect l="34697" t="33939" r="15985" b="19596"/>
          <a:stretch/>
        </p:blipFill>
        <p:spPr>
          <a:xfrm>
            <a:off x="1205347" y="2931000"/>
            <a:ext cx="5380177" cy="2851246"/>
          </a:xfrm>
          <a:prstGeom prst="rect">
            <a:avLst/>
          </a:prstGeom>
        </p:spPr>
      </p:pic>
      <p:sp>
        <p:nvSpPr>
          <p:cNvPr id="7" name="Symbol zastępczy zawartości 2">
            <a:extLst>
              <a:ext uri="{FF2B5EF4-FFF2-40B4-BE49-F238E27FC236}">
                <a16:creationId xmlns:a16="http://schemas.microsoft.com/office/drawing/2014/main" id="{D081FB16-24EC-4E89-B827-CB269535F7F3}"/>
              </a:ext>
            </a:extLst>
          </p:cNvPr>
          <p:cNvSpPr>
            <a:spLocks noGrp="1"/>
          </p:cNvSpPr>
          <p:nvPr>
            <p:ph idx="1"/>
          </p:nvPr>
        </p:nvSpPr>
        <p:spPr>
          <a:xfrm>
            <a:off x="1205347" y="2524024"/>
            <a:ext cx="2600040" cy="695743"/>
          </a:xfrm>
        </p:spPr>
        <p:txBody>
          <a:bodyPr>
            <a:normAutofit fontScale="92500" lnSpcReduction="20000"/>
          </a:bodyPr>
          <a:lstStyle/>
          <a:p>
            <a:pPr marL="0" indent="0">
              <a:buNone/>
            </a:pPr>
            <a:r>
              <a:rPr lang="pl-PL" dirty="0">
                <a:solidFill>
                  <a:schemeClr val="bg1">
                    <a:lumMod val="75000"/>
                  </a:schemeClr>
                </a:solidFill>
              </a:rPr>
              <a:t>wymiar gospodarczy</a:t>
            </a:r>
          </a:p>
        </p:txBody>
      </p:sp>
      <p:sp>
        <p:nvSpPr>
          <p:cNvPr id="8" name="Symbol zastępczy zawartości 2">
            <a:extLst>
              <a:ext uri="{FF2B5EF4-FFF2-40B4-BE49-F238E27FC236}">
                <a16:creationId xmlns:a16="http://schemas.microsoft.com/office/drawing/2014/main" id="{69ED1A58-88AC-45BE-ADF7-12E3748869F5}"/>
              </a:ext>
            </a:extLst>
          </p:cNvPr>
          <p:cNvSpPr txBox="1">
            <a:spLocks/>
          </p:cNvSpPr>
          <p:nvPr/>
        </p:nvSpPr>
        <p:spPr>
          <a:xfrm>
            <a:off x="1371597" y="1658823"/>
            <a:ext cx="10427855"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pl-PL" dirty="0"/>
              <a:t>Analiz sytuacji JST na tle gmin z grupy porównawczej w kraju, </a:t>
            </a:r>
            <a:endParaRPr lang="pl-PL" dirty="0">
              <a:solidFill>
                <a:schemeClr val="bg1">
                  <a:lumMod val="75000"/>
                </a:schemeClr>
              </a:solidFill>
            </a:endParaRPr>
          </a:p>
        </p:txBody>
      </p:sp>
      <p:pic>
        <p:nvPicPr>
          <p:cNvPr id="10" name="Obraz 9">
            <a:extLst>
              <a:ext uri="{FF2B5EF4-FFF2-40B4-BE49-F238E27FC236}">
                <a16:creationId xmlns:a16="http://schemas.microsoft.com/office/drawing/2014/main" id="{FA665255-25A7-4EED-9F66-DF8434F1E754}"/>
              </a:ext>
            </a:extLst>
          </p:cNvPr>
          <p:cNvPicPr>
            <a:picLocks noChangeAspect="1"/>
          </p:cNvPicPr>
          <p:nvPr/>
        </p:nvPicPr>
        <p:blipFill rotWithShape="1">
          <a:blip r:embed="rId3"/>
          <a:srcRect l="34697" t="38832" r="15985" b="31584"/>
          <a:stretch/>
        </p:blipFill>
        <p:spPr>
          <a:xfrm>
            <a:off x="6862449" y="4732186"/>
            <a:ext cx="4802912" cy="1620620"/>
          </a:xfrm>
          <a:prstGeom prst="rect">
            <a:avLst/>
          </a:prstGeom>
        </p:spPr>
      </p:pic>
      <p:pic>
        <p:nvPicPr>
          <p:cNvPr id="12" name="Obraz 11">
            <a:extLst>
              <a:ext uri="{FF2B5EF4-FFF2-40B4-BE49-F238E27FC236}">
                <a16:creationId xmlns:a16="http://schemas.microsoft.com/office/drawing/2014/main" id="{B9B638C6-5400-4610-9E10-113EF8EE7312}"/>
              </a:ext>
            </a:extLst>
          </p:cNvPr>
          <p:cNvPicPr>
            <a:picLocks noChangeAspect="1"/>
          </p:cNvPicPr>
          <p:nvPr/>
        </p:nvPicPr>
        <p:blipFill rotWithShape="1">
          <a:blip r:embed="rId4"/>
          <a:srcRect l="35075" t="30438" r="15606" b="39978"/>
          <a:stretch/>
        </p:blipFill>
        <p:spPr>
          <a:xfrm>
            <a:off x="6809589" y="2901913"/>
            <a:ext cx="4802912" cy="1620621"/>
          </a:xfrm>
          <a:prstGeom prst="rect">
            <a:avLst/>
          </a:prstGeom>
        </p:spPr>
      </p:pic>
      <p:sp>
        <p:nvSpPr>
          <p:cNvPr id="13" name="Symbol zastępczy zawartości 2">
            <a:extLst>
              <a:ext uri="{FF2B5EF4-FFF2-40B4-BE49-F238E27FC236}">
                <a16:creationId xmlns:a16="http://schemas.microsoft.com/office/drawing/2014/main" id="{23C3F925-1A84-4D5C-A8A0-3138B336568E}"/>
              </a:ext>
            </a:extLst>
          </p:cNvPr>
          <p:cNvSpPr txBox="1">
            <a:spLocks/>
          </p:cNvSpPr>
          <p:nvPr/>
        </p:nvSpPr>
        <p:spPr>
          <a:xfrm>
            <a:off x="6862449" y="4384314"/>
            <a:ext cx="2600040"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dirty="0">
                <a:solidFill>
                  <a:schemeClr val="bg1">
                    <a:lumMod val="75000"/>
                  </a:schemeClr>
                </a:solidFill>
              </a:rPr>
              <a:t>wymiar środowiskowy</a:t>
            </a:r>
          </a:p>
        </p:txBody>
      </p:sp>
      <p:sp>
        <p:nvSpPr>
          <p:cNvPr id="15" name="Symbol zastępczy zawartości 2">
            <a:extLst>
              <a:ext uri="{FF2B5EF4-FFF2-40B4-BE49-F238E27FC236}">
                <a16:creationId xmlns:a16="http://schemas.microsoft.com/office/drawing/2014/main" id="{8A4008C1-CE76-41F9-A1CD-FD319DCC3BF0}"/>
              </a:ext>
            </a:extLst>
          </p:cNvPr>
          <p:cNvSpPr txBox="1">
            <a:spLocks/>
          </p:cNvSpPr>
          <p:nvPr/>
        </p:nvSpPr>
        <p:spPr>
          <a:xfrm>
            <a:off x="6862449" y="2537341"/>
            <a:ext cx="2600040"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dirty="0">
                <a:solidFill>
                  <a:schemeClr val="bg1">
                    <a:lumMod val="75000"/>
                  </a:schemeClr>
                </a:solidFill>
              </a:rPr>
              <a:t>wymiar społeczny</a:t>
            </a:r>
          </a:p>
        </p:txBody>
      </p:sp>
      <p:sp>
        <p:nvSpPr>
          <p:cNvPr id="18" name="Tytuł 1">
            <a:extLst>
              <a:ext uri="{FF2B5EF4-FFF2-40B4-BE49-F238E27FC236}">
                <a16:creationId xmlns:a16="http://schemas.microsoft.com/office/drawing/2014/main" id="{3162C026-BF42-40AD-B884-EC302859A228}"/>
              </a:ext>
            </a:extLst>
          </p:cNvPr>
          <p:cNvSpPr txBox="1">
            <a:spLocks/>
          </p:cNvSpPr>
          <p:nvPr/>
        </p:nvSpPr>
        <p:spPr>
          <a:xfrm>
            <a:off x="1371598" y="249137"/>
            <a:ext cx="10240903" cy="1233488"/>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pl-PL"/>
              <a:t>DIAGNOZA </a:t>
            </a:r>
            <a:r>
              <a:rPr lang="pl-PL">
                <a:latin typeface="Times New Roman" panose="02020603050405020304" pitchFamily="18" charset="0"/>
                <a:cs typeface="Times New Roman" panose="02020603050405020304" pitchFamily="18" charset="0"/>
              </a:rPr>
              <a:t>̶ </a:t>
            </a:r>
            <a:r>
              <a:rPr lang="pl-PL" cap="none"/>
              <a:t>poziomy analizy</a:t>
            </a:r>
            <a:endParaRPr lang="pl-PL" dirty="0"/>
          </a:p>
        </p:txBody>
      </p:sp>
      <p:sp>
        <p:nvSpPr>
          <p:cNvPr id="2" name="Symbol zastępczy stopki 1">
            <a:extLst>
              <a:ext uri="{FF2B5EF4-FFF2-40B4-BE49-F238E27FC236}">
                <a16:creationId xmlns:a16="http://schemas.microsoft.com/office/drawing/2014/main" id="{AC038D4D-27B8-4BD6-8264-E7EBF2B52293}"/>
              </a:ext>
            </a:extLst>
          </p:cNvPr>
          <p:cNvSpPr>
            <a:spLocks noGrp="1"/>
          </p:cNvSpPr>
          <p:nvPr>
            <p:ph type="ftr" sz="quarter" idx="11"/>
          </p:nvPr>
        </p:nvSpPr>
        <p:spPr/>
        <p:txBody>
          <a:bodyPr/>
          <a:lstStyle/>
          <a:p>
            <a:r>
              <a:rPr lang="pl-PL"/>
              <a:t>dr Jerzy Tutaj - Instytut Maxa Webera</a:t>
            </a:r>
          </a:p>
        </p:txBody>
      </p:sp>
      <p:sp>
        <p:nvSpPr>
          <p:cNvPr id="3" name="Symbol zastępczy numeru slajdu 2">
            <a:extLst>
              <a:ext uri="{FF2B5EF4-FFF2-40B4-BE49-F238E27FC236}">
                <a16:creationId xmlns:a16="http://schemas.microsoft.com/office/drawing/2014/main" id="{97E67618-E425-47FC-9FDC-59A93FB7C12F}"/>
              </a:ext>
            </a:extLst>
          </p:cNvPr>
          <p:cNvSpPr>
            <a:spLocks noGrp="1"/>
          </p:cNvSpPr>
          <p:nvPr>
            <p:ph type="sldNum" sz="quarter" idx="12"/>
          </p:nvPr>
        </p:nvSpPr>
        <p:spPr/>
        <p:txBody>
          <a:bodyPr/>
          <a:lstStyle/>
          <a:p>
            <a:fld id="{07AC365D-8A42-464A-99B2-ABBBB4AFFD9E}" type="slidenum">
              <a:rPr lang="pl-PL" smtClean="0"/>
              <a:t>23</a:t>
            </a:fld>
            <a:endParaRPr lang="pl-PL"/>
          </a:p>
        </p:txBody>
      </p:sp>
    </p:spTree>
    <p:extLst>
      <p:ext uri="{BB962C8B-B14F-4D97-AF65-F5344CB8AC3E}">
        <p14:creationId xmlns:p14="http://schemas.microsoft.com/office/powerpoint/2010/main" val="2799107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363EF427-687D-4C0D-80B2-5564F2238895}"/>
              </a:ext>
            </a:extLst>
          </p:cNvPr>
          <p:cNvPicPr>
            <a:picLocks noChangeAspect="1"/>
          </p:cNvPicPr>
          <p:nvPr/>
        </p:nvPicPr>
        <p:blipFill rotWithShape="1">
          <a:blip r:embed="rId2"/>
          <a:srcRect l="39318" t="27475" r="31212" b="31313"/>
          <a:stretch/>
        </p:blipFill>
        <p:spPr>
          <a:xfrm>
            <a:off x="1219198" y="2650837"/>
            <a:ext cx="4226995" cy="3325090"/>
          </a:xfrm>
          <a:prstGeom prst="rect">
            <a:avLst/>
          </a:prstGeom>
        </p:spPr>
      </p:pic>
      <p:pic>
        <p:nvPicPr>
          <p:cNvPr id="10" name="Obraz 9">
            <a:extLst>
              <a:ext uri="{FF2B5EF4-FFF2-40B4-BE49-F238E27FC236}">
                <a16:creationId xmlns:a16="http://schemas.microsoft.com/office/drawing/2014/main" id="{B0900BC8-3CDB-4648-84B4-1148CA1BDA31}"/>
              </a:ext>
            </a:extLst>
          </p:cNvPr>
          <p:cNvPicPr>
            <a:picLocks noChangeAspect="1"/>
          </p:cNvPicPr>
          <p:nvPr/>
        </p:nvPicPr>
        <p:blipFill rotWithShape="1">
          <a:blip r:embed="rId2"/>
          <a:srcRect l="75758" t="44040" r="14469" b="52188"/>
          <a:stretch/>
        </p:blipFill>
        <p:spPr>
          <a:xfrm>
            <a:off x="1293091" y="2650837"/>
            <a:ext cx="1191491" cy="258619"/>
          </a:xfrm>
          <a:prstGeom prst="rect">
            <a:avLst/>
          </a:prstGeom>
        </p:spPr>
      </p:pic>
      <p:sp>
        <p:nvSpPr>
          <p:cNvPr id="12" name="Symbol zastępczy zawartości 2">
            <a:extLst>
              <a:ext uri="{FF2B5EF4-FFF2-40B4-BE49-F238E27FC236}">
                <a16:creationId xmlns:a16="http://schemas.microsoft.com/office/drawing/2014/main" id="{A9ACD60B-9275-4E63-82B4-4F4DBAD86BAE}"/>
              </a:ext>
            </a:extLst>
          </p:cNvPr>
          <p:cNvSpPr txBox="1">
            <a:spLocks/>
          </p:cNvSpPr>
          <p:nvPr/>
        </p:nvSpPr>
        <p:spPr>
          <a:xfrm>
            <a:off x="1371597" y="1658823"/>
            <a:ext cx="10427855"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pl-PL" dirty="0"/>
              <a:t>Analiz sytuacji JST na tle gmin z grupy porównawczej w kraju,</a:t>
            </a:r>
          </a:p>
        </p:txBody>
      </p:sp>
      <p:pic>
        <p:nvPicPr>
          <p:cNvPr id="14" name="Obraz 13">
            <a:extLst>
              <a:ext uri="{FF2B5EF4-FFF2-40B4-BE49-F238E27FC236}">
                <a16:creationId xmlns:a16="http://schemas.microsoft.com/office/drawing/2014/main" id="{37A2FB79-7B2D-4DC4-8A11-3655054B49AA}"/>
              </a:ext>
            </a:extLst>
          </p:cNvPr>
          <p:cNvPicPr>
            <a:picLocks noChangeAspect="1"/>
          </p:cNvPicPr>
          <p:nvPr/>
        </p:nvPicPr>
        <p:blipFill rotWithShape="1">
          <a:blip r:embed="rId3"/>
          <a:srcRect l="32803" t="34333" r="13788" b="25667"/>
          <a:stretch/>
        </p:blipFill>
        <p:spPr>
          <a:xfrm>
            <a:off x="5520086" y="2780146"/>
            <a:ext cx="6511638" cy="2743199"/>
          </a:xfrm>
          <a:prstGeom prst="rect">
            <a:avLst/>
          </a:prstGeom>
        </p:spPr>
      </p:pic>
      <p:sp>
        <p:nvSpPr>
          <p:cNvPr id="15" name="Symbol zastępczy zawartości 2">
            <a:extLst>
              <a:ext uri="{FF2B5EF4-FFF2-40B4-BE49-F238E27FC236}">
                <a16:creationId xmlns:a16="http://schemas.microsoft.com/office/drawing/2014/main" id="{C4B7CE37-F627-4CC2-BA7A-57B401093F0F}"/>
              </a:ext>
            </a:extLst>
          </p:cNvPr>
          <p:cNvSpPr>
            <a:spLocks noGrp="1"/>
          </p:cNvSpPr>
          <p:nvPr>
            <p:ph idx="1"/>
          </p:nvPr>
        </p:nvSpPr>
        <p:spPr>
          <a:xfrm>
            <a:off x="1371597" y="2213713"/>
            <a:ext cx="3372908" cy="695743"/>
          </a:xfrm>
        </p:spPr>
        <p:txBody>
          <a:bodyPr>
            <a:normAutofit fontScale="92500" lnSpcReduction="20000"/>
          </a:bodyPr>
          <a:lstStyle/>
          <a:p>
            <a:pPr marL="0" indent="0">
              <a:buNone/>
            </a:pPr>
            <a:r>
              <a:rPr lang="pl-PL" dirty="0">
                <a:solidFill>
                  <a:schemeClr val="bg1">
                    <a:lumMod val="75000"/>
                  </a:schemeClr>
                </a:solidFill>
              </a:rPr>
              <a:t>dynamika zmian w obszarach</a:t>
            </a:r>
          </a:p>
        </p:txBody>
      </p:sp>
      <p:sp>
        <p:nvSpPr>
          <p:cNvPr id="16" name="Symbol zastępczy zawartości 2">
            <a:extLst>
              <a:ext uri="{FF2B5EF4-FFF2-40B4-BE49-F238E27FC236}">
                <a16:creationId xmlns:a16="http://schemas.microsoft.com/office/drawing/2014/main" id="{4BC2A448-E5E4-4BE0-9063-5BDB5FE3E43C}"/>
              </a:ext>
            </a:extLst>
          </p:cNvPr>
          <p:cNvSpPr txBox="1">
            <a:spLocks/>
          </p:cNvSpPr>
          <p:nvPr/>
        </p:nvSpPr>
        <p:spPr>
          <a:xfrm>
            <a:off x="5962073" y="2213713"/>
            <a:ext cx="2600040"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dirty="0">
                <a:solidFill>
                  <a:schemeClr val="bg1">
                    <a:lumMod val="75000"/>
                  </a:schemeClr>
                </a:solidFill>
              </a:rPr>
              <a:t>sytuacja w obszarach</a:t>
            </a:r>
          </a:p>
        </p:txBody>
      </p:sp>
      <p:sp>
        <p:nvSpPr>
          <p:cNvPr id="19" name="Tytuł 1">
            <a:extLst>
              <a:ext uri="{FF2B5EF4-FFF2-40B4-BE49-F238E27FC236}">
                <a16:creationId xmlns:a16="http://schemas.microsoft.com/office/drawing/2014/main" id="{DF66C407-2C2A-49E6-B870-28A615BF48CC}"/>
              </a:ext>
            </a:extLst>
          </p:cNvPr>
          <p:cNvSpPr txBox="1">
            <a:spLocks/>
          </p:cNvSpPr>
          <p:nvPr/>
        </p:nvSpPr>
        <p:spPr>
          <a:xfrm>
            <a:off x="1371598" y="249137"/>
            <a:ext cx="10240903" cy="1233488"/>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pl-PL"/>
              <a:t>DIAGNOZA </a:t>
            </a:r>
            <a:r>
              <a:rPr lang="pl-PL">
                <a:latin typeface="Times New Roman" panose="02020603050405020304" pitchFamily="18" charset="0"/>
                <a:cs typeface="Times New Roman" panose="02020603050405020304" pitchFamily="18" charset="0"/>
              </a:rPr>
              <a:t>̶ </a:t>
            </a:r>
            <a:r>
              <a:rPr lang="pl-PL" cap="none"/>
              <a:t>poziomy analizy</a:t>
            </a:r>
            <a:endParaRPr lang="pl-PL" dirty="0"/>
          </a:p>
        </p:txBody>
      </p:sp>
      <p:sp>
        <p:nvSpPr>
          <p:cNvPr id="2" name="Symbol zastępczy stopki 1">
            <a:extLst>
              <a:ext uri="{FF2B5EF4-FFF2-40B4-BE49-F238E27FC236}">
                <a16:creationId xmlns:a16="http://schemas.microsoft.com/office/drawing/2014/main" id="{C4019FCC-E699-444C-88B8-1154C08C71BC}"/>
              </a:ext>
            </a:extLst>
          </p:cNvPr>
          <p:cNvSpPr>
            <a:spLocks noGrp="1"/>
          </p:cNvSpPr>
          <p:nvPr>
            <p:ph type="ftr" sz="quarter" idx="11"/>
          </p:nvPr>
        </p:nvSpPr>
        <p:spPr/>
        <p:txBody>
          <a:bodyPr/>
          <a:lstStyle/>
          <a:p>
            <a:r>
              <a:rPr lang="pl-PL"/>
              <a:t>dr Jerzy Tutaj - Instytut Maxa Webera</a:t>
            </a:r>
          </a:p>
        </p:txBody>
      </p:sp>
      <p:sp>
        <p:nvSpPr>
          <p:cNvPr id="3" name="Symbol zastępczy numeru slajdu 2">
            <a:extLst>
              <a:ext uri="{FF2B5EF4-FFF2-40B4-BE49-F238E27FC236}">
                <a16:creationId xmlns:a16="http://schemas.microsoft.com/office/drawing/2014/main" id="{B616D626-DD03-4C2E-9771-8436B5FBCE2A}"/>
              </a:ext>
            </a:extLst>
          </p:cNvPr>
          <p:cNvSpPr>
            <a:spLocks noGrp="1"/>
          </p:cNvSpPr>
          <p:nvPr>
            <p:ph type="sldNum" sz="quarter" idx="12"/>
          </p:nvPr>
        </p:nvSpPr>
        <p:spPr/>
        <p:txBody>
          <a:bodyPr/>
          <a:lstStyle/>
          <a:p>
            <a:fld id="{07AC365D-8A42-464A-99B2-ABBBB4AFFD9E}" type="slidenum">
              <a:rPr lang="pl-PL" smtClean="0"/>
              <a:t>24</a:t>
            </a:fld>
            <a:endParaRPr lang="pl-PL"/>
          </a:p>
        </p:txBody>
      </p:sp>
    </p:spTree>
    <p:extLst>
      <p:ext uri="{BB962C8B-B14F-4D97-AF65-F5344CB8AC3E}">
        <p14:creationId xmlns:p14="http://schemas.microsoft.com/office/powerpoint/2010/main" val="2788712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a:extLst>
              <a:ext uri="{FF2B5EF4-FFF2-40B4-BE49-F238E27FC236}">
                <a16:creationId xmlns:a16="http://schemas.microsoft.com/office/drawing/2014/main" id="{E93115E1-843C-4E3C-A406-660E36979DC5}"/>
              </a:ext>
            </a:extLst>
          </p:cNvPr>
          <p:cNvGraphicFramePr>
            <a:graphicFrameLocks noGrp="1"/>
          </p:cNvGraphicFramePr>
          <p:nvPr>
            <p:ph idx="1"/>
          </p:nvPr>
        </p:nvGraphicFramePr>
        <p:xfrm>
          <a:off x="975518" y="1541895"/>
          <a:ext cx="10240963" cy="2595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ytuł 7">
            <a:extLst>
              <a:ext uri="{FF2B5EF4-FFF2-40B4-BE49-F238E27FC236}">
                <a16:creationId xmlns:a16="http://schemas.microsoft.com/office/drawing/2014/main" id="{5017A1D7-1764-4EB7-83A5-53FA865CC628}"/>
              </a:ext>
            </a:extLst>
          </p:cNvPr>
          <p:cNvSpPr>
            <a:spLocks noGrp="1"/>
          </p:cNvSpPr>
          <p:nvPr>
            <p:ph type="title"/>
          </p:nvPr>
        </p:nvSpPr>
        <p:spPr>
          <a:xfrm>
            <a:off x="1297709" y="170656"/>
            <a:ext cx="10240903" cy="1233488"/>
          </a:xfrm>
        </p:spPr>
        <p:txBody>
          <a:bodyPr/>
          <a:lstStyle/>
          <a:p>
            <a:r>
              <a:rPr lang="pl-PL" dirty="0"/>
              <a:t>PLANOWANIE STRATEGICZNE</a:t>
            </a:r>
          </a:p>
        </p:txBody>
      </p:sp>
      <p:graphicFrame>
        <p:nvGraphicFramePr>
          <p:cNvPr id="9" name="Symbol zastępczy zawartości 5">
            <a:extLst>
              <a:ext uri="{FF2B5EF4-FFF2-40B4-BE49-F238E27FC236}">
                <a16:creationId xmlns:a16="http://schemas.microsoft.com/office/drawing/2014/main" id="{6B325F9E-B545-4A8D-B133-4F5A4DFC9F0F}"/>
              </a:ext>
            </a:extLst>
          </p:cNvPr>
          <p:cNvGraphicFramePr>
            <a:graphicFrameLocks/>
          </p:cNvGraphicFramePr>
          <p:nvPr/>
        </p:nvGraphicFramePr>
        <p:xfrm>
          <a:off x="975517" y="3892549"/>
          <a:ext cx="10240963" cy="259599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Symbol zastępczy zawartości 2">
            <a:extLst>
              <a:ext uri="{FF2B5EF4-FFF2-40B4-BE49-F238E27FC236}">
                <a16:creationId xmlns:a16="http://schemas.microsoft.com/office/drawing/2014/main" id="{E3D0351B-8471-4805-B981-4749776913F6}"/>
              </a:ext>
            </a:extLst>
          </p:cNvPr>
          <p:cNvSpPr txBox="1">
            <a:spLocks/>
          </p:cNvSpPr>
          <p:nvPr/>
        </p:nvSpPr>
        <p:spPr>
          <a:xfrm>
            <a:off x="1297709" y="3754798"/>
            <a:ext cx="10427855" cy="695743"/>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dirty="0">
                <a:solidFill>
                  <a:srgbClr val="FF0000"/>
                </a:solidFill>
              </a:rPr>
              <a:t>lub / i</a:t>
            </a:r>
          </a:p>
        </p:txBody>
      </p:sp>
      <p:sp>
        <p:nvSpPr>
          <p:cNvPr id="2" name="Symbol zastępczy stopki 1">
            <a:extLst>
              <a:ext uri="{FF2B5EF4-FFF2-40B4-BE49-F238E27FC236}">
                <a16:creationId xmlns:a16="http://schemas.microsoft.com/office/drawing/2014/main" id="{E9B90B73-9651-453E-BEE8-B5C76D9B07D5}"/>
              </a:ext>
            </a:extLst>
          </p:cNvPr>
          <p:cNvSpPr>
            <a:spLocks noGrp="1"/>
          </p:cNvSpPr>
          <p:nvPr>
            <p:ph type="ftr" sz="quarter" idx="11"/>
          </p:nvPr>
        </p:nvSpPr>
        <p:spPr/>
        <p:txBody>
          <a:bodyPr/>
          <a:lstStyle/>
          <a:p>
            <a:r>
              <a:rPr lang="pl-PL"/>
              <a:t>dr Jerzy Tutaj - Instytut Maxa Webera</a:t>
            </a:r>
          </a:p>
        </p:txBody>
      </p:sp>
      <p:sp>
        <p:nvSpPr>
          <p:cNvPr id="3" name="Symbol zastępczy numeru slajdu 2">
            <a:extLst>
              <a:ext uri="{FF2B5EF4-FFF2-40B4-BE49-F238E27FC236}">
                <a16:creationId xmlns:a16="http://schemas.microsoft.com/office/drawing/2014/main" id="{C0832FA1-40BC-4448-B41B-65195B803613}"/>
              </a:ext>
            </a:extLst>
          </p:cNvPr>
          <p:cNvSpPr>
            <a:spLocks noGrp="1"/>
          </p:cNvSpPr>
          <p:nvPr>
            <p:ph type="sldNum" sz="quarter" idx="12"/>
          </p:nvPr>
        </p:nvSpPr>
        <p:spPr/>
        <p:txBody>
          <a:bodyPr/>
          <a:lstStyle/>
          <a:p>
            <a:fld id="{07AC365D-8A42-464A-99B2-ABBBB4AFFD9E}" type="slidenum">
              <a:rPr lang="pl-PL" smtClean="0"/>
              <a:t>25</a:t>
            </a:fld>
            <a:endParaRPr lang="pl-PL"/>
          </a:p>
        </p:txBody>
      </p:sp>
    </p:spTree>
    <p:extLst>
      <p:ext uri="{BB962C8B-B14F-4D97-AF65-F5344CB8AC3E}">
        <p14:creationId xmlns:p14="http://schemas.microsoft.com/office/powerpoint/2010/main" val="2286353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7BE019-BDD5-4417-9CCC-9E22695BA366}"/>
              </a:ext>
            </a:extLst>
          </p:cNvPr>
          <p:cNvSpPr>
            <a:spLocks noGrp="1"/>
          </p:cNvSpPr>
          <p:nvPr>
            <p:ph type="title"/>
          </p:nvPr>
        </p:nvSpPr>
        <p:spPr>
          <a:xfrm>
            <a:off x="1371600" y="358971"/>
            <a:ext cx="10240903" cy="1233488"/>
          </a:xfrm>
        </p:spPr>
        <p:txBody>
          <a:bodyPr/>
          <a:lstStyle/>
          <a:p>
            <a:r>
              <a:rPr lang="pl-PL" dirty="0"/>
              <a:t>OBSZAR STRATEGICZNEJ INTERWENCJI</a:t>
            </a:r>
          </a:p>
        </p:txBody>
      </p:sp>
      <p:sp>
        <p:nvSpPr>
          <p:cNvPr id="3" name="Symbol zastępczy zawartości 2">
            <a:extLst>
              <a:ext uri="{FF2B5EF4-FFF2-40B4-BE49-F238E27FC236}">
                <a16:creationId xmlns:a16="http://schemas.microsoft.com/office/drawing/2014/main" id="{1ACA80D8-47AD-44A3-B34B-DFD1E1FF49C7}"/>
              </a:ext>
            </a:extLst>
          </p:cNvPr>
          <p:cNvSpPr>
            <a:spLocks noGrp="1"/>
          </p:cNvSpPr>
          <p:nvPr>
            <p:ph idx="1"/>
          </p:nvPr>
        </p:nvSpPr>
        <p:spPr>
          <a:xfrm>
            <a:off x="1371600" y="2114939"/>
            <a:ext cx="9804400" cy="3956179"/>
          </a:xfrm>
        </p:spPr>
        <p:txBody>
          <a:bodyPr/>
          <a:lstStyle/>
          <a:p>
            <a:pPr algn="just"/>
            <a:r>
              <a:rPr lang="pl-PL" dirty="0"/>
              <a:t>obszar strategicznej interwencji – określony w strategii rozwoju obszar o zidentyfikowanych lub potencjalnych powiązaniach funkcjonalnych lub o szczególnych warunkach społecznych, gospodarczych lub przestrzennych, decydujących o występowaniu barier rozwoju lub trwałych, możliwych do aktywowania, potencjałów rozwojowych, do którego jest kierowana interwencja publiczna łącząca inwestycje, w szczególności gospodarcze, infrastrukturalne lub w zasoby ludzkie, finansowane z różnych źródeł, lub rozwiązania regulacyjne.</a:t>
            </a:r>
          </a:p>
        </p:txBody>
      </p:sp>
      <p:sp>
        <p:nvSpPr>
          <p:cNvPr id="4" name="Symbol zastępczy stopki 3">
            <a:extLst>
              <a:ext uri="{FF2B5EF4-FFF2-40B4-BE49-F238E27FC236}">
                <a16:creationId xmlns:a16="http://schemas.microsoft.com/office/drawing/2014/main" id="{56DD672F-6DFA-4B18-ADE6-156C6BB575F8}"/>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C085D40B-180E-485A-845F-A0BA20935632}"/>
              </a:ext>
            </a:extLst>
          </p:cNvPr>
          <p:cNvSpPr>
            <a:spLocks noGrp="1"/>
          </p:cNvSpPr>
          <p:nvPr>
            <p:ph type="sldNum" sz="quarter" idx="12"/>
          </p:nvPr>
        </p:nvSpPr>
        <p:spPr/>
        <p:txBody>
          <a:bodyPr/>
          <a:lstStyle/>
          <a:p>
            <a:fld id="{07AC365D-8A42-464A-99B2-ABBBB4AFFD9E}" type="slidenum">
              <a:rPr lang="pl-PL" smtClean="0"/>
              <a:t>26</a:t>
            </a:fld>
            <a:endParaRPr lang="pl-PL"/>
          </a:p>
        </p:txBody>
      </p:sp>
    </p:spTree>
    <p:extLst>
      <p:ext uri="{BB962C8B-B14F-4D97-AF65-F5344CB8AC3E}">
        <p14:creationId xmlns:p14="http://schemas.microsoft.com/office/powerpoint/2010/main" val="1436498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C06F28-D411-4EF0-86FF-A10563F4F761}"/>
              </a:ext>
            </a:extLst>
          </p:cNvPr>
          <p:cNvSpPr>
            <a:spLocks noGrp="1"/>
          </p:cNvSpPr>
          <p:nvPr>
            <p:ph type="title"/>
          </p:nvPr>
        </p:nvSpPr>
        <p:spPr/>
        <p:txBody>
          <a:bodyPr>
            <a:normAutofit/>
          </a:bodyPr>
          <a:lstStyle/>
          <a:p>
            <a:r>
              <a:rPr lang="pl-PL" dirty="0"/>
              <a:t>MODEL STRUKTURY FUNKCJONALNO PRZESTRZENNEJ</a:t>
            </a:r>
          </a:p>
        </p:txBody>
      </p:sp>
      <p:sp>
        <p:nvSpPr>
          <p:cNvPr id="3" name="Symbol zastępczy zawartości 2">
            <a:extLst>
              <a:ext uri="{FF2B5EF4-FFF2-40B4-BE49-F238E27FC236}">
                <a16:creationId xmlns:a16="http://schemas.microsoft.com/office/drawing/2014/main" id="{6284C51D-5F37-4FDD-86FA-1CE1F22BEEE6}"/>
              </a:ext>
            </a:extLst>
          </p:cNvPr>
          <p:cNvSpPr>
            <a:spLocks noGrp="1"/>
          </p:cNvSpPr>
          <p:nvPr>
            <p:ph idx="1"/>
          </p:nvPr>
        </p:nvSpPr>
        <p:spPr>
          <a:xfrm>
            <a:off x="1371600" y="2414046"/>
            <a:ext cx="8275782" cy="3956179"/>
          </a:xfrm>
        </p:spPr>
        <p:txBody>
          <a:bodyPr>
            <a:normAutofit/>
          </a:bodyPr>
          <a:lstStyle/>
          <a:p>
            <a:pPr marL="0" indent="0">
              <a:buNone/>
            </a:pPr>
            <a:r>
              <a:rPr lang="pl-PL" sz="1900" dirty="0"/>
              <a:t>Ogólny schemat:</a:t>
            </a:r>
          </a:p>
          <a:p>
            <a:pPr>
              <a:buFont typeface="Wingdings" panose="05000000000000000000" pitchFamily="2" charset="2"/>
              <a:buChar char="§"/>
            </a:pPr>
            <a:r>
              <a:rPr lang="pl-PL" sz="1900" dirty="0"/>
              <a:t>układ komunikacyjny</a:t>
            </a:r>
          </a:p>
          <a:p>
            <a:pPr>
              <a:buFont typeface="Wingdings" panose="05000000000000000000" pitchFamily="2" charset="2"/>
              <a:buChar char="§"/>
            </a:pPr>
            <a:r>
              <a:rPr lang="pl-PL" sz="1900" dirty="0"/>
              <a:t>zagospodarowanie terenu (kierunki </a:t>
            </a:r>
            <a:r>
              <a:rPr lang="pl-PL" sz="1900" dirty="0" err="1"/>
              <a:t>suikzp</a:t>
            </a:r>
            <a:r>
              <a:rPr lang="pl-PL" sz="1900" dirty="0"/>
              <a:t>):</a:t>
            </a:r>
          </a:p>
          <a:p>
            <a:pPr marL="442913" indent="-174625">
              <a:buFont typeface="Symbol" panose="05050102010706020507" pitchFamily="18" charset="2"/>
              <a:buChar char=""/>
            </a:pPr>
            <a:r>
              <a:rPr lang="pl-PL" sz="1900" dirty="0"/>
              <a:t>tereny zabudowane </a:t>
            </a:r>
          </a:p>
          <a:p>
            <a:pPr marL="442913" indent="-174625">
              <a:buFont typeface="Symbol" panose="05050102010706020507" pitchFamily="18" charset="2"/>
              <a:buChar char=""/>
            </a:pPr>
            <a:r>
              <a:rPr lang="pl-PL" sz="1900" dirty="0"/>
              <a:t>obszary chronione</a:t>
            </a:r>
          </a:p>
          <a:p>
            <a:pPr marL="442913" indent="-174625">
              <a:buFont typeface="Symbol" panose="05050102010706020507" pitchFamily="18" charset="2"/>
              <a:buChar char=""/>
            </a:pPr>
            <a:r>
              <a:rPr lang="pl-PL" sz="1900" dirty="0"/>
              <a:t>lasy</a:t>
            </a:r>
          </a:p>
          <a:p>
            <a:pPr marL="442913" indent="-174625">
              <a:buFont typeface="Symbol" panose="05050102010706020507" pitchFamily="18" charset="2"/>
              <a:buChar char=""/>
            </a:pPr>
            <a:r>
              <a:rPr lang="pl-PL" sz="1900" dirty="0"/>
              <a:t>wody</a:t>
            </a:r>
          </a:p>
          <a:p>
            <a:pPr marL="442913" indent="-174625">
              <a:buFont typeface="Symbol" panose="05050102010706020507" pitchFamily="18" charset="2"/>
              <a:buChar char=""/>
            </a:pPr>
            <a:r>
              <a:rPr lang="pl-PL" sz="1900" dirty="0"/>
              <a:t>…. </a:t>
            </a:r>
          </a:p>
          <a:p>
            <a:pPr marL="0" indent="0">
              <a:buNone/>
            </a:pPr>
            <a:r>
              <a:rPr lang="pl-PL" sz="1900" dirty="0"/>
              <a:t>Oznaczenia w modelu nie będą stanowić ustaleń w zakresie przeznaczenia terenu</a:t>
            </a:r>
          </a:p>
        </p:txBody>
      </p:sp>
      <p:pic>
        <p:nvPicPr>
          <p:cNvPr id="5" name="Obraz 4">
            <a:extLst>
              <a:ext uri="{FF2B5EF4-FFF2-40B4-BE49-F238E27FC236}">
                <a16:creationId xmlns:a16="http://schemas.microsoft.com/office/drawing/2014/main" id="{6FECD78D-41BB-4069-A1BF-B40C1D2A3C62}"/>
              </a:ext>
            </a:extLst>
          </p:cNvPr>
          <p:cNvPicPr>
            <a:picLocks noChangeAspect="1"/>
          </p:cNvPicPr>
          <p:nvPr/>
        </p:nvPicPr>
        <p:blipFill rotWithShape="1">
          <a:blip r:embed="rId2"/>
          <a:srcRect l="2879" t="9697" r="16591" b="7205"/>
          <a:stretch/>
        </p:blipFill>
        <p:spPr>
          <a:xfrm>
            <a:off x="7306759" y="2332238"/>
            <a:ext cx="4305744" cy="2499195"/>
          </a:xfrm>
          <a:prstGeom prst="rect">
            <a:avLst/>
          </a:prstGeom>
        </p:spPr>
      </p:pic>
      <p:sp>
        <p:nvSpPr>
          <p:cNvPr id="4" name="Symbol zastępczy stopki 3">
            <a:extLst>
              <a:ext uri="{FF2B5EF4-FFF2-40B4-BE49-F238E27FC236}">
                <a16:creationId xmlns:a16="http://schemas.microsoft.com/office/drawing/2014/main" id="{95108C58-BA15-4AFB-B30D-F443983339CF}"/>
              </a:ext>
            </a:extLst>
          </p:cNvPr>
          <p:cNvSpPr>
            <a:spLocks noGrp="1"/>
          </p:cNvSpPr>
          <p:nvPr>
            <p:ph type="ftr" sz="quarter" idx="11"/>
          </p:nvPr>
        </p:nvSpPr>
        <p:spPr/>
        <p:txBody>
          <a:bodyPr/>
          <a:lstStyle/>
          <a:p>
            <a:r>
              <a:rPr lang="pl-PL"/>
              <a:t>dr Jerzy Tutaj - Instytut Maxa Webera</a:t>
            </a:r>
          </a:p>
        </p:txBody>
      </p:sp>
      <p:sp>
        <p:nvSpPr>
          <p:cNvPr id="6" name="Symbol zastępczy numeru slajdu 5">
            <a:extLst>
              <a:ext uri="{FF2B5EF4-FFF2-40B4-BE49-F238E27FC236}">
                <a16:creationId xmlns:a16="http://schemas.microsoft.com/office/drawing/2014/main" id="{20C76F30-FCB8-476A-8BF0-8DF508388C0E}"/>
              </a:ext>
            </a:extLst>
          </p:cNvPr>
          <p:cNvSpPr>
            <a:spLocks noGrp="1"/>
          </p:cNvSpPr>
          <p:nvPr>
            <p:ph type="sldNum" sz="quarter" idx="12"/>
          </p:nvPr>
        </p:nvSpPr>
        <p:spPr/>
        <p:txBody>
          <a:bodyPr/>
          <a:lstStyle/>
          <a:p>
            <a:fld id="{07AC365D-8A42-464A-99B2-ABBBB4AFFD9E}" type="slidenum">
              <a:rPr lang="pl-PL" smtClean="0"/>
              <a:t>27</a:t>
            </a:fld>
            <a:endParaRPr lang="pl-PL"/>
          </a:p>
        </p:txBody>
      </p:sp>
    </p:spTree>
    <p:extLst>
      <p:ext uri="{BB962C8B-B14F-4D97-AF65-F5344CB8AC3E}">
        <p14:creationId xmlns:p14="http://schemas.microsoft.com/office/powerpoint/2010/main" val="1954379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ABDFAA0-E485-4DA9-9996-06A9EC32BEC9}"/>
              </a:ext>
            </a:extLst>
          </p:cNvPr>
          <p:cNvSpPr>
            <a:spLocks noGrp="1"/>
          </p:cNvSpPr>
          <p:nvPr>
            <p:ph type="title"/>
          </p:nvPr>
        </p:nvSpPr>
        <p:spPr/>
        <p:txBody>
          <a:bodyPr/>
          <a:lstStyle/>
          <a:p>
            <a:r>
              <a:rPr lang="pl-PL" dirty="0"/>
              <a:t> Strategia Rozwoju Gminy Międzybórz</a:t>
            </a:r>
          </a:p>
        </p:txBody>
      </p:sp>
      <p:sp>
        <p:nvSpPr>
          <p:cNvPr id="3" name="Symbol zastępczy zawartości 2">
            <a:extLst>
              <a:ext uri="{FF2B5EF4-FFF2-40B4-BE49-F238E27FC236}">
                <a16:creationId xmlns:a16="http://schemas.microsoft.com/office/drawing/2014/main" id="{8E15D837-9630-469B-9EC8-A9CC7105FF1D}"/>
              </a:ext>
            </a:extLst>
          </p:cNvPr>
          <p:cNvSpPr>
            <a:spLocks noGrp="1"/>
          </p:cNvSpPr>
          <p:nvPr>
            <p:ph idx="1"/>
          </p:nvPr>
        </p:nvSpPr>
        <p:spPr/>
        <p:txBody>
          <a:bodyPr/>
          <a:lstStyle/>
          <a:p>
            <a:pPr algn="just"/>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l-PL" sz="2400" dirty="0">
                <a:effectLst/>
                <a:latin typeface="Calibri" panose="020F0502020204030204" pitchFamily="34" charset="0"/>
                <a:ea typeface="Calibri" panose="020F0502020204030204" pitchFamily="34" charset="0"/>
                <a:cs typeface="Times New Roman" panose="02020603050405020304" pitchFamily="18" charset="0"/>
              </a:rPr>
              <a:t>Strategia rozwoju jest dokumentem definiującym najważniejsze przedsięwzięcia społeczne, gospodarcze i środowiskowe, w tym zawiera kierunki alokacji zasobów, które w możliwie najlepszy sposób powinny przyczynić się do realizacji pożądanej wizji rozwoju. Rozstrzygnięcia zawarte w Strategii mają na celu określenie listy najskuteczniejszych przedsięwzięć rozwojowych, które powinny pomóc poprawić jej aktualny wizerunek. Wśród nich szczególne znaczenie mają decyzje dotyczące sposobów rozwiązywania problemów społecznych i gospodarczych, które warunkują demograficzne przetrwanie. </a:t>
            </a:r>
          </a:p>
          <a:p>
            <a:endParaRPr lang="pl-PL" dirty="0"/>
          </a:p>
        </p:txBody>
      </p:sp>
      <p:sp>
        <p:nvSpPr>
          <p:cNvPr id="4" name="Symbol zastępczy stopki 3">
            <a:extLst>
              <a:ext uri="{FF2B5EF4-FFF2-40B4-BE49-F238E27FC236}">
                <a16:creationId xmlns:a16="http://schemas.microsoft.com/office/drawing/2014/main" id="{C0CAD976-2397-46F3-93ED-BE0A4D741FDE}"/>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830C5FAA-A617-4513-BB0D-FCA2B506376C}"/>
              </a:ext>
            </a:extLst>
          </p:cNvPr>
          <p:cNvSpPr>
            <a:spLocks noGrp="1"/>
          </p:cNvSpPr>
          <p:nvPr>
            <p:ph type="sldNum" sz="quarter" idx="12"/>
          </p:nvPr>
        </p:nvSpPr>
        <p:spPr/>
        <p:txBody>
          <a:bodyPr/>
          <a:lstStyle/>
          <a:p>
            <a:fld id="{07AC365D-8A42-464A-99B2-ABBBB4AFFD9E}" type="slidenum">
              <a:rPr lang="pl-PL" smtClean="0"/>
              <a:t>28</a:t>
            </a:fld>
            <a:endParaRPr lang="pl-PL"/>
          </a:p>
        </p:txBody>
      </p:sp>
    </p:spTree>
    <p:extLst>
      <p:ext uri="{BB962C8B-B14F-4D97-AF65-F5344CB8AC3E}">
        <p14:creationId xmlns:p14="http://schemas.microsoft.com/office/powerpoint/2010/main" val="3894961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A35CF4-D0DC-447A-9FA5-F09DEA58AE82}"/>
              </a:ext>
            </a:extLst>
          </p:cNvPr>
          <p:cNvSpPr>
            <a:spLocks noGrp="1"/>
          </p:cNvSpPr>
          <p:nvPr>
            <p:ph type="title"/>
          </p:nvPr>
        </p:nvSpPr>
        <p:spPr/>
        <p:txBody>
          <a:bodyPr/>
          <a:lstStyle/>
          <a:p>
            <a:r>
              <a:rPr lang="pl-PL" dirty="0"/>
              <a:t>Kontekst opracowywania Strategii Rozwoju gminy Międzybórz</a:t>
            </a:r>
          </a:p>
        </p:txBody>
      </p:sp>
      <p:sp>
        <p:nvSpPr>
          <p:cNvPr id="3" name="Symbol zastępczy zawartości 2">
            <a:extLst>
              <a:ext uri="{FF2B5EF4-FFF2-40B4-BE49-F238E27FC236}">
                <a16:creationId xmlns:a16="http://schemas.microsoft.com/office/drawing/2014/main" id="{4959C170-8C6A-409D-A9CA-D564EA19E0B1}"/>
              </a:ext>
            </a:extLst>
          </p:cNvPr>
          <p:cNvSpPr>
            <a:spLocks noGrp="1"/>
          </p:cNvSpPr>
          <p:nvPr>
            <p:ph idx="1"/>
          </p:nvPr>
        </p:nvSpPr>
        <p:spPr/>
        <p:txBody>
          <a:bodyPr>
            <a:normAutofit fontScale="92500" lnSpcReduction="10000"/>
          </a:bodyPr>
          <a:lstStyle/>
          <a:p>
            <a:pPr algn="just"/>
            <a:endParaRPr lang="pl-PL" dirty="0"/>
          </a:p>
          <a:p>
            <a:pPr algn="just"/>
            <a:r>
              <a:rPr lang="pl-PL" dirty="0"/>
              <a:t>Nowe paradygmaty rozwoju, w tym dla jednostek samorządu terytorialnego – oparte o coraz większe znaczenie czynników miękkich, koncentracji na człowieku, cyfryzacji, ekologii, harmonii,</a:t>
            </a:r>
          </a:p>
          <a:p>
            <a:pPr algn="just"/>
            <a:r>
              <a:rPr lang="pl-PL" dirty="0"/>
              <a:t>Skutki pandemii dla mieszkańców, przedsiębiorców, JST</a:t>
            </a:r>
          </a:p>
          <a:p>
            <a:pPr algn="just"/>
            <a:r>
              <a:rPr lang="pl-PL" dirty="0"/>
              <a:t>Nowy okres programowania funduszy europejskich 2021 – 2027,</a:t>
            </a:r>
          </a:p>
          <a:p>
            <a:pPr algn="just"/>
            <a:r>
              <a:rPr lang="pl-PL" dirty="0"/>
              <a:t> IIT Subregionu Wrocławskiego – gminy: Cieszków, Milicz, Krośnice, Twardogóra, Międzybórz, Syców, Dziadowa Kłoda, Bierutów, Wiązów, Domaniów, Przeworno, Strzelin, Borów, Kondratowice, Jordanów Śląski, Mietków, Kostomłoty, Udanin, Środa Śląska, Malczyce, Brzeg Dolny, Wołów, Wińsko, Prusice, Żmigród;</a:t>
            </a:r>
          </a:p>
        </p:txBody>
      </p:sp>
      <p:sp>
        <p:nvSpPr>
          <p:cNvPr id="4" name="Symbol zastępczy stopki 3">
            <a:extLst>
              <a:ext uri="{FF2B5EF4-FFF2-40B4-BE49-F238E27FC236}">
                <a16:creationId xmlns:a16="http://schemas.microsoft.com/office/drawing/2014/main" id="{B10BF669-6300-4C04-BE7C-C7008033BE73}"/>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7085CD8C-9198-49F8-A41E-21DDD6CCFA64}"/>
              </a:ext>
            </a:extLst>
          </p:cNvPr>
          <p:cNvSpPr>
            <a:spLocks noGrp="1"/>
          </p:cNvSpPr>
          <p:nvPr>
            <p:ph type="sldNum" sz="quarter" idx="12"/>
          </p:nvPr>
        </p:nvSpPr>
        <p:spPr/>
        <p:txBody>
          <a:bodyPr/>
          <a:lstStyle/>
          <a:p>
            <a:fld id="{CB7F5A10-CCE5-4C86-A8A0-C656CBD3FEC5}" type="slidenum">
              <a:rPr lang="pl-PL" smtClean="0"/>
              <a:t>29</a:t>
            </a:fld>
            <a:endParaRPr lang="pl-PL"/>
          </a:p>
        </p:txBody>
      </p:sp>
    </p:spTree>
    <p:extLst>
      <p:ext uri="{BB962C8B-B14F-4D97-AF65-F5344CB8AC3E}">
        <p14:creationId xmlns:p14="http://schemas.microsoft.com/office/powerpoint/2010/main" val="303503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FBA271-34ED-4F8B-B44F-1136BB2B6C9D}"/>
              </a:ext>
            </a:extLst>
          </p:cNvPr>
          <p:cNvSpPr>
            <a:spLocks noGrp="1"/>
          </p:cNvSpPr>
          <p:nvPr>
            <p:ph type="title"/>
          </p:nvPr>
        </p:nvSpPr>
        <p:spPr/>
        <p:txBody>
          <a:bodyPr>
            <a:normAutofit/>
          </a:bodyPr>
          <a:lstStyle/>
          <a:p>
            <a:r>
              <a:rPr lang="pl-PL" dirty="0"/>
              <a:t>ZAKRES PRAC NAD STRATEGIĄ </a:t>
            </a:r>
          </a:p>
        </p:txBody>
      </p:sp>
      <p:sp>
        <p:nvSpPr>
          <p:cNvPr id="3" name="Symbol zastępczy zawartości 2">
            <a:extLst>
              <a:ext uri="{FF2B5EF4-FFF2-40B4-BE49-F238E27FC236}">
                <a16:creationId xmlns:a16="http://schemas.microsoft.com/office/drawing/2014/main" id="{9F8B6843-34D5-402F-8386-58C336403F53}"/>
              </a:ext>
            </a:extLst>
          </p:cNvPr>
          <p:cNvSpPr>
            <a:spLocks noGrp="1"/>
          </p:cNvSpPr>
          <p:nvPr>
            <p:ph idx="1"/>
          </p:nvPr>
        </p:nvSpPr>
        <p:spPr/>
        <p:txBody>
          <a:bodyPr>
            <a:normAutofit fontScale="77500" lnSpcReduction="20000"/>
          </a:bodyPr>
          <a:lstStyle/>
          <a:p>
            <a:pPr marL="342900" lvl="0" indent="-342900" algn="just">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zebranie materiałów i opracowanie </a:t>
            </a:r>
            <a:r>
              <a:rPr lang="pl-PL" sz="1800" b="1"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diagnozy strategicznej</a:t>
            </a: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 sytuacji społeczno-gospodarczej oraz uwarunkowań rozwoju </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wykonanie </a:t>
            </a:r>
            <a:r>
              <a:rPr lang="pl-PL" sz="1800" b="1"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badania ankietowego</a:t>
            </a: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 wśród mieszkańców i przedstawicieli społeczności lokalnych</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przeprowadzenie </a:t>
            </a:r>
            <a:r>
              <a:rPr lang="pl-PL" sz="1800" b="1"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warsztatów strategicznych</a:t>
            </a: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 z mieszkańcami, z organizacjami pozarządowymi, z radnymi, z przedsiębiorcami, z przedstawicielami instytucji na terenie powiatu obejmujących:</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opracowanie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analizy SWOT</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identyfikacja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obszarów </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strategicznej interwencji</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sformułowanie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wizji i misji</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rozwoju,</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identyfikacja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celów strategicznych</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i operacyjnych</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spójnych z celami ustalonymi w dokumentach na szczeblu wspólnotowym, krajowym i regionalnym,</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sformułowanie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kierunków działań i zadań</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strategicznych</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określenie </a:t>
            </a:r>
            <a:r>
              <a:rPr lang="pl-PL" sz="1800" b="1"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wskaźników</a:t>
            </a: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 pozwalających na monitoring procesu wdrażania strategii</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20000"/>
              </a:lnSpc>
              <a:spcBef>
                <a:spcPts val="200"/>
              </a:spcBef>
              <a:spcAft>
                <a:spcPts val="200"/>
              </a:spcAft>
              <a:buFont typeface="Symbol" panose="05050102010706020507" pitchFamily="18" charset="2"/>
              <a:buChar char=""/>
            </a:pPr>
            <a:r>
              <a:rPr lang="pl-PL" sz="1800" dirty="0">
                <a:solidFill>
                  <a:srgbClr val="404040"/>
                </a:solidFill>
                <a:effectLst/>
                <a:latin typeface="Avenir Next LT Pro Light" panose="020B0304020202020204" pitchFamily="34" charset="-18"/>
                <a:ea typeface="Calibri" panose="020F0502020204030204" pitchFamily="34" charset="0"/>
                <a:cs typeface="Times New Roman" panose="02020603050405020304" pitchFamily="18" charset="0"/>
              </a:rPr>
              <a:t>wyznaczenie jednostek odpowiedzialnych za wdrożenie i monitoring realizacji strategii</a:t>
            </a:r>
            <a:endParaRPr lang="pl-PL" sz="1800" dirty="0">
              <a:solidFill>
                <a:srgbClr val="404040"/>
              </a:solidFill>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konsultacja zapisów strategii z Urzędami i Radami, </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przeprowadzenie </a:t>
            </a:r>
            <a:r>
              <a:rPr lang="pl-PL" sz="1800" b="1"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konsultacji </a:t>
            </a: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dokumentu strategii w szczególności z: sąsiednimi gminami i ich związkami, lokalnymi partnerami społecznymi i gospodarczymi, mieszkańcami gmin oraz opracowanie </a:t>
            </a:r>
            <a:r>
              <a:rPr lang="pl-PL" sz="1800" b="1"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raportu </a:t>
            </a: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z ich przebiegu </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ustalenie finalnej wersji zapisów strategii</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200"/>
              </a:spcBef>
              <a:spcAft>
                <a:spcPts val="200"/>
              </a:spcAft>
              <a:buClr>
                <a:srgbClr val="D5393D"/>
              </a:buClr>
              <a:buSzPts val="1000"/>
              <a:buFont typeface="Wingdings" panose="05000000000000000000" pitchFamily="2" charset="2"/>
              <a:buChar char=""/>
            </a:pPr>
            <a:r>
              <a:rPr lang="pl-PL" sz="1800" dirty="0">
                <a:solidFill>
                  <a:srgbClr val="404040"/>
                </a:solidFill>
                <a:effectLst/>
                <a:uFill>
                  <a:solidFill>
                    <a:srgbClr val="000000"/>
                  </a:solidFill>
                </a:uFill>
                <a:latin typeface="Avenir Next LT Pro Light" panose="020B0304020202020204" pitchFamily="34" charset="-18"/>
                <a:ea typeface="Calibri" panose="020F0502020204030204" pitchFamily="34" charset="0"/>
                <a:cs typeface="Times New Roman" panose="02020603050405020304" pitchFamily="18" charset="0"/>
              </a:rPr>
              <a:t>podjęcie uchwały przyjmującej strategię</a:t>
            </a:r>
            <a:endParaRPr lang="pl-PL" sz="180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dirty="0"/>
          </a:p>
        </p:txBody>
      </p:sp>
      <p:sp>
        <p:nvSpPr>
          <p:cNvPr id="4" name="Symbol zastępczy stopki 3">
            <a:extLst>
              <a:ext uri="{FF2B5EF4-FFF2-40B4-BE49-F238E27FC236}">
                <a16:creationId xmlns:a16="http://schemas.microsoft.com/office/drawing/2014/main" id="{A5B22A5B-3346-4B2F-ACFF-2FD7AE6E4808}"/>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30EA7DF5-A2FA-46BA-ACDF-09A68778F5AD}"/>
              </a:ext>
            </a:extLst>
          </p:cNvPr>
          <p:cNvSpPr>
            <a:spLocks noGrp="1"/>
          </p:cNvSpPr>
          <p:nvPr>
            <p:ph type="sldNum" sz="quarter" idx="12"/>
          </p:nvPr>
        </p:nvSpPr>
        <p:spPr/>
        <p:txBody>
          <a:bodyPr/>
          <a:lstStyle/>
          <a:p>
            <a:fld id="{CB7F5A10-CCE5-4C86-A8A0-C656CBD3FEC5}" type="slidenum">
              <a:rPr lang="pl-PL" smtClean="0"/>
              <a:t>30</a:t>
            </a:fld>
            <a:endParaRPr lang="pl-PL"/>
          </a:p>
        </p:txBody>
      </p:sp>
    </p:spTree>
    <p:extLst>
      <p:ext uri="{BB962C8B-B14F-4D97-AF65-F5344CB8AC3E}">
        <p14:creationId xmlns:p14="http://schemas.microsoft.com/office/powerpoint/2010/main" val="4177138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5BD180-A98E-323F-3F41-C4FEBA1830AD}"/>
              </a:ext>
            </a:extLst>
          </p:cNvPr>
          <p:cNvSpPr>
            <a:spLocks noGrp="1"/>
          </p:cNvSpPr>
          <p:nvPr>
            <p:ph type="title"/>
          </p:nvPr>
        </p:nvSpPr>
        <p:spPr/>
        <p:txBody>
          <a:bodyPr>
            <a:normAutofit fontScale="90000"/>
          </a:bodyPr>
          <a:lstStyle/>
          <a:p>
            <a:br>
              <a:rPr lang="pl-PL" dirty="0"/>
            </a:br>
            <a:br>
              <a:rPr lang="pl-PL" dirty="0"/>
            </a:br>
            <a:r>
              <a:rPr lang="pl-PL" sz="4000" b="1" dirty="0"/>
              <a:t>Gmina Międzybórz (obszar wiejski w gminie miejsko-wiejskiej).Kod GUS TERYT 0214055.</a:t>
            </a:r>
            <a:br>
              <a:rPr lang="pl-PL" sz="4000" b="1" dirty="0"/>
            </a:br>
            <a:br>
              <a:rPr lang="pl-PL" sz="4000" b="1" dirty="0"/>
            </a:br>
            <a:endParaRPr lang="pl-PL" sz="4000" b="1" dirty="0"/>
          </a:p>
        </p:txBody>
      </p:sp>
      <p:sp>
        <p:nvSpPr>
          <p:cNvPr id="3" name="Symbol zastępczy zawartości 2">
            <a:extLst>
              <a:ext uri="{FF2B5EF4-FFF2-40B4-BE49-F238E27FC236}">
                <a16:creationId xmlns:a16="http://schemas.microsoft.com/office/drawing/2014/main" id="{EB03BB73-8533-3EFF-3DC8-4C4AC552BFC5}"/>
              </a:ext>
            </a:extLst>
          </p:cNvPr>
          <p:cNvSpPr>
            <a:spLocks noGrp="1"/>
          </p:cNvSpPr>
          <p:nvPr>
            <p:ph idx="1"/>
          </p:nvPr>
        </p:nvSpPr>
        <p:spPr/>
        <p:txBody>
          <a:bodyPr>
            <a:normAutofit fontScale="77500" lnSpcReduction="20000"/>
          </a:bodyPr>
          <a:lstStyle/>
          <a:p>
            <a:endParaRPr lang="pl-PL" dirty="0"/>
          </a:p>
          <a:p>
            <a:r>
              <a:rPr lang="pl-PL" dirty="0"/>
              <a:t>Bąków (wieś)</a:t>
            </a:r>
          </a:p>
          <a:p>
            <a:r>
              <a:rPr lang="pl-PL" dirty="0"/>
              <a:t>Bukowina Sycowska (wieś)</a:t>
            </a:r>
          </a:p>
          <a:p>
            <a:r>
              <a:rPr lang="pl-PL" dirty="0"/>
              <a:t>Dąbrowa Kraszowska (przysiółek)</a:t>
            </a:r>
          </a:p>
          <a:p>
            <a:r>
              <a:rPr lang="pl-PL" dirty="0"/>
              <a:t>Dęby (przysiółek)</a:t>
            </a:r>
          </a:p>
          <a:p>
            <a:r>
              <a:rPr lang="pl-PL" dirty="0"/>
              <a:t>Dziesławice (wieś)</a:t>
            </a:r>
          </a:p>
          <a:p>
            <a:r>
              <a:rPr lang="pl-PL" dirty="0"/>
              <a:t>Gawrony (przysiółek)</a:t>
            </a:r>
          </a:p>
          <a:p>
            <a:r>
              <a:rPr lang="pl-PL" dirty="0"/>
              <a:t>Górzyca (przysiółek)</a:t>
            </a:r>
          </a:p>
          <a:p>
            <a:r>
              <a:rPr lang="pl-PL" dirty="0"/>
              <a:t>Hałdrychowice (wieś)</a:t>
            </a:r>
          </a:p>
          <a:p>
            <a:r>
              <a:rPr lang="pl-PL" dirty="0"/>
              <a:t>Kamień (wieś)</a:t>
            </a:r>
          </a:p>
          <a:p>
            <a:r>
              <a:rPr lang="pl-PL" dirty="0"/>
              <a:t>Klonów (wieś)</a:t>
            </a:r>
          </a:p>
          <a:p>
            <a:r>
              <a:rPr lang="pl-PL" dirty="0"/>
              <a:t>Knopka (przysiółek)</a:t>
            </a:r>
          </a:p>
        </p:txBody>
      </p:sp>
    </p:spTree>
    <p:extLst>
      <p:ext uri="{BB962C8B-B14F-4D97-AF65-F5344CB8AC3E}">
        <p14:creationId xmlns:p14="http://schemas.microsoft.com/office/powerpoint/2010/main" val="2567828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66CE3E-0808-FD22-E361-AEDDD32EC9F0}"/>
              </a:ext>
            </a:extLst>
          </p:cNvPr>
          <p:cNvSpPr>
            <a:spLocks noGrp="1"/>
          </p:cNvSpPr>
          <p:nvPr>
            <p:ph type="title"/>
          </p:nvPr>
        </p:nvSpPr>
        <p:spPr/>
        <p:txBody>
          <a:bodyPr/>
          <a:lstStyle/>
          <a:p>
            <a:r>
              <a:rPr lang="pl-PL" sz="4400" b="1" dirty="0"/>
              <a:t>Gmina Międzybórz (obszar wiejski w gminie miejsko-wiejskiej).Kod GUS TERYT 0214055</a:t>
            </a:r>
            <a:endParaRPr lang="pl-PL" dirty="0"/>
          </a:p>
        </p:txBody>
      </p:sp>
      <p:sp>
        <p:nvSpPr>
          <p:cNvPr id="3" name="Symbol zastępczy zawartości 2">
            <a:extLst>
              <a:ext uri="{FF2B5EF4-FFF2-40B4-BE49-F238E27FC236}">
                <a16:creationId xmlns:a16="http://schemas.microsoft.com/office/drawing/2014/main" id="{3C62C88E-8E1A-8A14-EB79-E707BBE6B744}"/>
              </a:ext>
            </a:extLst>
          </p:cNvPr>
          <p:cNvSpPr>
            <a:spLocks noGrp="1"/>
          </p:cNvSpPr>
          <p:nvPr>
            <p:ph idx="1"/>
          </p:nvPr>
        </p:nvSpPr>
        <p:spPr/>
        <p:txBody>
          <a:bodyPr>
            <a:normAutofit fontScale="85000" lnSpcReduction="20000"/>
          </a:bodyPr>
          <a:lstStyle/>
          <a:p>
            <a:r>
              <a:rPr lang="pl-PL" dirty="0"/>
              <a:t>Kraszów (wieś)</a:t>
            </a:r>
          </a:p>
          <a:p>
            <a:r>
              <a:rPr lang="pl-PL" dirty="0"/>
              <a:t>Królewska Wola (wieś)</a:t>
            </a:r>
          </a:p>
          <a:p>
            <a:r>
              <a:rPr lang="pl-PL" dirty="0"/>
              <a:t>Ligota Rybińska (wieś)</a:t>
            </a:r>
          </a:p>
          <a:p>
            <a:r>
              <a:rPr lang="pl-PL" dirty="0"/>
              <a:t>Niwki Kraszowskie (wieś)</a:t>
            </a:r>
          </a:p>
          <a:p>
            <a:r>
              <a:rPr lang="pl-PL" dirty="0"/>
              <a:t>Niwki Książęce (wieś)</a:t>
            </a:r>
          </a:p>
          <a:p>
            <a:r>
              <a:rPr lang="pl-PL" dirty="0" err="1"/>
              <a:t>Ose</a:t>
            </a:r>
            <a:r>
              <a:rPr lang="pl-PL" dirty="0"/>
              <a:t> (wieś)</a:t>
            </a:r>
          </a:p>
          <a:p>
            <a:r>
              <a:rPr lang="pl-PL" dirty="0"/>
              <a:t>Oska Piła (wieś)</a:t>
            </a:r>
          </a:p>
          <a:p>
            <a:r>
              <a:rPr lang="pl-PL" dirty="0"/>
              <a:t>Osowiec (przysiółek)</a:t>
            </a:r>
          </a:p>
          <a:p>
            <a:r>
              <a:rPr lang="pl-PL" dirty="0"/>
              <a:t>Węgrowa (przysiółek)</a:t>
            </a:r>
          </a:p>
          <a:p>
            <a:r>
              <a:rPr lang="pl-PL" dirty="0"/>
              <a:t>Wiewiórka (część)</a:t>
            </a:r>
          </a:p>
          <a:p>
            <a:r>
              <a:rPr lang="pl-PL" dirty="0" err="1"/>
              <a:t>Wydzierno</a:t>
            </a:r>
            <a:r>
              <a:rPr lang="pl-PL" dirty="0"/>
              <a:t> (przysiółek)</a:t>
            </a:r>
          </a:p>
          <a:p>
            <a:endParaRPr lang="pl-PL" dirty="0"/>
          </a:p>
        </p:txBody>
      </p:sp>
    </p:spTree>
    <p:extLst>
      <p:ext uri="{BB962C8B-B14F-4D97-AF65-F5344CB8AC3E}">
        <p14:creationId xmlns:p14="http://schemas.microsoft.com/office/powerpoint/2010/main" val="2845677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F000B2E-547A-A783-8E55-0A30F943BC53}"/>
              </a:ext>
            </a:extLst>
          </p:cNvPr>
          <p:cNvSpPr>
            <a:spLocks noGrp="1"/>
          </p:cNvSpPr>
          <p:nvPr>
            <p:ph type="title"/>
          </p:nvPr>
        </p:nvSpPr>
        <p:spPr/>
        <p:txBody>
          <a:bodyPr/>
          <a:lstStyle/>
          <a:p>
            <a:r>
              <a:rPr lang="pl-PL" dirty="0"/>
              <a:t>Podział na zespoły warsztatowe poszczególnych miejscowości</a:t>
            </a:r>
          </a:p>
        </p:txBody>
      </p:sp>
      <p:sp>
        <p:nvSpPr>
          <p:cNvPr id="3" name="Symbol zastępczy zawartości 2">
            <a:extLst>
              <a:ext uri="{FF2B5EF4-FFF2-40B4-BE49-F238E27FC236}">
                <a16:creationId xmlns:a16="http://schemas.microsoft.com/office/drawing/2014/main" id="{0BF7A76E-B1EF-51E2-4B11-08E4E1DB48C9}"/>
              </a:ext>
            </a:extLst>
          </p:cNvPr>
          <p:cNvSpPr>
            <a:spLocks noGrp="1"/>
          </p:cNvSpPr>
          <p:nvPr>
            <p:ph idx="1"/>
          </p:nvPr>
        </p:nvSpPr>
        <p:spPr/>
        <p:txBody>
          <a:bodyPr>
            <a:normAutofit/>
          </a:bodyPr>
          <a:lstStyle/>
          <a:p>
            <a:pPr marL="0" indent="0">
              <a:buNone/>
            </a:pPr>
            <a:r>
              <a:rPr lang="pl-PL" dirty="0"/>
              <a:t>1</a:t>
            </a:r>
            <a:r>
              <a:rPr lang="pl-PL" sz="3200" dirty="0"/>
              <a:t>. Międzybórz I </a:t>
            </a:r>
          </a:p>
          <a:p>
            <a:pPr marL="0" indent="0">
              <a:buNone/>
            </a:pPr>
            <a:r>
              <a:rPr lang="pl-PL" sz="3200" dirty="0"/>
              <a:t>2. Międzybórz II</a:t>
            </a:r>
          </a:p>
          <a:p>
            <a:pPr marL="0" indent="0">
              <a:buNone/>
            </a:pPr>
            <a:r>
              <a:rPr lang="pl-PL" sz="3200" dirty="0"/>
              <a:t>3. Bąków , Kamień , Klonów, Królewska Wola </a:t>
            </a:r>
          </a:p>
          <a:p>
            <a:pPr marL="0" indent="0">
              <a:buNone/>
            </a:pPr>
            <a:r>
              <a:rPr lang="pl-PL" sz="3200" dirty="0"/>
              <a:t>4. </a:t>
            </a:r>
            <a:r>
              <a:rPr lang="pl-PL" sz="3200" dirty="0" err="1"/>
              <a:t>Ose</a:t>
            </a:r>
            <a:r>
              <a:rPr lang="pl-PL" sz="3200" dirty="0"/>
              <a:t> , Oska Piła </a:t>
            </a:r>
          </a:p>
          <a:p>
            <a:pPr marL="0" indent="0">
              <a:buNone/>
            </a:pPr>
            <a:r>
              <a:rPr lang="pl-PL" sz="3200" dirty="0"/>
              <a:t>5. Niwki Kraszowskie , Niwki Książęce </a:t>
            </a:r>
          </a:p>
          <a:p>
            <a:pPr marL="0" indent="0">
              <a:buNone/>
            </a:pPr>
            <a:r>
              <a:rPr lang="pl-PL" sz="3200" dirty="0"/>
              <a:t>6. Bukowina Sycowska , Dziesławice </a:t>
            </a:r>
          </a:p>
          <a:p>
            <a:pPr marL="0" indent="0">
              <a:buNone/>
            </a:pPr>
            <a:r>
              <a:rPr lang="pl-PL" sz="3200" dirty="0"/>
              <a:t>7. Hałdrychowice, Kraszów, Ligota Rybińska </a:t>
            </a:r>
          </a:p>
        </p:txBody>
      </p:sp>
    </p:spTree>
    <p:extLst>
      <p:ext uri="{BB962C8B-B14F-4D97-AF65-F5344CB8AC3E}">
        <p14:creationId xmlns:p14="http://schemas.microsoft.com/office/powerpoint/2010/main" val="3197504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253243-47B4-E891-595D-6FF62B89934C}"/>
              </a:ext>
            </a:extLst>
          </p:cNvPr>
          <p:cNvSpPr>
            <a:spLocks noGrp="1"/>
          </p:cNvSpPr>
          <p:nvPr>
            <p:ph type="title"/>
          </p:nvPr>
        </p:nvSpPr>
        <p:spPr/>
        <p:txBody>
          <a:bodyPr/>
          <a:lstStyle/>
          <a:p>
            <a:r>
              <a:rPr lang="pl-PL" dirty="0"/>
              <a:t>II Warsztaty w Międzyborzu </a:t>
            </a:r>
          </a:p>
        </p:txBody>
      </p:sp>
      <p:sp>
        <p:nvSpPr>
          <p:cNvPr id="3" name="Symbol zastępczy zawartości 2">
            <a:extLst>
              <a:ext uri="{FF2B5EF4-FFF2-40B4-BE49-F238E27FC236}">
                <a16:creationId xmlns:a16="http://schemas.microsoft.com/office/drawing/2014/main" id="{EFE7CCA8-952C-5E9F-1B27-241668D5C306}"/>
              </a:ext>
            </a:extLst>
          </p:cNvPr>
          <p:cNvSpPr>
            <a:spLocks noGrp="1"/>
          </p:cNvSpPr>
          <p:nvPr>
            <p:ph idx="1"/>
          </p:nvPr>
        </p:nvSpPr>
        <p:spPr/>
        <p:txBody>
          <a:bodyPr>
            <a:normAutofit/>
          </a:bodyPr>
          <a:lstStyle/>
          <a:p>
            <a:pPr marL="0" indent="0" algn="ctr">
              <a:buNone/>
            </a:pPr>
            <a:r>
              <a:rPr lang="pl-PL" sz="4800" b="1" dirty="0"/>
              <a:t>Czwartek 19 grudnia 2024 godz. 9.00 – przedstawienie I wersji projektu planu strategicznego oraz wybranych obszarów strategii </a:t>
            </a:r>
          </a:p>
        </p:txBody>
      </p:sp>
    </p:spTree>
    <p:extLst>
      <p:ext uri="{BB962C8B-B14F-4D97-AF65-F5344CB8AC3E}">
        <p14:creationId xmlns:p14="http://schemas.microsoft.com/office/powerpoint/2010/main" val="3872707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2FF518C-617E-572F-18E1-BF21870E2D60}"/>
              </a:ext>
            </a:extLst>
          </p:cNvPr>
          <p:cNvSpPr>
            <a:spLocks noGrp="1"/>
          </p:cNvSpPr>
          <p:nvPr>
            <p:ph type="title"/>
          </p:nvPr>
        </p:nvSpPr>
        <p:spPr/>
        <p:txBody>
          <a:bodyPr/>
          <a:lstStyle/>
          <a:p>
            <a:r>
              <a:rPr lang="pl-PL" dirty="0"/>
              <a:t>Propozycje miejsc konsultacji w dniach: </a:t>
            </a:r>
            <a:br>
              <a:rPr lang="pl-PL" dirty="0"/>
            </a:br>
            <a:r>
              <a:rPr lang="pl-PL" b="1" dirty="0"/>
              <a:t>24 i 25 stycznia 2025</a:t>
            </a:r>
          </a:p>
        </p:txBody>
      </p:sp>
      <p:sp>
        <p:nvSpPr>
          <p:cNvPr id="3" name="Symbol zastępczy zawartości 2">
            <a:extLst>
              <a:ext uri="{FF2B5EF4-FFF2-40B4-BE49-F238E27FC236}">
                <a16:creationId xmlns:a16="http://schemas.microsoft.com/office/drawing/2014/main" id="{51313D86-FD8F-7C4C-3A80-822715281C45}"/>
              </a:ext>
            </a:extLst>
          </p:cNvPr>
          <p:cNvSpPr>
            <a:spLocks noGrp="1"/>
          </p:cNvSpPr>
          <p:nvPr>
            <p:ph idx="1"/>
          </p:nvPr>
        </p:nvSpPr>
        <p:spPr/>
        <p:txBody>
          <a:bodyPr>
            <a:normAutofit lnSpcReduction="10000"/>
          </a:bodyPr>
          <a:lstStyle/>
          <a:p>
            <a:pPr marL="0" indent="0">
              <a:buNone/>
            </a:pPr>
            <a:endParaRPr lang="pl-PL" sz="2800" dirty="0"/>
          </a:p>
          <a:p>
            <a:pPr marL="0" indent="0">
              <a:buNone/>
            </a:pPr>
            <a:r>
              <a:rPr lang="pl-PL" sz="3200" dirty="0"/>
              <a:t>Międzybórz – dwa spotkania ( </a:t>
            </a:r>
            <a:r>
              <a:rPr lang="pl-PL" sz="3200" b="1" dirty="0"/>
              <a:t>MGOK sobota 9.00 - piątek 18.00)</a:t>
            </a:r>
          </a:p>
          <a:p>
            <a:pPr marL="0" indent="0">
              <a:buNone/>
            </a:pPr>
            <a:r>
              <a:rPr lang="pl-PL" sz="3200" dirty="0"/>
              <a:t>Bukowina Sycowska , Dziesławice , Bąków , Kamień , Klonów, Królewska Wola, </a:t>
            </a:r>
            <a:r>
              <a:rPr lang="pl-PL" sz="3200" dirty="0" err="1"/>
              <a:t>Ose</a:t>
            </a:r>
            <a:r>
              <a:rPr lang="pl-PL" sz="3200" dirty="0"/>
              <a:t> , Oska Piła – jedno spotkanie (</a:t>
            </a:r>
            <a:r>
              <a:rPr lang="pl-PL" sz="3200" b="1" dirty="0"/>
              <a:t>Świetlica Bukowina Sycowska – 16.00)</a:t>
            </a:r>
          </a:p>
          <a:p>
            <a:pPr marL="0" indent="0">
              <a:buNone/>
            </a:pPr>
            <a:r>
              <a:rPr lang="pl-PL" sz="3200" dirty="0"/>
              <a:t>Hałdrychowice, Kraszów, Ligota Rybińska, . Niwki Kraszowskie, Niwki Książęce – jedno spotkanie (</a:t>
            </a:r>
            <a:r>
              <a:rPr lang="pl-PL" sz="3200" b="1" dirty="0"/>
              <a:t>Kraszów – Świetlica – sobota 12.00)</a:t>
            </a:r>
          </a:p>
          <a:p>
            <a:pPr marL="0" indent="0">
              <a:buNone/>
            </a:pPr>
            <a:endParaRPr lang="pl-PL" dirty="0"/>
          </a:p>
          <a:p>
            <a:pPr marL="0" indent="0">
              <a:buNone/>
            </a:pPr>
            <a:endParaRPr lang="pl-PL" dirty="0"/>
          </a:p>
        </p:txBody>
      </p:sp>
    </p:spTree>
    <p:extLst>
      <p:ext uri="{BB962C8B-B14F-4D97-AF65-F5344CB8AC3E}">
        <p14:creationId xmlns:p14="http://schemas.microsoft.com/office/powerpoint/2010/main" val="10967811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812329-C3C1-4DA9-A7DC-FBCF523256DD}"/>
              </a:ext>
            </a:extLst>
          </p:cNvPr>
          <p:cNvSpPr>
            <a:spLocks noGrp="1"/>
          </p:cNvSpPr>
          <p:nvPr>
            <p:ph type="title"/>
          </p:nvPr>
        </p:nvSpPr>
        <p:spPr/>
        <p:txBody>
          <a:bodyPr/>
          <a:lstStyle/>
          <a:p>
            <a:endParaRPr lang="pl-PL"/>
          </a:p>
        </p:txBody>
      </p:sp>
      <p:pic>
        <p:nvPicPr>
          <p:cNvPr id="4" name="Symbol zastępczy zawartości 3">
            <a:extLst>
              <a:ext uri="{FF2B5EF4-FFF2-40B4-BE49-F238E27FC236}">
                <a16:creationId xmlns:a16="http://schemas.microsoft.com/office/drawing/2014/main" id="{5B24EB84-3BBB-4297-ADC0-C521C7624469}"/>
              </a:ext>
            </a:extLst>
          </p:cNvPr>
          <p:cNvPicPr>
            <a:picLocks noGrp="1"/>
          </p:cNvPicPr>
          <p:nvPr>
            <p:ph idx="1"/>
          </p:nvPr>
        </p:nvPicPr>
        <p:blipFill rotWithShape="1">
          <a:blip r:embed="rId2"/>
          <a:srcRect l="10654" t="21539" r="50484" b="10123"/>
          <a:stretch/>
        </p:blipFill>
        <p:spPr bwMode="auto">
          <a:xfrm>
            <a:off x="838199" y="141402"/>
            <a:ext cx="10515599" cy="651392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2723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8D6A2-357D-4C40-8B06-5648B493FD47}"/>
              </a:ext>
            </a:extLst>
          </p:cNvPr>
          <p:cNvSpPr>
            <a:spLocks noGrp="1"/>
          </p:cNvSpPr>
          <p:nvPr>
            <p:ph type="title"/>
          </p:nvPr>
        </p:nvSpPr>
        <p:spPr/>
        <p:txBody>
          <a:bodyPr/>
          <a:lstStyle/>
          <a:p>
            <a:r>
              <a:rPr lang="pl-PL" dirty="0"/>
              <a:t>Podział na grupy – praca w grupach 30 min.</a:t>
            </a:r>
          </a:p>
        </p:txBody>
      </p:sp>
      <p:sp>
        <p:nvSpPr>
          <p:cNvPr id="3" name="Symbol zastępczy zawartości 2">
            <a:extLst>
              <a:ext uri="{FF2B5EF4-FFF2-40B4-BE49-F238E27FC236}">
                <a16:creationId xmlns:a16="http://schemas.microsoft.com/office/drawing/2014/main" id="{92295E54-C471-40A1-BEA3-24D8732D36D7}"/>
              </a:ext>
            </a:extLst>
          </p:cNvPr>
          <p:cNvSpPr>
            <a:spLocks noGrp="1"/>
          </p:cNvSpPr>
          <p:nvPr>
            <p:ph idx="1"/>
          </p:nvPr>
        </p:nvSpPr>
        <p:spPr/>
        <p:txBody>
          <a:bodyPr/>
          <a:lstStyle/>
          <a:p>
            <a:endParaRPr lang="pl-PL" sz="4800" b="1" dirty="0"/>
          </a:p>
          <a:p>
            <a:pPr marL="0" indent="0" algn="ctr">
              <a:buNone/>
            </a:pPr>
            <a:r>
              <a:rPr lang="pl-PL" sz="4800" b="1" dirty="0"/>
              <a:t>POTENCAŁ, PROBLEMY, WYZWANIA</a:t>
            </a:r>
          </a:p>
          <a:p>
            <a:pPr marL="0" indent="0" algn="ctr">
              <a:buNone/>
            </a:pPr>
            <a:r>
              <a:rPr lang="pl-PL" sz="4800" b="1" dirty="0"/>
              <a:t>DLA KAŻDEJ SFERY</a:t>
            </a:r>
          </a:p>
          <a:p>
            <a:endParaRPr lang="pl-PL" sz="3600" dirty="0"/>
          </a:p>
        </p:txBody>
      </p:sp>
      <p:sp>
        <p:nvSpPr>
          <p:cNvPr id="4" name="Symbol zastępczy stopki 3">
            <a:extLst>
              <a:ext uri="{FF2B5EF4-FFF2-40B4-BE49-F238E27FC236}">
                <a16:creationId xmlns:a16="http://schemas.microsoft.com/office/drawing/2014/main" id="{DC038B10-D2D7-457B-ABCF-15C4C19B1176}"/>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BACBCCD4-FFC4-497C-AC74-B6770DB9927C}"/>
              </a:ext>
            </a:extLst>
          </p:cNvPr>
          <p:cNvSpPr>
            <a:spLocks noGrp="1"/>
          </p:cNvSpPr>
          <p:nvPr>
            <p:ph type="sldNum" sz="quarter" idx="12"/>
          </p:nvPr>
        </p:nvSpPr>
        <p:spPr/>
        <p:txBody>
          <a:bodyPr/>
          <a:lstStyle/>
          <a:p>
            <a:fld id="{07AC365D-8A42-464A-99B2-ABBBB4AFFD9E}" type="slidenum">
              <a:rPr lang="pl-PL" smtClean="0"/>
              <a:t>37</a:t>
            </a:fld>
            <a:endParaRPr lang="pl-PL"/>
          </a:p>
        </p:txBody>
      </p:sp>
    </p:spTree>
    <p:extLst>
      <p:ext uri="{BB962C8B-B14F-4D97-AF65-F5344CB8AC3E}">
        <p14:creationId xmlns:p14="http://schemas.microsoft.com/office/powerpoint/2010/main" val="22626274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t>Dyskusja w grupach i omówienie wniosków</a:t>
            </a:r>
          </a:p>
        </p:txBody>
      </p:sp>
      <p:sp>
        <p:nvSpPr>
          <p:cNvPr id="3" name="Symbol zastępczy zawartości 2"/>
          <p:cNvSpPr>
            <a:spLocks noGrp="1"/>
          </p:cNvSpPr>
          <p:nvPr>
            <p:ph idx="1"/>
          </p:nvPr>
        </p:nvSpPr>
        <p:spPr/>
        <p:txBody>
          <a:bodyPr>
            <a:normAutofit fontScale="92500" lnSpcReduction="10000"/>
          </a:bodyPr>
          <a:lstStyle/>
          <a:p>
            <a:pPr algn="just"/>
            <a:r>
              <a:rPr lang="pl-PL" sz="4000" dirty="0"/>
              <a:t> </a:t>
            </a:r>
            <a:r>
              <a:rPr lang="pl-PL" sz="3900" dirty="0"/>
              <a:t>Co wyróżnia Gminę Międzybórz w obszarze społecznym ?</a:t>
            </a:r>
          </a:p>
          <a:p>
            <a:pPr algn="just"/>
            <a:endParaRPr lang="pl-PL" sz="4000" dirty="0"/>
          </a:p>
          <a:p>
            <a:pPr algn="just"/>
            <a:r>
              <a:rPr lang="pl-PL" sz="4000" dirty="0"/>
              <a:t>Jakie problemy występują w obszarze społecznym i jak te problemy rozwiązujemy ?</a:t>
            </a:r>
          </a:p>
          <a:p>
            <a:pPr algn="just"/>
            <a:endParaRPr lang="pl-PL" sz="4000" dirty="0"/>
          </a:p>
          <a:p>
            <a:pPr algn="just"/>
            <a:r>
              <a:rPr lang="pl-PL" sz="4000" dirty="0"/>
              <a:t>W jakich kierunkach powinniśmy rozwijać Gminę Międzybórz w obszarze społecznym ?</a:t>
            </a:r>
          </a:p>
          <a:p>
            <a:endParaRPr lang="pl-PL" dirty="0"/>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9F12FA0F-D226-4E76-8977-C928402DD3EA}"/>
              </a:ext>
            </a:extLst>
          </p:cNvPr>
          <p:cNvSpPr>
            <a:spLocks noGrp="1"/>
          </p:cNvSpPr>
          <p:nvPr>
            <p:ph type="sldNum" sz="quarter" idx="12"/>
          </p:nvPr>
        </p:nvSpPr>
        <p:spPr/>
        <p:txBody>
          <a:bodyPr/>
          <a:lstStyle/>
          <a:p>
            <a:fld id="{CB7F5A10-CCE5-4C86-A8A0-C656CBD3FEC5}" type="slidenum">
              <a:rPr lang="pl-PL" smtClean="0"/>
              <a:t>38</a:t>
            </a:fld>
            <a:endParaRPr lang="pl-PL"/>
          </a:p>
        </p:txBody>
      </p:sp>
    </p:spTree>
    <p:extLst>
      <p:ext uri="{BB962C8B-B14F-4D97-AF65-F5344CB8AC3E}">
        <p14:creationId xmlns:p14="http://schemas.microsoft.com/office/powerpoint/2010/main" val="3684351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t>Dyskusja w grupach i omówienie wniosków</a:t>
            </a:r>
          </a:p>
        </p:txBody>
      </p:sp>
      <p:sp>
        <p:nvSpPr>
          <p:cNvPr id="3" name="Symbol zastępczy zawartości 2"/>
          <p:cNvSpPr>
            <a:spLocks noGrp="1"/>
          </p:cNvSpPr>
          <p:nvPr>
            <p:ph idx="1"/>
          </p:nvPr>
        </p:nvSpPr>
        <p:spPr/>
        <p:txBody>
          <a:bodyPr>
            <a:normAutofit fontScale="92500" lnSpcReduction="10000"/>
          </a:bodyPr>
          <a:lstStyle/>
          <a:p>
            <a:pPr algn="just"/>
            <a:r>
              <a:rPr lang="pl-PL" sz="4000" dirty="0"/>
              <a:t> </a:t>
            </a:r>
            <a:r>
              <a:rPr lang="pl-PL" sz="3900" dirty="0"/>
              <a:t>Co wyróżnia Gminę Międzybórz w obszarze gospodarczym?</a:t>
            </a:r>
          </a:p>
          <a:p>
            <a:pPr algn="just"/>
            <a:endParaRPr lang="pl-PL" sz="4000" dirty="0"/>
          </a:p>
          <a:p>
            <a:pPr algn="just"/>
            <a:r>
              <a:rPr lang="pl-PL" sz="4000" dirty="0"/>
              <a:t>Jakie problemy występują w obszarze gospodarczym i jak te problemy rozwiązujemy ?</a:t>
            </a:r>
          </a:p>
          <a:p>
            <a:pPr algn="just"/>
            <a:endParaRPr lang="pl-PL" sz="4000" dirty="0"/>
          </a:p>
          <a:p>
            <a:pPr algn="just"/>
            <a:r>
              <a:rPr lang="pl-PL" sz="4000" dirty="0"/>
              <a:t>W jakich kierunkach powinniśmy rozwijać Gminę Międzybórz w obszarze gospodarczym ?</a:t>
            </a:r>
          </a:p>
          <a:p>
            <a:endParaRPr lang="pl-PL" dirty="0"/>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9F12FA0F-D226-4E76-8977-C928402DD3EA}"/>
              </a:ext>
            </a:extLst>
          </p:cNvPr>
          <p:cNvSpPr>
            <a:spLocks noGrp="1"/>
          </p:cNvSpPr>
          <p:nvPr>
            <p:ph type="sldNum" sz="quarter" idx="12"/>
          </p:nvPr>
        </p:nvSpPr>
        <p:spPr/>
        <p:txBody>
          <a:bodyPr/>
          <a:lstStyle/>
          <a:p>
            <a:fld id="{CB7F5A10-CCE5-4C86-A8A0-C656CBD3FEC5}" type="slidenum">
              <a:rPr lang="pl-PL" smtClean="0"/>
              <a:t>39</a:t>
            </a:fld>
            <a:endParaRPr lang="pl-PL"/>
          </a:p>
        </p:txBody>
      </p:sp>
    </p:spTree>
    <p:extLst>
      <p:ext uri="{BB962C8B-B14F-4D97-AF65-F5344CB8AC3E}">
        <p14:creationId xmlns:p14="http://schemas.microsoft.com/office/powerpoint/2010/main" val="3075521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t>Dyskusja w grupach i omówienie wniosków</a:t>
            </a:r>
          </a:p>
        </p:txBody>
      </p:sp>
      <p:sp>
        <p:nvSpPr>
          <p:cNvPr id="3" name="Symbol zastępczy zawartości 2"/>
          <p:cNvSpPr>
            <a:spLocks noGrp="1"/>
          </p:cNvSpPr>
          <p:nvPr>
            <p:ph idx="1"/>
          </p:nvPr>
        </p:nvSpPr>
        <p:spPr/>
        <p:txBody>
          <a:bodyPr>
            <a:normAutofit fontScale="92500" lnSpcReduction="10000"/>
          </a:bodyPr>
          <a:lstStyle/>
          <a:p>
            <a:pPr algn="just"/>
            <a:r>
              <a:rPr lang="pl-PL" sz="4000" dirty="0"/>
              <a:t>Co wyróżnia Gminę Międzybórz w obszarze przestrzennym ?</a:t>
            </a:r>
          </a:p>
          <a:p>
            <a:pPr algn="just"/>
            <a:endParaRPr lang="pl-PL" sz="4000" dirty="0"/>
          </a:p>
          <a:p>
            <a:pPr algn="just"/>
            <a:r>
              <a:rPr lang="pl-PL" sz="4000" dirty="0"/>
              <a:t>Jakie problemy występują w obszarze przestrzennym i jak je rozwiązujemy?</a:t>
            </a:r>
          </a:p>
          <a:p>
            <a:pPr algn="just"/>
            <a:endParaRPr lang="pl-PL" sz="4000" dirty="0"/>
          </a:p>
          <a:p>
            <a:pPr algn="just"/>
            <a:r>
              <a:rPr lang="pl-PL" sz="4000" dirty="0"/>
              <a:t>W jakich kierunkach powinniśmy rozwijać Gminę Międzybórz w obszarze przestrzennym ?</a:t>
            </a:r>
          </a:p>
          <a:p>
            <a:endParaRPr lang="pl-PL" dirty="0"/>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9F12FA0F-D226-4E76-8977-C928402DD3EA}"/>
              </a:ext>
            </a:extLst>
          </p:cNvPr>
          <p:cNvSpPr>
            <a:spLocks noGrp="1"/>
          </p:cNvSpPr>
          <p:nvPr>
            <p:ph type="sldNum" sz="quarter" idx="12"/>
          </p:nvPr>
        </p:nvSpPr>
        <p:spPr/>
        <p:txBody>
          <a:bodyPr/>
          <a:lstStyle/>
          <a:p>
            <a:fld id="{CB7F5A10-CCE5-4C86-A8A0-C656CBD3FEC5}" type="slidenum">
              <a:rPr lang="pl-PL" smtClean="0"/>
              <a:t>40</a:t>
            </a:fld>
            <a:endParaRPr lang="pl-PL"/>
          </a:p>
        </p:txBody>
      </p:sp>
    </p:spTree>
    <p:extLst>
      <p:ext uri="{BB962C8B-B14F-4D97-AF65-F5344CB8AC3E}">
        <p14:creationId xmlns:p14="http://schemas.microsoft.com/office/powerpoint/2010/main" val="4144929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t>Dyskusja w grupach i omówienie wniosków</a:t>
            </a:r>
          </a:p>
        </p:txBody>
      </p:sp>
      <p:sp>
        <p:nvSpPr>
          <p:cNvPr id="3" name="Symbol zastępczy zawartości 2"/>
          <p:cNvSpPr>
            <a:spLocks noGrp="1"/>
          </p:cNvSpPr>
          <p:nvPr>
            <p:ph idx="1"/>
          </p:nvPr>
        </p:nvSpPr>
        <p:spPr/>
        <p:txBody>
          <a:bodyPr>
            <a:normAutofit fontScale="92500" lnSpcReduction="10000"/>
          </a:bodyPr>
          <a:lstStyle/>
          <a:p>
            <a:pPr algn="just"/>
            <a:r>
              <a:rPr lang="pl-PL" sz="4000" dirty="0"/>
              <a:t>Co wyróżnia Gminę Międzybórz w obszarze środowiskowym?</a:t>
            </a:r>
          </a:p>
          <a:p>
            <a:pPr algn="just"/>
            <a:endParaRPr lang="pl-PL" sz="4000" dirty="0"/>
          </a:p>
          <a:p>
            <a:pPr algn="just"/>
            <a:r>
              <a:rPr lang="pl-PL" sz="3800" dirty="0"/>
              <a:t>Jakie problemy występują w obszarze środowiskowym i jak te problemy rozwiązujemy ?</a:t>
            </a:r>
          </a:p>
          <a:p>
            <a:pPr algn="just"/>
            <a:endParaRPr lang="pl-PL" sz="4000" dirty="0"/>
          </a:p>
          <a:p>
            <a:pPr algn="just"/>
            <a:r>
              <a:rPr lang="pl-PL" sz="4000" dirty="0"/>
              <a:t>W jakich kierunkach powinniśmy rozwijać Gminę Międzybórz w obszarze środowiskowym?</a:t>
            </a:r>
          </a:p>
          <a:p>
            <a:endParaRPr lang="pl-PL" dirty="0"/>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9F12FA0F-D226-4E76-8977-C928402DD3EA}"/>
              </a:ext>
            </a:extLst>
          </p:cNvPr>
          <p:cNvSpPr>
            <a:spLocks noGrp="1"/>
          </p:cNvSpPr>
          <p:nvPr>
            <p:ph type="sldNum" sz="quarter" idx="12"/>
          </p:nvPr>
        </p:nvSpPr>
        <p:spPr/>
        <p:txBody>
          <a:bodyPr/>
          <a:lstStyle/>
          <a:p>
            <a:fld id="{CB7F5A10-CCE5-4C86-A8A0-C656CBD3FEC5}" type="slidenum">
              <a:rPr lang="pl-PL" smtClean="0"/>
              <a:t>41</a:t>
            </a:fld>
            <a:endParaRPr lang="pl-PL"/>
          </a:p>
        </p:txBody>
      </p:sp>
    </p:spTree>
    <p:extLst>
      <p:ext uri="{BB962C8B-B14F-4D97-AF65-F5344CB8AC3E}">
        <p14:creationId xmlns:p14="http://schemas.microsoft.com/office/powerpoint/2010/main" val="3743322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F6B4DEB-591D-4D4C-BCF0-82AAC26F2729}"/>
              </a:ext>
            </a:extLst>
          </p:cNvPr>
          <p:cNvSpPr>
            <a:spLocks noGrp="1"/>
          </p:cNvSpPr>
          <p:nvPr>
            <p:ph type="title"/>
          </p:nvPr>
        </p:nvSpPr>
        <p:spPr/>
        <p:txBody>
          <a:bodyPr/>
          <a:lstStyle/>
          <a:p>
            <a:r>
              <a:rPr lang="pl-PL" dirty="0"/>
              <a:t>Ucieranie się wniosków w grupach na forum zespołu – 45 min.</a:t>
            </a:r>
          </a:p>
        </p:txBody>
      </p:sp>
      <p:sp>
        <p:nvSpPr>
          <p:cNvPr id="3" name="Symbol zastępczy zawartości 2">
            <a:extLst>
              <a:ext uri="{FF2B5EF4-FFF2-40B4-BE49-F238E27FC236}">
                <a16:creationId xmlns:a16="http://schemas.microsoft.com/office/drawing/2014/main" id="{B60D9F19-46BA-4075-93B4-105E1C2E6A52}"/>
              </a:ext>
            </a:extLst>
          </p:cNvPr>
          <p:cNvSpPr>
            <a:spLocks noGrp="1"/>
          </p:cNvSpPr>
          <p:nvPr>
            <p:ph idx="1"/>
          </p:nvPr>
        </p:nvSpPr>
        <p:spPr/>
        <p:txBody>
          <a:bodyPr/>
          <a:lstStyle/>
          <a:p>
            <a:endParaRPr lang="pl-PL" dirty="0"/>
          </a:p>
          <a:p>
            <a:pPr algn="just"/>
            <a:r>
              <a:rPr lang="pl-PL" dirty="0"/>
              <a:t>Przedstawienie odpowiedzi, wniosków przez reprezentantów poszczególnych grup;</a:t>
            </a:r>
          </a:p>
          <a:p>
            <a:pPr algn="just"/>
            <a:r>
              <a:rPr lang="pl-PL" dirty="0"/>
              <a:t>Zaprezentowanie syntezy z wypowiedzi w formie pisemnej/planszy;</a:t>
            </a:r>
          </a:p>
          <a:p>
            <a:pPr algn="just"/>
            <a:r>
              <a:rPr lang="pl-PL" dirty="0"/>
              <a:t>Dyskusja nad poruszanymi problemami na forum zespołu;</a:t>
            </a:r>
          </a:p>
          <a:p>
            <a:pPr algn="just"/>
            <a:r>
              <a:rPr lang="pl-PL" dirty="0"/>
              <a:t>Wprowadzenie zmian, ulepszenie zapisów;</a:t>
            </a:r>
          </a:p>
          <a:p>
            <a:pPr algn="just"/>
            <a:r>
              <a:rPr lang="pl-PL" dirty="0"/>
              <a:t>Przekazanie w formie pisemnej ostatecznych odpowiedzi na postawione pytania.</a:t>
            </a:r>
          </a:p>
        </p:txBody>
      </p:sp>
      <p:sp>
        <p:nvSpPr>
          <p:cNvPr id="4" name="Symbol zastępczy stopki 3">
            <a:extLst>
              <a:ext uri="{FF2B5EF4-FFF2-40B4-BE49-F238E27FC236}">
                <a16:creationId xmlns:a16="http://schemas.microsoft.com/office/drawing/2014/main" id="{231FB25D-A093-40FB-9285-A4496639D217}"/>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8691D81B-A9DE-4C5C-B155-ABF4C6677D1F}"/>
              </a:ext>
            </a:extLst>
          </p:cNvPr>
          <p:cNvSpPr>
            <a:spLocks noGrp="1"/>
          </p:cNvSpPr>
          <p:nvPr>
            <p:ph type="sldNum" sz="quarter" idx="12"/>
          </p:nvPr>
        </p:nvSpPr>
        <p:spPr/>
        <p:txBody>
          <a:bodyPr/>
          <a:lstStyle/>
          <a:p>
            <a:fld id="{07AC365D-8A42-464A-99B2-ABBBB4AFFD9E}" type="slidenum">
              <a:rPr lang="pl-PL" smtClean="0"/>
              <a:t>42</a:t>
            </a:fld>
            <a:endParaRPr lang="pl-PL"/>
          </a:p>
        </p:txBody>
      </p:sp>
    </p:spTree>
    <p:extLst>
      <p:ext uri="{BB962C8B-B14F-4D97-AF65-F5344CB8AC3E}">
        <p14:creationId xmlns:p14="http://schemas.microsoft.com/office/powerpoint/2010/main" val="141189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7E9D79A-AB34-4EE9-AB09-8B974F6F15D6}"/>
              </a:ext>
            </a:extLst>
          </p:cNvPr>
          <p:cNvSpPr>
            <a:spLocks noGrp="1"/>
          </p:cNvSpPr>
          <p:nvPr>
            <p:ph type="title"/>
          </p:nvPr>
        </p:nvSpPr>
        <p:spPr/>
        <p:txBody>
          <a:bodyPr/>
          <a:lstStyle/>
          <a:p>
            <a:r>
              <a:rPr lang="pl-PL" dirty="0"/>
              <a:t> PODZIAŁ NA ROBOCZE GRUPY </a:t>
            </a:r>
          </a:p>
        </p:txBody>
      </p:sp>
      <p:sp>
        <p:nvSpPr>
          <p:cNvPr id="3" name="Symbol zastępczy zawartości 2">
            <a:extLst>
              <a:ext uri="{FF2B5EF4-FFF2-40B4-BE49-F238E27FC236}">
                <a16:creationId xmlns:a16="http://schemas.microsoft.com/office/drawing/2014/main" id="{A8C8036A-369A-4C94-A538-A81D21C0B5D8}"/>
              </a:ext>
            </a:extLst>
          </p:cNvPr>
          <p:cNvSpPr>
            <a:spLocks noGrp="1"/>
          </p:cNvSpPr>
          <p:nvPr>
            <p:ph idx="1"/>
          </p:nvPr>
        </p:nvSpPr>
        <p:spPr/>
        <p:txBody>
          <a:bodyPr>
            <a:normAutofit fontScale="55000" lnSpcReduction="20000"/>
          </a:bodyPr>
          <a:lstStyle/>
          <a:p>
            <a:pPr marL="0" indent="0">
              <a:buNone/>
            </a:pPr>
            <a:r>
              <a:rPr lang="pl-PL" b="1" dirty="0"/>
              <a:t>                                                                                         Przestrzennej :</a:t>
            </a:r>
          </a:p>
          <a:p>
            <a:r>
              <a:rPr lang="pl-PL" sz="2800" dirty="0"/>
              <a:t>Sieć wodociągowej</a:t>
            </a:r>
          </a:p>
          <a:p>
            <a:r>
              <a:rPr lang="pl-PL" sz="2800" dirty="0"/>
              <a:t>Gospodarka ściekowa</a:t>
            </a:r>
          </a:p>
          <a:p>
            <a:r>
              <a:rPr lang="pl-PL" sz="2800" dirty="0"/>
              <a:t>Sieć gazowa</a:t>
            </a:r>
          </a:p>
          <a:p>
            <a:r>
              <a:rPr lang="pl-PL" sz="2800" dirty="0"/>
              <a:t>Sieć cieplna</a:t>
            </a:r>
          </a:p>
          <a:p>
            <a:r>
              <a:rPr lang="pl-PL" sz="2800" dirty="0"/>
              <a:t>Gospodarka </a:t>
            </a:r>
          </a:p>
          <a:p>
            <a:r>
              <a:rPr lang="pl-PL" sz="2800" dirty="0"/>
              <a:t>Zasoby mieszkaniowe i budownictwo </a:t>
            </a:r>
          </a:p>
          <a:p>
            <a:r>
              <a:rPr lang="pl-PL" sz="2800" dirty="0"/>
              <a:t>Transport i komunikacja</a:t>
            </a:r>
          </a:p>
          <a:p>
            <a:r>
              <a:rPr lang="pl-PL" sz="2800" dirty="0"/>
              <a:t>Transport kolejowy</a:t>
            </a:r>
          </a:p>
          <a:p>
            <a:r>
              <a:rPr lang="pl-PL" sz="2800" dirty="0"/>
              <a:t>Komunikacja publiczna</a:t>
            </a:r>
          </a:p>
          <a:p>
            <a:r>
              <a:rPr lang="pl-PL" sz="2800" dirty="0"/>
              <a:t>Drogi rowerowe</a:t>
            </a:r>
          </a:p>
          <a:p>
            <a:r>
              <a:rPr lang="pl-PL" sz="2800" dirty="0"/>
              <a:t>Pomiar ruchu</a:t>
            </a:r>
          </a:p>
          <a:p>
            <a:r>
              <a:rPr lang="pl-PL" sz="2800" dirty="0"/>
              <a:t>Pojazdy</a:t>
            </a:r>
          </a:p>
          <a:p>
            <a:r>
              <a:rPr lang="pl-PL" sz="2800" dirty="0"/>
              <a:t>Wypadki drogowe</a:t>
            </a:r>
          </a:p>
          <a:p>
            <a:pPr marL="0" indent="0">
              <a:buNone/>
            </a:pPr>
            <a:endParaRPr lang="pl-PL" dirty="0"/>
          </a:p>
        </p:txBody>
      </p:sp>
      <p:sp>
        <p:nvSpPr>
          <p:cNvPr id="4" name="Symbol zastępczy stopki 3">
            <a:extLst>
              <a:ext uri="{FF2B5EF4-FFF2-40B4-BE49-F238E27FC236}">
                <a16:creationId xmlns:a16="http://schemas.microsoft.com/office/drawing/2014/main" id="{2A141B21-B04D-4F6B-BFEB-F0B2BA8F34B2}"/>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17C4DA51-C222-461B-B2E9-6A16A641B00E}"/>
              </a:ext>
            </a:extLst>
          </p:cNvPr>
          <p:cNvSpPr>
            <a:spLocks noGrp="1"/>
          </p:cNvSpPr>
          <p:nvPr>
            <p:ph type="sldNum" sz="quarter" idx="12"/>
          </p:nvPr>
        </p:nvSpPr>
        <p:spPr/>
        <p:txBody>
          <a:bodyPr/>
          <a:lstStyle/>
          <a:p>
            <a:fld id="{07AC365D-8A42-464A-99B2-ABBBB4AFFD9E}" type="slidenum">
              <a:rPr lang="pl-PL" smtClean="0"/>
              <a:t>43</a:t>
            </a:fld>
            <a:endParaRPr lang="pl-PL"/>
          </a:p>
        </p:txBody>
      </p:sp>
    </p:spTree>
    <p:extLst>
      <p:ext uri="{BB962C8B-B14F-4D97-AF65-F5344CB8AC3E}">
        <p14:creationId xmlns:p14="http://schemas.microsoft.com/office/powerpoint/2010/main" val="3817957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1E7938-9CCE-4262-8A90-702D23618915}"/>
              </a:ext>
            </a:extLst>
          </p:cNvPr>
          <p:cNvSpPr>
            <a:spLocks noGrp="1"/>
          </p:cNvSpPr>
          <p:nvPr>
            <p:ph type="title"/>
          </p:nvPr>
        </p:nvSpPr>
        <p:spPr/>
        <p:txBody>
          <a:bodyPr/>
          <a:lstStyle/>
          <a:p>
            <a:r>
              <a:rPr lang="pl-PL" dirty="0"/>
              <a:t>PODZIAŁ NA ROBOCZE GRUPY</a:t>
            </a:r>
          </a:p>
        </p:txBody>
      </p:sp>
      <p:sp>
        <p:nvSpPr>
          <p:cNvPr id="3" name="Symbol zastępczy zawartości 2">
            <a:extLst>
              <a:ext uri="{FF2B5EF4-FFF2-40B4-BE49-F238E27FC236}">
                <a16:creationId xmlns:a16="http://schemas.microsoft.com/office/drawing/2014/main" id="{FC23341F-4F72-404C-92FC-4F4E841773B2}"/>
              </a:ext>
            </a:extLst>
          </p:cNvPr>
          <p:cNvSpPr>
            <a:spLocks noGrp="1"/>
          </p:cNvSpPr>
          <p:nvPr>
            <p:ph idx="1"/>
          </p:nvPr>
        </p:nvSpPr>
        <p:spPr/>
        <p:txBody>
          <a:bodyPr>
            <a:normAutofit/>
          </a:bodyPr>
          <a:lstStyle/>
          <a:p>
            <a:pPr marL="0" indent="0">
              <a:buNone/>
            </a:pPr>
            <a:r>
              <a:rPr lang="pl-PL" b="1" dirty="0"/>
              <a:t>SPOŁECZNEJ:</a:t>
            </a:r>
          </a:p>
          <a:p>
            <a:r>
              <a:rPr lang="pl-PL" sz="2800" dirty="0"/>
              <a:t>Demografia i rynek pracy</a:t>
            </a:r>
          </a:p>
          <a:p>
            <a:r>
              <a:rPr lang="pl-PL" sz="2800" dirty="0"/>
              <a:t>Oświata, wychowanie, nauka i szkolnictwo </a:t>
            </a:r>
          </a:p>
          <a:p>
            <a:r>
              <a:rPr lang="pl-PL" sz="2800" dirty="0"/>
              <a:t>Kultura i ochrony dziedzictwa kulturowego</a:t>
            </a:r>
          </a:p>
          <a:p>
            <a:r>
              <a:rPr lang="pl-PL" sz="2800" dirty="0"/>
              <a:t>Sport i kultura fizycznego</a:t>
            </a:r>
          </a:p>
          <a:p>
            <a:r>
              <a:rPr lang="pl-PL" sz="2800" dirty="0"/>
              <a:t>Ochrona zdrowia</a:t>
            </a:r>
          </a:p>
          <a:p>
            <a:r>
              <a:rPr lang="pl-PL" sz="2800" dirty="0"/>
              <a:t>Pomoc społeczna</a:t>
            </a:r>
          </a:p>
          <a:p>
            <a:r>
              <a:rPr lang="pl-PL" sz="2800" dirty="0"/>
              <a:t>Rekreacja – dla mieszkańców</a:t>
            </a:r>
          </a:p>
          <a:p>
            <a:endParaRPr lang="pl-PL" dirty="0"/>
          </a:p>
        </p:txBody>
      </p:sp>
      <p:sp>
        <p:nvSpPr>
          <p:cNvPr id="4" name="Symbol zastępczy stopki 3">
            <a:extLst>
              <a:ext uri="{FF2B5EF4-FFF2-40B4-BE49-F238E27FC236}">
                <a16:creationId xmlns:a16="http://schemas.microsoft.com/office/drawing/2014/main" id="{AAE2C637-0CE7-4AF7-9C7A-6882357ED694}"/>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87B4382B-A34E-416D-A169-610B31DE4BB9}"/>
              </a:ext>
            </a:extLst>
          </p:cNvPr>
          <p:cNvSpPr>
            <a:spLocks noGrp="1"/>
          </p:cNvSpPr>
          <p:nvPr>
            <p:ph type="sldNum" sz="quarter" idx="12"/>
          </p:nvPr>
        </p:nvSpPr>
        <p:spPr/>
        <p:txBody>
          <a:bodyPr/>
          <a:lstStyle/>
          <a:p>
            <a:fld id="{07AC365D-8A42-464A-99B2-ABBBB4AFFD9E}" type="slidenum">
              <a:rPr lang="pl-PL" smtClean="0"/>
              <a:t>44</a:t>
            </a:fld>
            <a:endParaRPr lang="pl-PL"/>
          </a:p>
        </p:txBody>
      </p:sp>
    </p:spTree>
    <p:extLst>
      <p:ext uri="{BB962C8B-B14F-4D97-AF65-F5344CB8AC3E}">
        <p14:creationId xmlns:p14="http://schemas.microsoft.com/office/powerpoint/2010/main" val="1690103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1C725DE-6A10-4E35-9D0C-15AF78128008}"/>
              </a:ext>
            </a:extLst>
          </p:cNvPr>
          <p:cNvSpPr>
            <a:spLocks noGrp="1"/>
          </p:cNvSpPr>
          <p:nvPr>
            <p:ph type="title"/>
          </p:nvPr>
        </p:nvSpPr>
        <p:spPr/>
        <p:txBody>
          <a:bodyPr/>
          <a:lstStyle/>
          <a:p>
            <a:r>
              <a:rPr lang="pl-PL" dirty="0"/>
              <a:t>PODZIAŁ NA ROBOCZE GRUPY</a:t>
            </a:r>
          </a:p>
        </p:txBody>
      </p:sp>
      <p:sp>
        <p:nvSpPr>
          <p:cNvPr id="3" name="Symbol zastępczy zawartości 2">
            <a:extLst>
              <a:ext uri="{FF2B5EF4-FFF2-40B4-BE49-F238E27FC236}">
                <a16:creationId xmlns:a16="http://schemas.microsoft.com/office/drawing/2014/main" id="{0223A0F3-BBDC-4F6E-B5CA-28BF94550FB5}"/>
              </a:ext>
            </a:extLst>
          </p:cNvPr>
          <p:cNvSpPr>
            <a:spLocks noGrp="1"/>
          </p:cNvSpPr>
          <p:nvPr>
            <p:ph idx="1"/>
          </p:nvPr>
        </p:nvSpPr>
        <p:spPr/>
        <p:txBody>
          <a:bodyPr/>
          <a:lstStyle/>
          <a:p>
            <a:pPr marL="0" indent="0">
              <a:buNone/>
            </a:pPr>
            <a:r>
              <a:rPr lang="pl-PL" b="1" dirty="0"/>
              <a:t>gospodarczej</a:t>
            </a:r>
            <a:r>
              <a:rPr lang="pl-PL" dirty="0"/>
              <a:t>:</a:t>
            </a:r>
          </a:p>
          <a:p>
            <a:r>
              <a:rPr lang="pl-PL" dirty="0"/>
              <a:t>Ilość REGONÓW, struktura własnościowa, branżowa podmiotów gospodarczych</a:t>
            </a:r>
          </a:p>
          <a:p>
            <a:r>
              <a:rPr lang="pl-PL" dirty="0"/>
              <a:t>Inwestorzy, w tym zagraniczni</a:t>
            </a:r>
          </a:p>
          <a:p>
            <a:r>
              <a:rPr lang="pl-PL" dirty="0"/>
              <a:t>Działalność inwestycyjna, JOB-y</a:t>
            </a:r>
          </a:p>
          <a:p>
            <a:r>
              <a:rPr lang="pl-PL" dirty="0"/>
              <a:t>Dostępność teleinformatyczna </a:t>
            </a:r>
          </a:p>
          <a:p>
            <a:r>
              <a:rPr lang="pl-PL" dirty="0"/>
              <a:t>Poziom cyfryzacji </a:t>
            </a:r>
          </a:p>
          <a:p>
            <a:r>
              <a:rPr lang="pl-PL" dirty="0"/>
              <a:t>Cyfrowy Urząd </a:t>
            </a:r>
          </a:p>
          <a:p>
            <a:endParaRPr lang="pl-PL" dirty="0"/>
          </a:p>
        </p:txBody>
      </p:sp>
      <p:sp>
        <p:nvSpPr>
          <p:cNvPr id="4" name="Symbol zastępczy stopki 3">
            <a:extLst>
              <a:ext uri="{FF2B5EF4-FFF2-40B4-BE49-F238E27FC236}">
                <a16:creationId xmlns:a16="http://schemas.microsoft.com/office/drawing/2014/main" id="{B14412B8-B1E1-4189-8EC9-CC1489A05A62}"/>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C1533C78-A2DE-42AB-BAC0-D209F8867CF8}"/>
              </a:ext>
            </a:extLst>
          </p:cNvPr>
          <p:cNvSpPr>
            <a:spLocks noGrp="1"/>
          </p:cNvSpPr>
          <p:nvPr>
            <p:ph type="sldNum" sz="quarter" idx="12"/>
          </p:nvPr>
        </p:nvSpPr>
        <p:spPr/>
        <p:txBody>
          <a:bodyPr/>
          <a:lstStyle/>
          <a:p>
            <a:fld id="{07AC365D-8A42-464A-99B2-ABBBB4AFFD9E}" type="slidenum">
              <a:rPr lang="pl-PL" smtClean="0"/>
              <a:t>45</a:t>
            </a:fld>
            <a:endParaRPr lang="pl-PL"/>
          </a:p>
        </p:txBody>
      </p:sp>
    </p:spTree>
    <p:extLst>
      <p:ext uri="{BB962C8B-B14F-4D97-AF65-F5344CB8AC3E}">
        <p14:creationId xmlns:p14="http://schemas.microsoft.com/office/powerpoint/2010/main" val="774731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EB95DC-8AD2-4095-8657-9FB46420DF18}"/>
              </a:ext>
            </a:extLst>
          </p:cNvPr>
          <p:cNvSpPr>
            <a:spLocks noGrp="1"/>
          </p:cNvSpPr>
          <p:nvPr>
            <p:ph type="title"/>
          </p:nvPr>
        </p:nvSpPr>
        <p:spPr/>
        <p:txBody>
          <a:bodyPr/>
          <a:lstStyle/>
          <a:p>
            <a:r>
              <a:rPr lang="pl-PL" dirty="0"/>
              <a:t>PODZIAŁ NA ROBOCZE GRUPY</a:t>
            </a:r>
          </a:p>
        </p:txBody>
      </p:sp>
      <p:sp>
        <p:nvSpPr>
          <p:cNvPr id="3" name="Symbol zastępczy zawartości 2">
            <a:extLst>
              <a:ext uri="{FF2B5EF4-FFF2-40B4-BE49-F238E27FC236}">
                <a16:creationId xmlns:a16="http://schemas.microsoft.com/office/drawing/2014/main" id="{FA640F91-46B1-4F2D-A91E-340CFEC93E97}"/>
              </a:ext>
            </a:extLst>
          </p:cNvPr>
          <p:cNvSpPr>
            <a:spLocks noGrp="1"/>
          </p:cNvSpPr>
          <p:nvPr>
            <p:ph idx="1"/>
          </p:nvPr>
        </p:nvSpPr>
        <p:spPr/>
        <p:txBody>
          <a:bodyPr/>
          <a:lstStyle/>
          <a:p>
            <a:endParaRPr lang="pl-PL" dirty="0"/>
          </a:p>
          <a:p>
            <a:pPr marL="0" indent="0">
              <a:buNone/>
            </a:pPr>
            <a:r>
              <a:rPr lang="pl-PL" b="1" dirty="0"/>
              <a:t>środowiskowej</a:t>
            </a:r>
            <a:r>
              <a:rPr lang="pl-PL" dirty="0"/>
              <a:t>:</a:t>
            </a:r>
          </a:p>
          <a:p>
            <a:r>
              <a:rPr lang="pl-PL" dirty="0"/>
              <a:t>Ocena jakości powietrza, hałasu i źródeł emisji</a:t>
            </a:r>
          </a:p>
          <a:p>
            <a:r>
              <a:rPr lang="pl-PL" dirty="0"/>
              <a:t>Gospodarka odpadowa, edukacja w zakresie segregacji śmieci</a:t>
            </a:r>
          </a:p>
          <a:p>
            <a:r>
              <a:rPr lang="pl-PL" dirty="0"/>
              <a:t>Ochrona przeciwpowodziowa</a:t>
            </a:r>
          </a:p>
          <a:p>
            <a:r>
              <a:rPr lang="pl-PL" dirty="0"/>
              <a:t>Poziom przestępczości</a:t>
            </a:r>
          </a:p>
          <a:p>
            <a:endParaRPr lang="pl-PL" dirty="0"/>
          </a:p>
        </p:txBody>
      </p:sp>
      <p:sp>
        <p:nvSpPr>
          <p:cNvPr id="4" name="Symbol zastępczy stopki 3">
            <a:extLst>
              <a:ext uri="{FF2B5EF4-FFF2-40B4-BE49-F238E27FC236}">
                <a16:creationId xmlns:a16="http://schemas.microsoft.com/office/drawing/2014/main" id="{8E37E844-4619-4925-961A-1303E18C10DD}"/>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C5E5BC65-056B-46FA-B9B1-31ACFC0CF46A}"/>
              </a:ext>
            </a:extLst>
          </p:cNvPr>
          <p:cNvSpPr>
            <a:spLocks noGrp="1"/>
          </p:cNvSpPr>
          <p:nvPr>
            <p:ph type="sldNum" sz="quarter" idx="12"/>
          </p:nvPr>
        </p:nvSpPr>
        <p:spPr/>
        <p:txBody>
          <a:bodyPr/>
          <a:lstStyle/>
          <a:p>
            <a:fld id="{07AC365D-8A42-464A-99B2-ABBBB4AFFD9E}" type="slidenum">
              <a:rPr lang="pl-PL" smtClean="0"/>
              <a:t>46</a:t>
            </a:fld>
            <a:endParaRPr lang="pl-PL"/>
          </a:p>
        </p:txBody>
      </p:sp>
    </p:spTree>
    <p:extLst>
      <p:ext uri="{BB962C8B-B14F-4D97-AF65-F5344CB8AC3E}">
        <p14:creationId xmlns:p14="http://schemas.microsoft.com/office/powerpoint/2010/main" val="1973873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2F81F45-BCE6-4099-81B2-AAB91F0BD8C3}"/>
              </a:ext>
            </a:extLst>
          </p:cNvPr>
          <p:cNvSpPr>
            <a:spLocks noGrp="1"/>
          </p:cNvSpPr>
          <p:nvPr>
            <p:ph type="title"/>
          </p:nvPr>
        </p:nvSpPr>
        <p:spPr/>
        <p:txBody>
          <a:bodyPr/>
          <a:lstStyle/>
          <a:p>
            <a:r>
              <a:rPr lang="pl-PL" dirty="0"/>
              <a:t>ANALIZA SWOT</a:t>
            </a:r>
          </a:p>
        </p:txBody>
      </p:sp>
      <p:sp>
        <p:nvSpPr>
          <p:cNvPr id="3" name="Symbol zastępczy zawartości 2">
            <a:extLst>
              <a:ext uri="{FF2B5EF4-FFF2-40B4-BE49-F238E27FC236}">
                <a16:creationId xmlns:a16="http://schemas.microsoft.com/office/drawing/2014/main" id="{B1A7FCCC-FAE0-40B6-A50F-D747AABE5EB0}"/>
              </a:ext>
            </a:extLst>
          </p:cNvPr>
          <p:cNvSpPr>
            <a:spLocks noGrp="1"/>
          </p:cNvSpPr>
          <p:nvPr>
            <p:ph idx="1"/>
          </p:nvPr>
        </p:nvSpPr>
        <p:spPr/>
        <p:txBody>
          <a:bodyPr/>
          <a:lstStyle/>
          <a:p>
            <a:r>
              <a:rPr lang="pl-PL" dirty="0"/>
              <a:t>Słabe strony w</a:t>
            </a:r>
            <a:r>
              <a:rPr lang="pl-PL" b="1" dirty="0"/>
              <a:t> obszarze społecznym, gospodarczym, przestrzennym i środowiskowym</a:t>
            </a:r>
            <a:endParaRPr lang="pl-PL" dirty="0"/>
          </a:p>
          <a:p>
            <a:r>
              <a:rPr lang="pl-PL" dirty="0"/>
              <a:t>Mocne strony w </a:t>
            </a:r>
            <a:r>
              <a:rPr lang="pl-PL" b="1" dirty="0"/>
              <a:t>obszarze społecznym, gospodarczym, przestrzennym i środowiskowym</a:t>
            </a:r>
            <a:endParaRPr lang="pl-PL" dirty="0"/>
          </a:p>
          <a:p>
            <a:r>
              <a:rPr lang="pl-PL" dirty="0"/>
              <a:t>Zagrożenia w</a:t>
            </a:r>
            <a:r>
              <a:rPr lang="pl-PL" b="1" dirty="0"/>
              <a:t> obszarze społecznym, gospodarczym, przestrzennym i środowiskowym</a:t>
            </a:r>
            <a:endParaRPr lang="pl-PL" dirty="0"/>
          </a:p>
          <a:p>
            <a:r>
              <a:rPr lang="pl-PL" dirty="0"/>
              <a:t>Szanse w </a:t>
            </a:r>
            <a:r>
              <a:rPr lang="pl-PL" b="1" dirty="0"/>
              <a:t>obszarze społecznym, gospodarczym, przestrzennym i środowiskowym</a:t>
            </a:r>
            <a:endParaRPr lang="pl-PL" dirty="0"/>
          </a:p>
          <a:p>
            <a:endParaRPr lang="pl-PL" dirty="0"/>
          </a:p>
        </p:txBody>
      </p:sp>
      <p:sp>
        <p:nvSpPr>
          <p:cNvPr id="4" name="Symbol zastępczy stopki 3">
            <a:extLst>
              <a:ext uri="{FF2B5EF4-FFF2-40B4-BE49-F238E27FC236}">
                <a16:creationId xmlns:a16="http://schemas.microsoft.com/office/drawing/2014/main" id="{D14A44F4-398D-497B-BF8B-242CA8C79990}"/>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2D23FDAD-6565-4D8C-8148-22CE7C848A10}"/>
              </a:ext>
            </a:extLst>
          </p:cNvPr>
          <p:cNvSpPr>
            <a:spLocks noGrp="1"/>
          </p:cNvSpPr>
          <p:nvPr>
            <p:ph type="sldNum" sz="quarter" idx="12"/>
          </p:nvPr>
        </p:nvSpPr>
        <p:spPr/>
        <p:txBody>
          <a:bodyPr/>
          <a:lstStyle/>
          <a:p>
            <a:fld id="{07AC365D-8A42-464A-99B2-ABBBB4AFFD9E}" type="slidenum">
              <a:rPr lang="pl-PL" smtClean="0"/>
              <a:t>47</a:t>
            </a:fld>
            <a:endParaRPr lang="pl-PL"/>
          </a:p>
        </p:txBody>
      </p:sp>
    </p:spTree>
    <p:extLst>
      <p:ext uri="{BB962C8B-B14F-4D97-AF65-F5344CB8AC3E}">
        <p14:creationId xmlns:p14="http://schemas.microsoft.com/office/powerpoint/2010/main" val="2285173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EBF9E4-968B-4048-988A-00BCBD12F234}"/>
              </a:ext>
            </a:extLst>
          </p:cNvPr>
          <p:cNvSpPr>
            <a:spLocks noGrp="1"/>
          </p:cNvSpPr>
          <p:nvPr>
            <p:ph type="title"/>
          </p:nvPr>
        </p:nvSpPr>
        <p:spPr/>
        <p:txBody>
          <a:bodyPr/>
          <a:lstStyle/>
          <a:p>
            <a:r>
              <a:rPr lang="pl-PL" dirty="0"/>
              <a:t>ANALIZA SWOT</a:t>
            </a:r>
          </a:p>
        </p:txBody>
      </p:sp>
      <p:sp>
        <p:nvSpPr>
          <p:cNvPr id="3" name="Symbol zastępczy zawartości 2">
            <a:extLst>
              <a:ext uri="{FF2B5EF4-FFF2-40B4-BE49-F238E27FC236}">
                <a16:creationId xmlns:a16="http://schemas.microsoft.com/office/drawing/2014/main" id="{D847A673-24D9-4427-AC98-E08D9C13D287}"/>
              </a:ext>
            </a:extLst>
          </p:cNvPr>
          <p:cNvSpPr>
            <a:spLocks noGrp="1"/>
          </p:cNvSpPr>
          <p:nvPr>
            <p:ph idx="1"/>
          </p:nvPr>
        </p:nvSpPr>
        <p:spPr/>
        <p:txBody>
          <a:bodyPr/>
          <a:lstStyle/>
          <a:p>
            <a:pPr algn="just"/>
            <a:r>
              <a:rPr lang="pl-PL" dirty="0"/>
              <a:t>Proszę </a:t>
            </a:r>
            <a:r>
              <a:rPr lang="pl-PL" b="1" dirty="0"/>
              <a:t>samodzielnie</a:t>
            </a:r>
            <a:r>
              <a:rPr lang="pl-PL" dirty="0"/>
              <a:t> zidentyfikować poszczególne ćwiartki – słabe, mocne strony, zagrożenia i szanse omawianego obszaru, następnie proszę przesłać swoje propozycje;</a:t>
            </a:r>
          </a:p>
          <a:p>
            <a:pPr algn="just"/>
            <a:r>
              <a:rPr lang="pl-PL" dirty="0"/>
              <a:t>Następnie proszę o umieszczenie swoich wyników na jednym dokumencie i </a:t>
            </a:r>
            <a:r>
              <a:rPr lang="pl-PL" b="1" dirty="0"/>
              <a:t>wspólnie w ramach grupy</a:t>
            </a:r>
            <a:r>
              <a:rPr lang="pl-PL" dirty="0"/>
              <a:t> będziemy nadawać im rangi, wynikające z powtarzania, a także z ustalonej wspólnie hierarchii;</a:t>
            </a:r>
          </a:p>
          <a:p>
            <a:pPr algn="just"/>
            <a:r>
              <a:rPr lang="pl-PL" dirty="0"/>
              <a:t>Na tej podstawie ustalimy jedną z czterech ćwiartek i wskażemy potencjalną strategię w danym obszarze, a następnie poszczególne przedstawią swoje wyniki na forum zespołu – dyskusja, wprowadzenie korekt.</a:t>
            </a:r>
          </a:p>
          <a:p>
            <a:endParaRPr lang="pl-PL" dirty="0"/>
          </a:p>
        </p:txBody>
      </p:sp>
      <p:sp>
        <p:nvSpPr>
          <p:cNvPr id="4" name="Symbol zastępczy stopki 3">
            <a:extLst>
              <a:ext uri="{FF2B5EF4-FFF2-40B4-BE49-F238E27FC236}">
                <a16:creationId xmlns:a16="http://schemas.microsoft.com/office/drawing/2014/main" id="{2896E2CA-D29D-42B6-B39A-876C15E0CE2E}"/>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F7055AAF-4B3E-4B99-A699-5184C61A0B16}"/>
              </a:ext>
            </a:extLst>
          </p:cNvPr>
          <p:cNvSpPr>
            <a:spLocks noGrp="1"/>
          </p:cNvSpPr>
          <p:nvPr>
            <p:ph type="sldNum" sz="quarter" idx="12"/>
          </p:nvPr>
        </p:nvSpPr>
        <p:spPr/>
        <p:txBody>
          <a:bodyPr/>
          <a:lstStyle/>
          <a:p>
            <a:fld id="{07AC365D-8A42-464A-99B2-ABBBB4AFFD9E}" type="slidenum">
              <a:rPr lang="pl-PL" smtClean="0"/>
              <a:t>48</a:t>
            </a:fld>
            <a:endParaRPr lang="pl-PL"/>
          </a:p>
        </p:txBody>
      </p:sp>
    </p:spTree>
    <p:extLst>
      <p:ext uri="{BB962C8B-B14F-4D97-AF65-F5344CB8AC3E}">
        <p14:creationId xmlns:p14="http://schemas.microsoft.com/office/powerpoint/2010/main" val="2147389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         Zasady formułowania Strategii</a:t>
            </a:r>
          </a:p>
        </p:txBody>
      </p:sp>
      <p:sp>
        <p:nvSpPr>
          <p:cNvPr id="3" name="Symbol zastępczy zawartości 2"/>
          <p:cNvSpPr>
            <a:spLocks noGrp="1"/>
          </p:cNvSpPr>
          <p:nvPr>
            <p:ph idx="1"/>
          </p:nvPr>
        </p:nvSpPr>
        <p:spPr/>
        <p:txBody>
          <a:bodyPr>
            <a:normAutofit fontScale="92500"/>
          </a:bodyPr>
          <a:lstStyle/>
          <a:p>
            <a:r>
              <a:rPr lang="pl-PL" dirty="0"/>
              <a:t>Prostota – jasna, zrozumiała i czytelna,</a:t>
            </a:r>
          </a:p>
          <a:p>
            <a:r>
              <a:rPr lang="pl-PL" dirty="0"/>
              <a:t>Mierzalna – możliwość liczbowego sformułowania celu i jego sprawdzenia,</a:t>
            </a:r>
          </a:p>
          <a:p>
            <a:r>
              <a:rPr lang="pl-PL" dirty="0"/>
              <a:t>Osiągalna – realistyczna, </a:t>
            </a:r>
          </a:p>
          <a:p>
            <a:r>
              <a:rPr lang="pl-PL" dirty="0"/>
              <a:t>Istotność – cel powinien być ważny, wysoka wartość dla mieszkańców,</a:t>
            </a:r>
          </a:p>
          <a:p>
            <a:r>
              <a:rPr lang="pl-PL" dirty="0"/>
              <a:t>Określenie w czasie – dokładny horyzont czasowy w jakim chcemy cel osiągnąć,</a:t>
            </a:r>
          </a:p>
          <a:p>
            <a:r>
              <a:rPr lang="pl-PL" dirty="0"/>
              <a:t>Ekscytująca – skupiająca mieszkańców wokół jego wdrażania, poruszająca, powiększająca tożsamość ze swoim miastem,</a:t>
            </a:r>
          </a:p>
          <a:p>
            <a:r>
              <a:rPr lang="pl-PL" dirty="0"/>
              <a:t>Zapisana (w pamięci) – nie można o nim zapomnieć, motywuje do realizacji   </a:t>
            </a:r>
          </a:p>
        </p:txBody>
      </p:sp>
      <p:sp>
        <p:nvSpPr>
          <p:cNvPr id="4" name="Symbol zastępczy stopki 3"/>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E4E9C93B-1AA8-478F-B7AE-3C3CC9D36A3B}"/>
              </a:ext>
            </a:extLst>
          </p:cNvPr>
          <p:cNvSpPr>
            <a:spLocks noGrp="1"/>
          </p:cNvSpPr>
          <p:nvPr>
            <p:ph type="sldNum" sz="quarter" idx="12"/>
          </p:nvPr>
        </p:nvSpPr>
        <p:spPr/>
        <p:txBody>
          <a:bodyPr/>
          <a:lstStyle/>
          <a:p>
            <a:fld id="{CB7F5A10-CCE5-4C86-A8A0-C656CBD3FEC5}" type="slidenum">
              <a:rPr lang="pl-PL" smtClean="0"/>
              <a:t>49</a:t>
            </a:fld>
            <a:endParaRPr lang="pl-PL"/>
          </a:p>
        </p:txBody>
      </p:sp>
    </p:spTree>
    <p:extLst>
      <p:ext uri="{BB962C8B-B14F-4D97-AF65-F5344CB8AC3E}">
        <p14:creationId xmlns:p14="http://schemas.microsoft.com/office/powerpoint/2010/main" val="3663246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487BB74-6686-BED6-7043-681596743E43}"/>
              </a:ext>
            </a:extLst>
          </p:cNvPr>
          <p:cNvSpPr>
            <a:spLocks noGrp="1"/>
          </p:cNvSpPr>
          <p:nvPr>
            <p:ph type="title"/>
          </p:nvPr>
        </p:nvSpPr>
        <p:spPr/>
        <p:txBody>
          <a:bodyPr/>
          <a:lstStyle/>
          <a:p>
            <a:r>
              <a:rPr lang="pl-PL" dirty="0"/>
              <a:t>PLAN STRATEGICZNY – diagnoza, ekspercki</a:t>
            </a:r>
          </a:p>
        </p:txBody>
      </p:sp>
      <p:sp>
        <p:nvSpPr>
          <p:cNvPr id="3" name="Symbol zastępczy zawartości 2">
            <a:extLst>
              <a:ext uri="{FF2B5EF4-FFF2-40B4-BE49-F238E27FC236}">
                <a16:creationId xmlns:a16="http://schemas.microsoft.com/office/drawing/2014/main" id="{0E6A6DE8-D670-8608-54A1-3EE53210B106}"/>
              </a:ext>
            </a:extLst>
          </p:cNvPr>
          <p:cNvSpPr>
            <a:spLocks noGrp="1"/>
          </p:cNvSpPr>
          <p:nvPr>
            <p:ph idx="1"/>
          </p:nvPr>
        </p:nvSpPr>
        <p:spPr/>
        <p:txBody>
          <a:bodyPr>
            <a:normAutofit/>
          </a:bodyPr>
          <a:lstStyle/>
          <a:p>
            <a:pPr marL="0" indent="0" algn="ctr">
              <a:buNone/>
            </a:pPr>
            <a:endParaRPr lang="pl-PL" sz="2800" b="1" dirty="0"/>
          </a:p>
          <a:p>
            <a:pPr marL="0" indent="0" algn="ctr">
              <a:buNone/>
            </a:pPr>
            <a:r>
              <a:rPr lang="pl-PL" sz="2800" b="1" dirty="0"/>
              <a:t>WIZJA</a:t>
            </a:r>
            <a:r>
              <a:rPr lang="pl-PL" sz="2800" dirty="0"/>
              <a:t>: GMINA MIĘDZYBÓRZ</a:t>
            </a:r>
            <a:r>
              <a:rPr lang="pl-PL" sz="2800" b="1" dirty="0"/>
              <a:t> to dobra energia, aktywnych, mieszkańców, żyjących w przyjaznym, bezpiecznym miejscu dla rozwoju turystyki, leśnictwa, rolnictwa, biznesu, w harmonii z naturą</a:t>
            </a:r>
          </a:p>
          <a:p>
            <a:pPr marL="0" indent="0" algn="ctr">
              <a:buNone/>
            </a:pPr>
            <a:endParaRPr lang="pl-PL" b="1" dirty="0"/>
          </a:p>
          <a:p>
            <a:pPr marL="0" indent="0" algn="ctr">
              <a:buNone/>
            </a:pPr>
            <a:r>
              <a:rPr lang="pl-PL" sz="2800" b="1" dirty="0"/>
              <a:t>MISJA: </a:t>
            </a:r>
            <a:r>
              <a:rPr lang="pl-PL" sz="2800" dirty="0"/>
              <a:t>SZACUNEK, ODPOWIEDZIALNOŚĆ, ZARADNOŚĆ, WSPÓŁPRACA, INNOWACYJNOŚĆ – fundamentem harmonijnego rozwoju </a:t>
            </a:r>
          </a:p>
          <a:p>
            <a:pPr marL="0" indent="0" algn="ctr">
              <a:buNone/>
            </a:pPr>
            <a:r>
              <a:rPr lang="pl-PL" sz="2800" dirty="0"/>
              <a:t>- Gminy</a:t>
            </a:r>
            <a:endParaRPr lang="pl-PL" dirty="0"/>
          </a:p>
        </p:txBody>
      </p:sp>
    </p:spTree>
    <p:extLst>
      <p:ext uri="{BB962C8B-B14F-4D97-AF65-F5344CB8AC3E}">
        <p14:creationId xmlns:p14="http://schemas.microsoft.com/office/powerpoint/2010/main" val="4141540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285122-AE94-98FE-F9A1-EA86096753CD}"/>
              </a:ext>
            </a:extLst>
          </p:cNvPr>
          <p:cNvSpPr>
            <a:spLocks noGrp="1"/>
          </p:cNvSpPr>
          <p:nvPr>
            <p:ph type="title"/>
          </p:nvPr>
        </p:nvSpPr>
        <p:spPr/>
        <p:txBody>
          <a:bodyPr/>
          <a:lstStyle/>
          <a:p>
            <a:r>
              <a:rPr lang="pl-PL" dirty="0"/>
              <a:t>PLAN STRATEGICZNY – diagnoza, ekspercki</a:t>
            </a:r>
          </a:p>
        </p:txBody>
      </p:sp>
      <p:sp>
        <p:nvSpPr>
          <p:cNvPr id="3" name="Symbol zastępczy zawartości 2">
            <a:extLst>
              <a:ext uri="{FF2B5EF4-FFF2-40B4-BE49-F238E27FC236}">
                <a16:creationId xmlns:a16="http://schemas.microsoft.com/office/drawing/2014/main" id="{2448FA05-07E6-E529-3AFB-79863A139D67}"/>
              </a:ext>
            </a:extLst>
          </p:cNvPr>
          <p:cNvSpPr>
            <a:spLocks noGrp="1"/>
          </p:cNvSpPr>
          <p:nvPr>
            <p:ph idx="1"/>
          </p:nvPr>
        </p:nvSpPr>
        <p:spPr/>
        <p:txBody>
          <a:bodyPr>
            <a:normAutofit lnSpcReduction="10000"/>
          </a:bodyPr>
          <a:lstStyle/>
          <a:p>
            <a:pPr algn="just"/>
            <a:endParaRPr lang="pl-PL" b="1" dirty="0"/>
          </a:p>
          <a:p>
            <a:pPr marL="0" indent="0" algn="just">
              <a:buNone/>
            </a:pPr>
            <a:r>
              <a:rPr lang="pl-PL" b="1" dirty="0"/>
              <a:t>			CELE STRATEGICZNE:</a:t>
            </a:r>
          </a:p>
          <a:p>
            <a:pPr algn="just"/>
            <a:r>
              <a:rPr lang="pl-PL" b="1" dirty="0"/>
              <a:t>Społeczne – Wzrost poziomu usług publicznych, jakości życia i aktywności społecznej</a:t>
            </a:r>
          </a:p>
          <a:p>
            <a:pPr algn="just"/>
            <a:r>
              <a:rPr lang="pl-PL" b="1" dirty="0"/>
              <a:t>Gospodarcze – Wzrost potencjału inwestycyjnego oraz przedsiębiorczości</a:t>
            </a:r>
          </a:p>
          <a:p>
            <a:pPr algn="just"/>
            <a:r>
              <a:rPr lang="pl-PL" b="1" dirty="0"/>
              <a:t>Przestrzenne – Dostępność komunikacyjna, zmodernizowana infrastruktura, a także estetyczna i atrakcyjna przestrzeń</a:t>
            </a:r>
          </a:p>
          <a:p>
            <a:pPr algn="just"/>
            <a:r>
              <a:rPr lang="pl-PL" b="1" dirty="0"/>
              <a:t>Środowiskowe – Zrównoważony rozwój oparty o ekologiczne rozwiązania</a:t>
            </a:r>
          </a:p>
          <a:p>
            <a:endParaRPr lang="pl-PL" dirty="0"/>
          </a:p>
        </p:txBody>
      </p:sp>
    </p:spTree>
    <p:extLst>
      <p:ext uri="{BB962C8B-B14F-4D97-AF65-F5344CB8AC3E}">
        <p14:creationId xmlns:p14="http://schemas.microsoft.com/office/powerpoint/2010/main" val="7034865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719151-A0E3-8DAA-1C79-9030AFA7E217}"/>
              </a:ext>
            </a:extLst>
          </p:cNvPr>
          <p:cNvSpPr>
            <a:spLocks noGrp="1"/>
          </p:cNvSpPr>
          <p:nvPr>
            <p:ph type="title"/>
          </p:nvPr>
        </p:nvSpPr>
        <p:spPr/>
        <p:txBody>
          <a:bodyPr/>
          <a:lstStyle/>
          <a:p>
            <a:r>
              <a:rPr lang="pl-PL" dirty="0"/>
              <a:t>PLAN STRATEGICZNY – diagnoza, ekspercki</a:t>
            </a:r>
          </a:p>
        </p:txBody>
      </p:sp>
      <p:sp>
        <p:nvSpPr>
          <p:cNvPr id="3" name="Symbol zastępczy zawartości 2">
            <a:extLst>
              <a:ext uri="{FF2B5EF4-FFF2-40B4-BE49-F238E27FC236}">
                <a16:creationId xmlns:a16="http://schemas.microsoft.com/office/drawing/2014/main" id="{3E93DE9C-0C11-F5DA-AACA-A0843A6FC391}"/>
              </a:ext>
            </a:extLst>
          </p:cNvPr>
          <p:cNvSpPr>
            <a:spLocks noGrp="1"/>
          </p:cNvSpPr>
          <p:nvPr>
            <p:ph idx="1"/>
          </p:nvPr>
        </p:nvSpPr>
        <p:spPr/>
        <p:txBody>
          <a:bodyPr/>
          <a:lstStyle/>
          <a:p>
            <a:endParaRPr lang="pl-PL" b="1" dirty="0"/>
          </a:p>
          <a:p>
            <a:r>
              <a:rPr lang="pl-PL" b="1" dirty="0"/>
              <a:t>OBSZARY STRATEGICZNEJ INTERWENCJI </a:t>
            </a:r>
            <a:r>
              <a:rPr lang="pl-PL" dirty="0"/>
              <a:t>dla poszczególnych obszarów geograficznych w Gminie, skupiających kilka sołectw</a:t>
            </a:r>
          </a:p>
          <a:p>
            <a:r>
              <a:rPr lang="pl-PL" b="1" dirty="0"/>
              <a:t>CELE OPERACYJNE W POSZCZEGÓLNYCH SFERACH</a:t>
            </a:r>
          </a:p>
          <a:p>
            <a:r>
              <a:rPr lang="pl-PL" b="1" dirty="0"/>
              <a:t>WSKAŹNIKI NA WEJŚCIU I WYJŚCIU </a:t>
            </a:r>
            <a:r>
              <a:rPr lang="pl-PL" dirty="0"/>
              <a:t>(a także terminy pośrednie)</a:t>
            </a:r>
          </a:p>
          <a:p>
            <a:r>
              <a:rPr lang="pl-PL" b="1" dirty="0"/>
              <a:t>PROJEKTY FLAGOWE GMINY</a:t>
            </a:r>
          </a:p>
        </p:txBody>
      </p:sp>
    </p:spTree>
    <p:extLst>
      <p:ext uri="{BB962C8B-B14F-4D97-AF65-F5344CB8AC3E}">
        <p14:creationId xmlns:p14="http://schemas.microsoft.com/office/powerpoint/2010/main" val="4238689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BDFE0A-3958-87C3-479F-61E727F976B6}"/>
              </a:ext>
            </a:extLst>
          </p:cNvPr>
          <p:cNvSpPr>
            <a:spLocks noGrp="1"/>
          </p:cNvSpPr>
          <p:nvPr>
            <p:ph type="title"/>
          </p:nvPr>
        </p:nvSpPr>
        <p:spPr/>
        <p:txBody>
          <a:bodyPr/>
          <a:lstStyle/>
          <a:p>
            <a:r>
              <a:rPr lang="pl-PL" dirty="0"/>
              <a:t>PLAN STRATEGICZNY – diagnoza, ekspercki</a:t>
            </a:r>
          </a:p>
        </p:txBody>
      </p:sp>
      <p:sp>
        <p:nvSpPr>
          <p:cNvPr id="3" name="Symbol zastępczy zawartości 2">
            <a:extLst>
              <a:ext uri="{FF2B5EF4-FFF2-40B4-BE49-F238E27FC236}">
                <a16:creationId xmlns:a16="http://schemas.microsoft.com/office/drawing/2014/main" id="{EC6A9FF8-3123-94BA-B3B8-E1238E7A9F78}"/>
              </a:ext>
            </a:extLst>
          </p:cNvPr>
          <p:cNvSpPr>
            <a:spLocks noGrp="1"/>
          </p:cNvSpPr>
          <p:nvPr>
            <p:ph idx="1"/>
          </p:nvPr>
        </p:nvSpPr>
        <p:spPr/>
        <p:txBody>
          <a:bodyPr/>
          <a:lstStyle/>
          <a:p>
            <a:endParaRPr lang="pl-PL" sz="28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l-PL" sz="2800" b="1" dirty="0">
                <a:effectLst/>
                <a:latin typeface="Calibri" panose="020F0502020204030204" pitchFamily="34" charset="0"/>
                <a:ea typeface="Calibri" panose="020F0502020204030204" pitchFamily="34" charset="0"/>
                <a:cs typeface="Times New Roman" panose="02020603050405020304" pitchFamily="18" charset="0"/>
              </a:rPr>
              <a:t>Zasady wdrażania.</a:t>
            </a:r>
            <a:r>
              <a:rPr lang="pl-PL" sz="2800" dirty="0">
                <a:effectLst/>
                <a:latin typeface="Calibri" panose="020F0502020204030204" pitchFamily="34" charset="0"/>
                <a:ea typeface="Calibri" panose="020F0502020204030204" pitchFamily="34" charset="0"/>
                <a:cs typeface="Times New Roman" panose="02020603050405020304" pitchFamily="18" charset="0"/>
              </a:rPr>
              <a:t> Proces planowania i realizacji </a:t>
            </a:r>
            <a:r>
              <a:rPr lang="pl-PL" sz="2800" i="1" dirty="0">
                <a:effectLst/>
                <a:latin typeface="Calibri" panose="020F0502020204030204" pitchFamily="34" charset="0"/>
                <a:ea typeface="Calibri" panose="020F0502020204030204" pitchFamily="34" charset="0"/>
                <a:cs typeface="Times New Roman" panose="02020603050405020304" pitchFamily="18" charset="0"/>
              </a:rPr>
              <a:t>Strategii</a:t>
            </a:r>
            <a:r>
              <a:rPr lang="pl-PL" sz="2800" dirty="0">
                <a:effectLst/>
                <a:latin typeface="Calibri" panose="020F0502020204030204" pitchFamily="34" charset="0"/>
                <a:ea typeface="Calibri" panose="020F0502020204030204" pitchFamily="34" charset="0"/>
                <a:cs typeface="Times New Roman" panose="02020603050405020304" pitchFamily="18" charset="0"/>
              </a:rPr>
              <a:t> powinien być oparty o następujące zasady: wieloszczeblowego i zintegrowanego zarządzania rozwojem, efektywności ekonomicznej, społecznej i przestrzennej, celowości i efektywności interwencji, partnerstwa i współpracy, ochrony środowiska i transparentności. </a:t>
            </a:r>
          </a:p>
          <a:p>
            <a:pPr algn="just"/>
            <a:r>
              <a:rPr lang="pl-PL" dirty="0">
                <a:latin typeface="Calibri" panose="020F0502020204030204" pitchFamily="34" charset="0"/>
                <a:ea typeface="Calibri" panose="020F0502020204030204" pitchFamily="34" charset="0"/>
                <a:cs typeface="Times New Roman" panose="02020603050405020304" pitchFamily="18" charset="0"/>
              </a:rPr>
              <a:t>Powołanie Zespołu ds. wdrażania i aktualizacji dokumentu strategicznego w Gminie.</a:t>
            </a:r>
            <a:endParaRPr lang="pl-PL"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434793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EBF200-D54F-C7D0-17D3-18EBA1DB3BD5}"/>
              </a:ext>
            </a:extLst>
          </p:cNvPr>
          <p:cNvSpPr>
            <a:spLocks noGrp="1"/>
          </p:cNvSpPr>
          <p:nvPr>
            <p:ph type="title"/>
          </p:nvPr>
        </p:nvSpPr>
        <p:spPr/>
        <p:txBody>
          <a:bodyPr/>
          <a:lstStyle/>
          <a:p>
            <a:r>
              <a:rPr lang="pl-PL" dirty="0"/>
              <a:t>PLAN STRATEGICZNY – diagnoza, ekspercki</a:t>
            </a:r>
          </a:p>
        </p:txBody>
      </p:sp>
      <p:sp>
        <p:nvSpPr>
          <p:cNvPr id="3" name="Symbol zastępczy zawartości 2">
            <a:extLst>
              <a:ext uri="{FF2B5EF4-FFF2-40B4-BE49-F238E27FC236}">
                <a16:creationId xmlns:a16="http://schemas.microsoft.com/office/drawing/2014/main" id="{FFF84CE0-AED0-8E85-8777-B8B3F74153D9}"/>
              </a:ext>
            </a:extLst>
          </p:cNvPr>
          <p:cNvSpPr>
            <a:spLocks noGrp="1"/>
          </p:cNvSpPr>
          <p:nvPr>
            <p:ph idx="1"/>
          </p:nvPr>
        </p:nvSpPr>
        <p:spPr/>
        <p:txBody>
          <a:bodyPr>
            <a:normAutofit/>
          </a:bodyPr>
          <a:lstStyle/>
          <a:p>
            <a:pPr algn="just"/>
            <a:r>
              <a:rPr lang="pl-PL" sz="2800" b="1" dirty="0">
                <a:effectLst/>
                <a:latin typeface="Calibri" panose="020F0502020204030204" pitchFamily="34" charset="0"/>
                <a:ea typeface="Calibri" panose="020F0502020204030204" pitchFamily="34" charset="0"/>
                <a:cs typeface="Times New Roman" panose="02020603050405020304" pitchFamily="18" charset="0"/>
              </a:rPr>
              <a:t>Założenia instytucjonalne.</a:t>
            </a:r>
            <a:r>
              <a:rPr lang="pl-PL" sz="2800" dirty="0">
                <a:effectLst/>
                <a:latin typeface="Calibri" panose="020F0502020204030204" pitchFamily="34" charset="0"/>
                <a:ea typeface="Calibri" panose="020F0502020204030204" pitchFamily="34" charset="0"/>
                <a:cs typeface="Times New Roman" panose="02020603050405020304" pitchFamily="18" charset="0"/>
              </a:rPr>
              <a:t> Organem odpowiedzialnym za realizację dokumentu </a:t>
            </a:r>
            <a:r>
              <a:rPr lang="pl-PL" sz="2800" i="1" dirty="0">
                <a:effectLst/>
                <a:latin typeface="Calibri" panose="020F0502020204030204" pitchFamily="34" charset="0"/>
                <a:ea typeface="Calibri" panose="020F0502020204030204" pitchFamily="34" charset="0"/>
                <a:cs typeface="Times New Roman" panose="02020603050405020304" pitchFamily="18" charset="0"/>
              </a:rPr>
              <a:t>Strategii rozwoju Gminy Międzybórz na lata 2025-2035</a:t>
            </a:r>
            <a:r>
              <a:rPr lang="pl-PL" sz="2800" dirty="0">
                <a:effectLst/>
                <a:latin typeface="Calibri" panose="020F0502020204030204" pitchFamily="34" charset="0"/>
                <a:ea typeface="Calibri" panose="020F0502020204030204" pitchFamily="34" charset="0"/>
                <a:cs typeface="Times New Roman" panose="02020603050405020304" pitchFamily="18" charset="0"/>
              </a:rPr>
              <a:t> jest Burmistrz. </a:t>
            </a:r>
          </a:p>
          <a:p>
            <a:pPr algn="just"/>
            <a:r>
              <a:rPr lang="pl-PL" sz="2800" i="1" dirty="0">
                <a:effectLst/>
                <a:latin typeface="Calibri" panose="020F0502020204030204" pitchFamily="34" charset="0"/>
                <a:ea typeface="Calibri" panose="020F0502020204030204" pitchFamily="34" charset="0"/>
                <a:cs typeface="Times New Roman" panose="02020603050405020304" pitchFamily="18" charset="0"/>
              </a:rPr>
              <a:t>Strategia</a:t>
            </a:r>
            <a:r>
              <a:rPr lang="pl-PL" sz="2800" dirty="0">
                <a:effectLst/>
                <a:latin typeface="Calibri" panose="020F0502020204030204" pitchFamily="34" charset="0"/>
                <a:ea typeface="Calibri" panose="020F0502020204030204" pitchFamily="34" charset="0"/>
                <a:cs typeface="Times New Roman" panose="02020603050405020304" pitchFamily="18" charset="0"/>
              </a:rPr>
              <a:t> wdrażana będzie bezpośrednio przez Urząd Gminy w ramach poszczególnych referatów zgodnie z ich kompetencjami oraz przez gminne jednostki podległe Urzędowi. W jej realizację w sposób pośredni, we współpracy lub poprzez inspirowanie, wspieranie i koordynowanie realizacji kierunków działania, zaangażowane będą instytucje publiczne i naukowe, fundacje, stowarzyszenia, przedsiębiorcy oraz mieszkańcy Gminy. </a:t>
            </a:r>
          </a:p>
          <a:p>
            <a:endParaRPr lang="pl-PL" dirty="0"/>
          </a:p>
        </p:txBody>
      </p:sp>
    </p:spTree>
    <p:extLst>
      <p:ext uri="{BB962C8B-B14F-4D97-AF65-F5344CB8AC3E}">
        <p14:creationId xmlns:p14="http://schemas.microsoft.com/office/powerpoint/2010/main" val="12777459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AAC8D3-0440-EBC8-ED4F-9FD9E66A34F6}"/>
              </a:ext>
            </a:extLst>
          </p:cNvPr>
          <p:cNvSpPr>
            <a:spLocks noGrp="1"/>
          </p:cNvSpPr>
          <p:nvPr>
            <p:ph type="title"/>
          </p:nvPr>
        </p:nvSpPr>
        <p:spPr/>
        <p:txBody>
          <a:bodyPr/>
          <a:lstStyle/>
          <a:p>
            <a:r>
              <a:rPr lang="pl-PL" dirty="0"/>
              <a:t>PLAN STRATEGICZNY – diagnoza, ekspercki</a:t>
            </a:r>
          </a:p>
        </p:txBody>
      </p:sp>
      <p:sp>
        <p:nvSpPr>
          <p:cNvPr id="3" name="Symbol zastępczy zawartości 2">
            <a:extLst>
              <a:ext uri="{FF2B5EF4-FFF2-40B4-BE49-F238E27FC236}">
                <a16:creationId xmlns:a16="http://schemas.microsoft.com/office/drawing/2014/main" id="{86F5148F-400E-E101-6E07-0C7B7A6FC9EA}"/>
              </a:ext>
            </a:extLst>
          </p:cNvPr>
          <p:cNvSpPr>
            <a:spLocks noGrp="1"/>
          </p:cNvSpPr>
          <p:nvPr>
            <p:ph idx="1"/>
          </p:nvPr>
        </p:nvSpPr>
        <p:spPr/>
        <p:txBody>
          <a:bodyPr>
            <a:normAutofit fontScale="92500" lnSpcReduction="10000"/>
          </a:bodyPr>
          <a:lstStyle/>
          <a:p>
            <a:pPr algn="just"/>
            <a:r>
              <a:rPr lang="pl-PL" sz="2800" b="1" dirty="0">
                <a:effectLst/>
                <a:latin typeface="Calibri" panose="020F0502020204030204" pitchFamily="34" charset="0"/>
                <a:ea typeface="Calibri" panose="020F0502020204030204" pitchFamily="34" charset="0"/>
                <a:cs typeface="Times New Roman" panose="02020603050405020304" pitchFamily="18" charset="0"/>
              </a:rPr>
              <a:t>Organem nadzorującym</a:t>
            </a:r>
            <a:r>
              <a:rPr lang="pl-PL" sz="2800" dirty="0">
                <a:effectLst/>
                <a:latin typeface="Calibri" panose="020F0502020204030204" pitchFamily="34" charset="0"/>
                <a:ea typeface="Calibri" panose="020F0502020204030204" pitchFamily="34" charset="0"/>
                <a:cs typeface="Times New Roman" panose="02020603050405020304" pitchFamily="18" charset="0"/>
              </a:rPr>
              <a:t> realizację </a:t>
            </a:r>
            <a:r>
              <a:rPr lang="pl-PL" sz="2800" i="1" dirty="0">
                <a:effectLst/>
                <a:latin typeface="Calibri" panose="020F0502020204030204" pitchFamily="34" charset="0"/>
                <a:ea typeface="Calibri" panose="020F0502020204030204" pitchFamily="34" charset="0"/>
                <a:cs typeface="Times New Roman" panose="02020603050405020304" pitchFamily="18" charset="0"/>
              </a:rPr>
              <a:t>Strategii</a:t>
            </a:r>
            <a:r>
              <a:rPr lang="pl-PL" sz="2800" dirty="0">
                <a:effectLst/>
                <a:latin typeface="Calibri" panose="020F0502020204030204" pitchFamily="34" charset="0"/>
                <a:ea typeface="Calibri" panose="020F0502020204030204" pitchFamily="34" charset="0"/>
                <a:cs typeface="Times New Roman" panose="02020603050405020304" pitchFamily="18" charset="0"/>
              </a:rPr>
              <a:t> jest Rada. Burmistrz będzie corocznie przedkładał Radzie Miejskiej Raport o stanie Gminy, który zgodnie z Ustawą o samorządzie gminnym z dnia 8 marca 1990 r.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t.j</a:t>
            </a:r>
            <a:r>
              <a:rPr lang="pl-PL" sz="2800" dirty="0">
                <a:effectLst/>
                <a:latin typeface="Calibri" panose="020F0502020204030204" pitchFamily="34" charset="0"/>
                <a:ea typeface="Calibri" panose="020F0502020204030204" pitchFamily="34" charset="0"/>
                <a:cs typeface="Times New Roman" panose="02020603050405020304" pitchFamily="18" charset="0"/>
              </a:rPr>
              <a:t>. Dz. U. z 2023 r. poz. 40) zawiera podsumowanie działalności burmistrza w roku poprzednim, w szczególności realizację polityk, programów i strategii, w tym strategii rozwoju gminy, uchwał rady gminy i budżetu obywatelskiego..</a:t>
            </a:r>
          </a:p>
          <a:p>
            <a:pPr algn="just">
              <a:lnSpc>
                <a:spcPct val="110000"/>
              </a:lnSpc>
              <a:spcBef>
                <a:spcPts val="600"/>
              </a:spcBef>
              <a:spcAft>
                <a:spcPts val="600"/>
              </a:spcAft>
            </a:pPr>
            <a:r>
              <a:rPr lang="pl-PL" sz="2800" b="1" dirty="0">
                <a:effectLst/>
                <a:latin typeface="Calibri" panose="020F0502020204030204" pitchFamily="34" charset="0"/>
                <a:ea typeface="Calibri" panose="020F0502020204030204" pitchFamily="34" charset="0"/>
                <a:cs typeface="Times New Roman" panose="02020603050405020304" pitchFamily="18" charset="0"/>
              </a:rPr>
              <a:t>Narzędzia monitoringu. </a:t>
            </a:r>
            <a:r>
              <a:rPr lang="pl-PL" sz="2800" dirty="0">
                <a:effectLst/>
                <a:latin typeface="Calibri" panose="020F0502020204030204" pitchFamily="34" charset="0"/>
                <a:ea typeface="Calibri" panose="020F0502020204030204" pitchFamily="34" charset="0"/>
                <a:cs typeface="Times New Roman" panose="02020603050405020304" pitchFamily="18" charset="0"/>
              </a:rPr>
              <a:t>Efektywnej sprawozdawczości służyć będą podstawowe narzędzia monitoringu w postaci raportów:</a:t>
            </a:r>
          </a:p>
          <a:p>
            <a:pPr marL="342900" lvl="0" indent="-342900" algn="just">
              <a:lnSpc>
                <a:spcPct val="115000"/>
              </a:lnSpc>
              <a:buFont typeface="Symbol" panose="05050102010706020507" pitchFamily="18" charset="2"/>
              <a:buChar char=""/>
            </a:pPr>
            <a:r>
              <a:rPr lang="pl-PL" sz="2800" dirty="0">
                <a:effectLst/>
                <a:latin typeface="Calibri" panose="020F0502020204030204" pitchFamily="34" charset="0"/>
                <a:ea typeface="Calibri" panose="020F0502020204030204" pitchFamily="34" charset="0"/>
                <a:cs typeface="Times New Roman" panose="02020603050405020304" pitchFamily="18" charset="0"/>
              </a:rPr>
              <a:t>Raport o stanie Gminy,</a:t>
            </a:r>
          </a:p>
          <a:p>
            <a:pPr marL="342900" lvl="0" indent="-342900" algn="just">
              <a:lnSpc>
                <a:spcPct val="115000"/>
              </a:lnSpc>
              <a:buFont typeface="Symbol" panose="05050102010706020507" pitchFamily="18" charset="2"/>
              <a:buChar char=""/>
            </a:pPr>
            <a:r>
              <a:rPr lang="pl-PL" sz="2800" dirty="0">
                <a:effectLst/>
                <a:latin typeface="Calibri" panose="020F0502020204030204" pitchFamily="34" charset="0"/>
                <a:ea typeface="Calibri" panose="020F0502020204030204" pitchFamily="34" charset="0"/>
                <a:cs typeface="Times New Roman" panose="02020603050405020304" pitchFamily="18" charset="0"/>
              </a:rPr>
              <a:t>Raport z realizacji Strategii Rozwoju Gminy Międzybórz na lata 2025-2035</a:t>
            </a:r>
            <a:endParaRPr lang="pl-PL" dirty="0"/>
          </a:p>
        </p:txBody>
      </p:sp>
    </p:spTree>
    <p:extLst>
      <p:ext uri="{BB962C8B-B14F-4D97-AF65-F5344CB8AC3E}">
        <p14:creationId xmlns:p14="http://schemas.microsoft.com/office/powerpoint/2010/main" val="42367045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BF19D-890A-4FB1-A194-01E3A83ADC9A}"/>
              </a:ext>
            </a:extLst>
          </p:cNvPr>
          <p:cNvSpPr>
            <a:spLocks noGrp="1"/>
          </p:cNvSpPr>
          <p:nvPr>
            <p:ph type="title"/>
          </p:nvPr>
        </p:nvSpPr>
        <p:spPr/>
        <p:txBody>
          <a:bodyPr/>
          <a:lstStyle/>
          <a:p>
            <a:r>
              <a:rPr lang="pl-PL" dirty="0"/>
              <a:t>Jakość usług publicznych:</a:t>
            </a:r>
          </a:p>
        </p:txBody>
      </p:sp>
      <p:sp>
        <p:nvSpPr>
          <p:cNvPr id="3" name="Symbol zastępczy zawartości 2">
            <a:extLst>
              <a:ext uri="{FF2B5EF4-FFF2-40B4-BE49-F238E27FC236}">
                <a16:creationId xmlns:a16="http://schemas.microsoft.com/office/drawing/2014/main" id="{0AF05F3E-3ED8-47BB-AA07-8282B5080C64}"/>
              </a:ext>
            </a:extLst>
          </p:cNvPr>
          <p:cNvSpPr>
            <a:spLocks noGrp="1"/>
          </p:cNvSpPr>
          <p:nvPr>
            <p:ph idx="1"/>
          </p:nvPr>
        </p:nvSpPr>
        <p:spPr/>
        <p:txBody>
          <a:bodyPr>
            <a:normAutofit fontScale="70000" lnSpcReduction="20000"/>
          </a:bodyPr>
          <a:lstStyle/>
          <a:p>
            <a:pPr marL="0" indent="0">
              <a:buNone/>
            </a:pPr>
            <a:r>
              <a:rPr lang="pl-PL" dirty="0"/>
              <a:t>1.Wiarygodność — uczciwość usługodawcy, zasługiwanie na zaufanie </a:t>
            </a:r>
          </a:p>
          <a:p>
            <a:pPr marL="0" indent="0">
              <a:buNone/>
            </a:pPr>
            <a:r>
              <a:rPr lang="pl-PL" dirty="0"/>
              <a:t>2. Bezpieczeństwo — nienarażanie klientów na ryzyko, niebezpieczeństwo czy wątpliwości </a:t>
            </a:r>
          </a:p>
          <a:p>
            <a:pPr marL="0" indent="0">
              <a:buNone/>
            </a:pPr>
            <a:r>
              <a:rPr lang="pl-PL" dirty="0"/>
              <a:t>3. Dostępność — dogodna lokalizacja placówek, odpowiedni czas ich otwarcia, krótkie oczekiwanie na wykonanie usługi, przystępność i łatwość kontaktu z usługodawcą</a:t>
            </a:r>
          </a:p>
          <a:p>
            <a:pPr marL="0" indent="0">
              <a:buNone/>
            </a:pPr>
            <a:r>
              <a:rPr lang="pl-PL" dirty="0"/>
              <a:t>4. Komunikatywność — wsłuchiwanie się w glosy klientów, bieżące ich informowanie językiem, który potrafią zrozumieć, łatwo dostępna informacja dla każdego</a:t>
            </a:r>
          </a:p>
          <a:p>
            <a:pPr marL="0" indent="0">
              <a:buNone/>
            </a:pPr>
            <a:r>
              <a:rPr lang="pl-PL" dirty="0"/>
              <a:t>5. Zrozumienie — podjęcie wysiłków w celu poznania klienta i jego potrzeb </a:t>
            </a:r>
          </a:p>
          <a:p>
            <a:pPr marL="0" indent="0">
              <a:buNone/>
            </a:pPr>
            <a:r>
              <a:rPr lang="pl-PL" dirty="0"/>
              <a:t>6. Elementy materialne — wygląd zewnętrzny placówki i lokalu, sprzęt, urządzenia, wygląd personelu </a:t>
            </a:r>
          </a:p>
          <a:p>
            <a:pPr marL="0" indent="0">
              <a:buNone/>
            </a:pPr>
            <a:r>
              <a:rPr lang="pl-PL" dirty="0"/>
              <a:t>7. Niezawodność (solidność) — zdolność wykonywania świadczonych usług w sposób rzetelny, dokładny, zgodny z obietnicami </a:t>
            </a:r>
          </a:p>
          <a:p>
            <a:pPr marL="0" indent="0">
              <a:buNone/>
            </a:pPr>
            <a:r>
              <a:rPr lang="pl-PL" dirty="0"/>
              <a:t>8. Reagowanie (szybkość reakcji) — pragnienie pomagania klientom i zapewnienia szybkiej obsługi </a:t>
            </a:r>
          </a:p>
          <a:p>
            <a:pPr marL="0" indent="0">
              <a:buNone/>
            </a:pPr>
            <a:r>
              <a:rPr lang="pl-PL" dirty="0"/>
              <a:t>9. Fachowość — posiadanie wiedzy i kwalifikacji niezbędnych do świadczenia usługi</a:t>
            </a:r>
          </a:p>
          <a:p>
            <a:pPr marL="0" indent="0">
              <a:buNone/>
            </a:pPr>
            <a:r>
              <a:rPr lang="pl-PL" dirty="0"/>
              <a:t>10.Uprzejmość — przyjazna postawa wobec klienta, szacunek, grzeczność</a:t>
            </a:r>
          </a:p>
          <a:p>
            <a:endParaRPr lang="pl-PL" dirty="0"/>
          </a:p>
        </p:txBody>
      </p:sp>
      <p:sp>
        <p:nvSpPr>
          <p:cNvPr id="4" name="Symbol zastępczy stopki 3">
            <a:extLst>
              <a:ext uri="{FF2B5EF4-FFF2-40B4-BE49-F238E27FC236}">
                <a16:creationId xmlns:a16="http://schemas.microsoft.com/office/drawing/2014/main" id="{897DFAC0-1FC8-46C2-999A-0325DE7DC610}"/>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1AFF6729-01A6-4BB6-9156-657EE2B24DDF}"/>
              </a:ext>
            </a:extLst>
          </p:cNvPr>
          <p:cNvSpPr>
            <a:spLocks noGrp="1"/>
          </p:cNvSpPr>
          <p:nvPr>
            <p:ph type="sldNum" sz="quarter" idx="12"/>
          </p:nvPr>
        </p:nvSpPr>
        <p:spPr/>
        <p:txBody>
          <a:bodyPr/>
          <a:lstStyle/>
          <a:p>
            <a:fld id="{07AC365D-8A42-464A-99B2-ABBBB4AFFD9E}" type="slidenum">
              <a:rPr lang="pl-PL" smtClean="0"/>
              <a:t>56</a:t>
            </a:fld>
            <a:endParaRPr lang="pl-PL"/>
          </a:p>
        </p:txBody>
      </p:sp>
    </p:spTree>
    <p:extLst>
      <p:ext uri="{BB962C8B-B14F-4D97-AF65-F5344CB8AC3E}">
        <p14:creationId xmlns:p14="http://schemas.microsoft.com/office/powerpoint/2010/main" val="4685571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6BA1CB-60D6-48FC-BC0D-E4CFC79CBD73}"/>
              </a:ext>
            </a:extLst>
          </p:cNvPr>
          <p:cNvSpPr>
            <a:spLocks noGrp="1"/>
          </p:cNvSpPr>
          <p:nvPr>
            <p:ph type="title"/>
          </p:nvPr>
        </p:nvSpPr>
        <p:spPr/>
        <p:txBody>
          <a:bodyPr/>
          <a:lstStyle/>
          <a:p>
            <a:r>
              <a:rPr lang="pl-PL" dirty="0"/>
              <a:t>Dziękuje za spotkanie !!!</a:t>
            </a:r>
          </a:p>
        </p:txBody>
      </p:sp>
      <p:sp>
        <p:nvSpPr>
          <p:cNvPr id="3" name="Symbol zastępczy zawartości 2">
            <a:extLst>
              <a:ext uri="{FF2B5EF4-FFF2-40B4-BE49-F238E27FC236}">
                <a16:creationId xmlns:a16="http://schemas.microsoft.com/office/drawing/2014/main" id="{21A19EEC-1478-46EE-9016-C979C02EB101}"/>
              </a:ext>
            </a:extLst>
          </p:cNvPr>
          <p:cNvSpPr>
            <a:spLocks noGrp="1"/>
          </p:cNvSpPr>
          <p:nvPr>
            <p:ph idx="1"/>
          </p:nvPr>
        </p:nvSpPr>
        <p:spPr/>
        <p:txBody>
          <a:bodyPr/>
          <a:lstStyle/>
          <a:p>
            <a:endParaRPr lang="pl-PL" dirty="0"/>
          </a:p>
          <a:p>
            <a:pPr marL="0" indent="0">
              <a:buNone/>
            </a:pPr>
            <a:endParaRPr lang="pl-PL" dirty="0"/>
          </a:p>
          <a:p>
            <a:pPr marL="0" indent="0" algn="just">
              <a:buNone/>
            </a:pPr>
            <a:r>
              <a:rPr lang="pl-PL" b="1" dirty="0"/>
              <a:t>       </a:t>
            </a:r>
          </a:p>
          <a:p>
            <a:pPr algn="just"/>
            <a:endParaRPr lang="pl-PL" dirty="0"/>
          </a:p>
          <a:p>
            <a:pPr marL="0" indent="0" algn="just">
              <a:buNone/>
            </a:pPr>
            <a:r>
              <a:rPr lang="pl-PL" dirty="0"/>
              <a:t>Bardzo prosimy o upowszechnianie badań opinii mieszkańców, przedsiębiorców oraz organizacji pozarządowych poprzez przekazywanie linków.</a:t>
            </a:r>
          </a:p>
          <a:p>
            <a:pPr marL="0" indent="0" algn="just">
              <a:buNone/>
            </a:pPr>
            <a:r>
              <a:rPr lang="pl-PL" dirty="0"/>
              <a:t>								Do zobaczenia !!!</a:t>
            </a:r>
          </a:p>
        </p:txBody>
      </p:sp>
      <p:sp>
        <p:nvSpPr>
          <p:cNvPr id="4" name="Symbol zastępczy stopki 3">
            <a:extLst>
              <a:ext uri="{FF2B5EF4-FFF2-40B4-BE49-F238E27FC236}">
                <a16:creationId xmlns:a16="http://schemas.microsoft.com/office/drawing/2014/main" id="{FA340123-879C-4A71-BB6A-B4477A653D0E}"/>
              </a:ext>
            </a:extLst>
          </p:cNvPr>
          <p:cNvSpPr>
            <a:spLocks noGrp="1"/>
          </p:cNvSpPr>
          <p:nvPr>
            <p:ph type="ftr" sz="quarter" idx="11"/>
          </p:nvPr>
        </p:nvSpPr>
        <p:spPr/>
        <p:txBody>
          <a:bodyPr/>
          <a:lstStyle/>
          <a:p>
            <a:r>
              <a:rPr lang="pl-PL"/>
              <a:t>dr Jerzy Tutaj - Instytut Maxa Webera</a:t>
            </a:r>
          </a:p>
        </p:txBody>
      </p:sp>
      <p:sp>
        <p:nvSpPr>
          <p:cNvPr id="5" name="Symbol zastępczy numeru slajdu 4">
            <a:extLst>
              <a:ext uri="{FF2B5EF4-FFF2-40B4-BE49-F238E27FC236}">
                <a16:creationId xmlns:a16="http://schemas.microsoft.com/office/drawing/2014/main" id="{25EA56BF-37FE-42FE-8811-72E42BA45C98}"/>
              </a:ext>
            </a:extLst>
          </p:cNvPr>
          <p:cNvSpPr>
            <a:spLocks noGrp="1"/>
          </p:cNvSpPr>
          <p:nvPr>
            <p:ph type="sldNum" sz="quarter" idx="12"/>
          </p:nvPr>
        </p:nvSpPr>
        <p:spPr/>
        <p:txBody>
          <a:bodyPr/>
          <a:lstStyle/>
          <a:p>
            <a:fld id="{07AC365D-8A42-464A-99B2-ABBBB4AFFD9E}" type="slidenum">
              <a:rPr lang="pl-PL" smtClean="0"/>
              <a:t>57</a:t>
            </a:fld>
            <a:endParaRPr lang="pl-PL"/>
          </a:p>
        </p:txBody>
      </p:sp>
    </p:spTree>
    <p:extLst>
      <p:ext uri="{BB962C8B-B14F-4D97-AF65-F5344CB8AC3E}">
        <p14:creationId xmlns:p14="http://schemas.microsoft.com/office/powerpoint/2010/main" val="15032560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F2DBE41-6830-ACEF-9627-8A626BC60404}"/>
              </a:ext>
            </a:extLst>
          </p:cNvPr>
          <p:cNvSpPr>
            <a:spLocks noGrp="1"/>
          </p:cNvSpPr>
          <p:nvPr>
            <p:ph type="title"/>
          </p:nvPr>
        </p:nvSpPr>
        <p:spPr/>
        <p:txBody>
          <a:bodyPr/>
          <a:lstStyle/>
          <a:p>
            <a:r>
              <a:rPr lang="pl-PL" dirty="0"/>
              <a:t>Plan strategiczny</a:t>
            </a:r>
          </a:p>
        </p:txBody>
      </p:sp>
      <p:sp>
        <p:nvSpPr>
          <p:cNvPr id="3" name="Symbol zastępczy zawartości 2">
            <a:extLst>
              <a:ext uri="{FF2B5EF4-FFF2-40B4-BE49-F238E27FC236}">
                <a16:creationId xmlns:a16="http://schemas.microsoft.com/office/drawing/2014/main" id="{CA4C81B3-2D29-6DC5-885E-AA5BF46BAEF7}"/>
              </a:ext>
            </a:extLst>
          </p:cNvPr>
          <p:cNvSpPr>
            <a:spLocks noGrp="1"/>
          </p:cNvSpPr>
          <p:nvPr>
            <p:ph idx="1"/>
          </p:nvPr>
        </p:nvSpPr>
        <p:spPr/>
        <p:txBody>
          <a:bodyPr>
            <a:normAutofit fontScale="92500" lnSpcReduction="10000"/>
          </a:bodyPr>
          <a:lstStyle/>
          <a:p>
            <a:pPr algn="just"/>
            <a:r>
              <a:rPr lang="pl-PL" dirty="0"/>
              <a:t>Celem opracowania jest troska o zaspokojenie potrzeb mieszkańców, jak i rozwój infrastruktury technicznej, społecznej oraz wzrost gospodarczy jednostek samorządu terytorialnego, jak również konieczność dostosowania dokumentów do zmieniających się uwarunkowań prawnych, a także w obliczu nowej perspektywy finansowej Unii Europejskiej, wskazane jest posiadanie zintegrowanego dokumentu strategicznego sięgającego swoim horyzontem najbliższych 10 lat. </a:t>
            </a:r>
          </a:p>
          <a:p>
            <a:pPr algn="just"/>
            <a:r>
              <a:rPr lang="pl-PL" dirty="0"/>
              <a:t>Pragnąc aby przestrzeń Gminy Międzybórz była atrakcyjnym terenem do inwestowania i prowadzenia działalności gospodarczej oraz jednocześnie obszarem o wysokiej jakości życia, w którym mieszkańcy mogą zaspokajać różnorodne potrzeby społeczne i zawodowe, dlatego władze miasta przystąpiły do opracowania  Strategii Rozwoju Gminy Międzybórz do roku 2035. </a:t>
            </a:r>
          </a:p>
        </p:txBody>
      </p:sp>
    </p:spTree>
    <p:extLst>
      <p:ext uri="{BB962C8B-B14F-4D97-AF65-F5344CB8AC3E}">
        <p14:creationId xmlns:p14="http://schemas.microsoft.com/office/powerpoint/2010/main" val="4211396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148B3E-5F36-DF7A-230F-8C6A22B217EF}"/>
              </a:ext>
            </a:extLst>
          </p:cNvPr>
          <p:cNvSpPr>
            <a:spLocks noGrp="1"/>
          </p:cNvSpPr>
          <p:nvPr>
            <p:ph type="title"/>
          </p:nvPr>
        </p:nvSpPr>
        <p:spPr/>
        <p:txBody>
          <a:bodyPr/>
          <a:lstStyle/>
          <a:p>
            <a:r>
              <a:rPr lang="pl-PL" dirty="0"/>
              <a:t>Promocja, wizerunek</a:t>
            </a:r>
          </a:p>
        </p:txBody>
      </p:sp>
      <p:sp>
        <p:nvSpPr>
          <p:cNvPr id="3" name="Symbol zastępczy zawartości 2">
            <a:extLst>
              <a:ext uri="{FF2B5EF4-FFF2-40B4-BE49-F238E27FC236}">
                <a16:creationId xmlns:a16="http://schemas.microsoft.com/office/drawing/2014/main" id="{A5A8C622-0F16-69E1-2103-1089DC67E534}"/>
              </a:ext>
            </a:extLst>
          </p:cNvPr>
          <p:cNvSpPr>
            <a:spLocks noGrp="1"/>
          </p:cNvSpPr>
          <p:nvPr>
            <p:ph idx="1"/>
          </p:nvPr>
        </p:nvSpPr>
        <p:spPr/>
        <p:txBody>
          <a:bodyPr>
            <a:normAutofit lnSpcReduction="10000"/>
          </a:bodyPr>
          <a:lstStyle/>
          <a:p>
            <a:pPr marL="0" indent="0" algn="ctr">
              <a:buNone/>
            </a:pPr>
            <a:endParaRPr lang="pl-PL" sz="4400" dirty="0"/>
          </a:p>
          <a:p>
            <a:pPr marL="0" indent="0" algn="ctr">
              <a:buNone/>
            </a:pPr>
            <a:r>
              <a:rPr lang="pl-PL" sz="4800" dirty="0"/>
              <a:t>M i ę </a:t>
            </a:r>
            <a:r>
              <a:rPr lang="pl-PL" sz="4800" dirty="0" err="1"/>
              <a:t>dz</a:t>
            </a:r>
            <a:r>
              <a:rPr lang="pl-PL" sz="4800" dirty="0"/>
              <a:t> y b ó </a:t>
            </a:r>
            <a:r>
              <a:rPr lang="pl-PL" sz="4800" dirty="0" err="1"/>
              <a:t>rz</a:t>
            </a:r>
            <a:r>
              <a:rPr lang="pl-PL" sz="4800" dirty="0"/>
              <a:t> </a:t>
            </a:r>
            <a:r>
              <a:rPr lang="pl-PL" sz="4400" dirty="0"/>
              <a:t>– </a:t>
            </a:r>
            <a:r>
              <a:rPr lang="pl-PL" sz="4400" b="1" dirty="0"/>
              <a:t>GMINA Z DUSZĄ</a:t>
            </a:r>
            <a:r>
              <a:rPr lang="pl-PL" sz="4400" dirty="0"/>
              <a:t>, </a:t>
            </a:r>
          </a:p>
          <a:p>
            <a:pPr marL="0" indent="0" algn="ctr">
              <a:buNone/>
            </a:pPr>
            <a:r>
              <a:rPr lang="pl-PL" sz="4400" dirty="0"/>
              <a:t>dzięki </a:t>
            </a:r>
            <a:r>
              <a:rPr lang="pl-PL" sz="4400" b="1" dirty="0"/>
              <a:t>skarbom przyrody, nietuzinkowym mieszkańcom</a:t>
            </a:r>
          </a:p>
          <a:p>
            <a:pPr marL="0" indent="0" algn="ctr">
              <a:buNone/>
            </a:pPr>
            <a:r>
              <a:rPr lang="pl-PL" sz="4400" dirty="0"/>
              <a:t>oraz jasnej wizji przyszłości, która proponuje </a:t>
            </a:r>
            <a:r>
              <a:rPr lang="pl-PL" sz="4400" b="1" dirty="0"/>
              <a:t>harmonię i duchowy rozwój </a:t>
            </a:r>
            <a:r>
              <a:rPr lang="pl-PL" sz="4400" dirty="0"/>
              <a:t>dla każdego, który u nas zamieszka</a:t>
            </a:r>
          </a:p>
          <a:p>
            <a:endParaRPr lang="pl-PL" dirty="0"/>
          </a:p>
        </p:txBody>
      </p:sp>
    </p:spTree>
    <p:extLst>
      <p:ext uri="{BB962C8B-B14F-4D97-AF65-F5344CB8AC3E}">
        <p14:creationId xmlns:p14="http://schemas.microsoft.com/office/powerpoint/2010/main" val="22542221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6FEFE5-5247-0AAC-D724-1EA8769FDF17}"/>
              </a:ext>
            </a:extLst>
          </p:cNvPr>
          <p:cNvSpPr>
            <a:spLocks noGrp="1"/>
          </p:cNvSpPr>
          <p:nvPr>
            <p:ph type="title"/>
          </p:nvPr>
        </p:nvSpPr>
        <p:spPr/>
        <p:txBody>
          <a:bodyPr/>
          <a:lstStyle/>
          <a:p>
            <a:r>
              <a:rPr lang="pl-PL" dirty="0"/>
              <a:t>Plan strategiczny – </a:t>
            </a:r>
            <a:r>
              <a:rPr lang="pl-PL" sz="3600" dirty="0"/>
              <a:t>problemy </a:t>
            </a:r>
            <a:br>
              <a:rPr lang="pl-PL" sz="3600" dirty="0"/>
            </a:br>
            <a:r>
              <a:rPr lang="pl-PL" sz="3600" dirty="0"/>
              <a:t>(poddawanie się rzeczywistości, a jej kształtowanie)</a:t>
            </a:r>
          </a:p>
        </p:txBody>
      </p:sp>
      <p:graphicFrame>
        <p:nvGraphicFramePr>
          <p:cNvPr id="4" name="Symbol zastępczy zawartości 3">
            <a:extLst>
              <a:ext uri="{FF2B5EF4-FFF2-40B4-BE49-F238E27FC236}">
                <a16:creationId xmlns:a16="http://schemas.microsoft.com/office/drawing/2014/main" id="{0499BC8E-FBFE-CC66-E039-FDEE669797C0}"/>
              </a:ext>
            </a:extLst>
          </p:cNvPr>
          <p:cNvGraphicFramePr>
            <a:graphicFrameLocks noGrp="1"/>
          </p:cNvGraphicFramePr>
          <p:nvPr>
            <p:ph idx="1"/>
            <p:extLst>
              <p:ext uri="{D42A27DB-BD31-4B8C-83A1-F6EECF244321}">
                <p14:modId xmlns:p14="http://schemas.microsoft.com/office/powerpoint/2010/main" val="37561675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12158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E89DC4D-4D7F-0B4A-8EB0-6EF4785931E2}"/>
              </a:ext>
            </a:extLst>
          </p:cNvPr>
          <p:cNvSpPr>
            <a:spLocks noGrp="1"/>
          </p:cNvSpPr>
          <p:nvPr>
            <p:ph type="title"/>
          </p:nvPr>
        </p:nvSpPr>
        <p:spPr/>
        <p:txBody>
          <a:bodyPr/>
          <a:lstStyle/>
          <a:p>
            <a:r>
              <a:rPr lang="pl-PL" dirty="0"/>
              <a:t>Plan strategiczny - potencjał</a:t>
            </a:r>
          </a:p>
        </p:txBody>
      </p:sp>
      <p:graphicFrame>
        <p:nvGraphicFramePr>
          <p:cNvPr id="4" name="Symbol zastępczy zawartości 3">
            <a:extLst>
              <a:ext uri="{FF2B5EF4-FFF2-40B4-BE49-F238E27FC236}">
                <a16:creationId xmlns:a16="http://schemas.microsoft.com/office/drawing/2014/main" id="{448C429F-B567-9EE5-870B-B2978EEFA1CA}"/>
              </a:ext>
            </a:extLst>
          </p:cNvPr>
          <p:cNvGraphicFramePr>
            <a:graphicFrameLocks noGrp="1"/>
          </p:cNvGraphicFramePr>
          <p:nvPr>
            <p:ph idx="1"/>
            <p:extLst>
              <p:ext uri="{D42A27DB-BD31-4B8C-83A1-F6EECF244321}">
                <p14:modId xmlns:p14="http://schemas.microsoft.com/office/powerpoint/2010/main" val="5655101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4980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9E704B0-70B5-D6C0-BD04-A57343756F3A}"/>
              </a:ext>
            </a:extLst>
          </p:cNvPr>
          <p:cNvSpPr>
            <a:spLocks noGrp="1"/>
          </p:cNvSpPr>
          <p:nvPr>
            <p:ph type="title"/>
          </p:nvPr>
        </p:nvSpPr>
        <p:spPr/>
        <p:txBody>
          <a:bodyPr/>
          <a:lstStyle/>
          <a:p>
            <a:r>
              <a:rPr lang="pl-PL" dirty="0"/>
              <a:t>Plan strategiczny – wyzwania </a:t>
            </a:r>
            <a:r>
              <a:rPr lang="pl-PL" sz="3600" dirty="0"/>
              <a:t>(wydobycie sił </a:t>
            </a:r>
            <a:r>
              <a:rPr lang="pl-PL" sz="3600" dirty="0" err="1"/>
              <a:t>endo</a:t>
            </a:r>
            <a:r>
              <a:rPr lang="pl-PL" sz="3600" dirty="0"/>
              <a:t>)</a:t>
            </a:r>
          </a:p>
        </p:txBody>
      </p:sp>
      <p:graphicFrame>
        <p:nvGraphicFramePr>
          <p:cNvPr id="4" name="Symbol zastępczy zawartości 3">
            <a:extLst>
              <a:ext uri="{FF2B5EF4-FFF2-40B4-BE49-F238E27FC236}">
                <a16:creationId xmlns:a16="http://schemas.microsoft.com/office/drawing/2014/main" id="{40C03F11-BE52-AA20-63AA-F27EF4E25D58}"/>
              </a:ext>
            </a:extLst>
          </p:cNvPr>
          <p:cNvGraphicFramePr>
            <a:graphicFrameLocks noGrp="1"/>
          </p:cNvGraphicFramePr>
          <p:nvPr>
            <p:ph idx="1"/>
            <p:extLst>
              <p:ext uri="{D42A27DB-BD31-4B8C-83A1-F6EECF244321}">
                <p14:modId xmlns:p14="http://schemas.microsoft.com/office/powerpoint/2010/main" val="38369772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4277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DD796AC-DFD3-1B39-50CD-53D4C3F80C02}"/>
              </a:ext>
            </a:extLst>
          </p:cNvPr>
          <p:cNvSpPr>
            <a:spLocks noGrp="1"/>
          </p:cNvSpPr>
          <p:nvPr>
            <p:ph type="title"/>
          </p:nvPr>
        </p:nvSpPr>
        <p:spPr/>
        <p:txBody>
          <a:bodyPr/>
          <a:lstStyle/>
          <a:p>
            <a:r>
              <a:rPr lang="pl-PL" dirty="0"/>
              <a:t>Plan strategiczny - wizja</a:t>
            </a:r>
          </a:p>
        </p:txBody>
      </p:sp>
      <p:sp>
        <p:nvSpPr>
          <p:cNvPr id="6" name="Symbol zastępczy zawartości 5">
            <a:extLst>
              <a:ext uri="{FF2B5EF4-FFF2-40B4-BE49-F238E27FC236}">
                <a16:creationId xmlns:a16="http://schemas.microsoft.com/office/drawing/2014/main" id="{AE0A8241-FC0A-F612-CD3D-C3FB7D8A8E38}"/>
              </a:ext>
            </a:extLst>
          </p:cNvPr>
          <p:cNvSpPr>
            <a:spLocks noGrp="1"/>
          </p:cNvSpPr>
          <p:nvPr>
            <p:ph idx="1"/>
          </p:nvPr>
        </p:nvSpPr>
        <p:spPr/>
        <p:txBody>
          <a:bodyPr/>
          <a:lstStyle/>
          <a:p>
            <a:pPr marL="0" indent="0" algn="ctr">
              <a:lnSpc>
                <a:spcPct val="107000"/>
              </a:lnSpc>
              <a:spcAft>
                <a:spcPts val="800"/>
              </a:spcAft>
              <a:buNone/>
            </a:pPr>
            <a:endParaRPr lang="pl-PL" dirty="0"/>
          </a:p>
          <a:p>
            <a:pPr marL="0" indent="0" algn="ctr">
              <a:lnSpc>
                <a:spcPct val="107000"/>
              </a:lnSpc>
              <a:spcAft>
                <a:spcPts val="800"/>
              </a:spcAft>
              <a:buNone/>
            </a:pPr>
            <a:r>
              <a:rPr lang="pl-PL" b="1" dirty="0"/>
              <a:t>Międzybórz Gminą - PRZEDSIĘBIORCZĄ, GOŚCINNĄ</a:t>
            </a:r>
            <a:r>
              <a:rPr lang="pl-PL" sz="2800" b="1" dirty="0">
                <a:effectLst/>
              </a:rPr>
              <a:t>, WSPÓŁPRACUJĄCĄ</a:t>
            </a:r>
            <a:r>
              <a:rPr lang="pl-PL" sz="2800" dirty="0">
                <a:effectLst/>
              </a:rPr>
              <a:t>, która zapewnia swoim mieszkańcom, przedsiębiorcom, a także inwestorom i turystom: bezpieczeństwo, wysoką jakość usług oraz szacunek i zainteresowanie</a:t>
            </a:r>
            <a:r>
              <a:rPr lang="pl-PL" sz="2400" dirty="0">
                <a:effectLst/>
              </a:rPr>
              <a:t>.</a:t>
            </a:r>
            <a:endParaRPr lang="pl-PL" sz="1200" dirty="0">
              <a:effectLst/>
              <a:latin typeface="Avenir"/>
              <a:ea typeface="Avenir"/>
              <a:cs typeface="Avenir"/>
            </a:endParaRPr>
          </a:p>
          <a:p>
            <a:endParaRPr lang="pl-PL" dirty="0"/>
          </a:p>
        </p:txBody>
      </p:sp>
    </p:spTree>
    <p:extLst>
      <p:ext uri="{BB962C8B-B14F-4D97-AF65-F5344CB8AC3E}">
        <p14:creationId xmlns:p14="http://schemas.microsoft.com/office/powerpoint/2010/main" val="13763277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4401F2-E923-4BE8-A13B-5A2A17E65D68}"/>
              </a:ext>
            </a:extLst>
          </p:cNvPr>
          <p:cNvSpPr>
            <a:spLocks noGrp="1"/>
          </p:cNvSpPr>
          <p:nvPr>
            <p:ph type="title"/>
          </p:nvPr>
        </p:nvSpPr>
        <p:spPr/>
        <p:txBody>
          <a:bodyPr/>
          <a:lstStyle/>
          <a:p>
            <a:r>
              <a:rPr lang="pl-PL" dirty="0"/>
              <a:t>Plan strategiczny - misja</a:t>
            </a:r>
          </a:p>
        </p:txBody>
      </p:sp>
      <p:sp>
        <p:nvSpPr>
          <p:cNvPr id="3" name="Symbol zastępczy zawartości 2">
            <a:extLst>
              <a:ext uri="{FF2B5EF4-FFF2-40B4-BE49-F238E27FC236}">
                <a16:creationId xmlns:a16="http://schemas.microsoft.com/office/drawing/2014/main" id="{619269BD-9DDE-D88C-428C-FE33B1650B02}"/>
              </a:ext>
            </a:extLst>
          </p:cNvPr>
          <p:cNvSpPr>
            <a:spLocks noGrp="1"/>
          </p:cNvSpPr>
          <p:nvPr>
            <p:ph idx="1"/>
          </p:nvPr>
        </p:nvSpPr>
        <p:spPr/>
        <p:txBody>
          <a:bodyPr/>
          <a:lstStyle/>
          <a:p>
            <a:pPr algn="just"/>
            <a:r>
              <a:rPr lang="pl-PL" sz="3600" dirty="0"/>
              <a:t>Mieszkańcy, przedsiębiorcy, inwestorzy i turyści – to pracodawcy dla Gminy Międzybórz, którym jako Urząd Gminy i Burmistrz  służymy w każdym obszarze aktywności. </a:t>
            </a:r>
          </a:p>
          <a:p>
            <a:pPr algn="just"/>
            <a:r>
              <a:rPr lang="pl-PL" sz="3600" dirty="0"/>
              <a:t>Nasze cele opieramy o takie wartości, jak: szacunek, odpowiedzialność, przedsiębiorczość i solidarność, które stanowią fundament naszej wspólnoty.</a:t>
            </a:r>
          </a:p>
          <a:p>
            <a:endParaRPr lang="pl-PL" sz="3600" dirty="0"/>
          </a:p>
          <a:p>
            <a:endParaRPr lang="pl-PL" dirty="0"/>
          </a:p>
        </p:txBody>
      </p:sp>
    </p:spTree>
    <p:extLst>
      <p:ext uri="{BB962C8B-B14F-4D97-AF65-F5344CB8AC3E}">
        <p14:creationId xmlns:p14="http://schemas.microsoft.com/office/powerpoint/2010/main" val="14891677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D8672B-E308-0A38-91A1-F78E7F743B94}"/>
              </a:ext>
            </a:extLst>
          </p:cNvPr>
          <p:cNvSpPr>
            <a:spLocks noGrp="1"/>
          </p:cNvSpPr>
          <p:nvPr>
            <p:ph type="title"/>
          </p:nvPr>
        </p:nvSpPr>
        <p:spPr/>
        <p:txBody>
          <a:bodyPr/>
          <a:lstStyle/>
          <a:p>
            <a:r>
              <a:rPr lang="pl-PL" dirty="0"/>
              <a:t>Plan strategiczny – kierunki działania</a:t>
            </a:r>
          </a:p>
        </p:txBody>
      </p:sp>
      <p:sp>
        <p:nvSpPr>
          <p:cNvPr id="3" name="Symbol zastępczy zawartości 2">
            <a:extLst>
              <a:ext uri="{FF2B5EF4-FFF2-40B4-BE49-F238E27FC236}">
                <a16:creationId xmlns:a16="http://schemas.microsoft.com/office/drawing/2014/main" id="{CC32C68F-02E8-0928-706F-07F42023F790}"/>
              </a:ext>
            </a:extLst>
          </p:cNvPr>
          <p:cNvSpPr>
            <a:spLocks noGrp="1"/>
          </p:cNvSpPr>
          <p:nvPr>
            <p:ph idx="1"/>
          </p:nvPr>
        </p:nvSpPr>
        <p:spPr/>
        <p:txBody>
          <a:bodyPr>
            <a:normAutofit fontScale="85000" lnSpcReduction="20000"/>
          </a:bodyPr>
          <a:lstStyle/>
          <a:p>
            <a:pPr marL="0" indent="0" algn="just">
              <a:lnSpc>
                <a:spcPct val="107000"/>
              </a:lnSpc>
              <a:spcAft>
                <a:spcPts val="800"/>
              </a:spcAft>
              <a:buNone/>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l-PL" b="1" dirty="0"/>
              <a:t>Społeczne</a:t>
            </a:r>
            <a:r>
              <a:rPr lang="pl-PL" dirty="0"/>
              <a:t> – wzrost poziomu aktywności </a:t>
            </a:r>
            <a:r>
              <a:rPr lang="pl-PL" dirty="0" err="1"/>
              <a:t>mieszkanców</a:t>
            </a:r>
            <a:r>
              <a:rPr lang="pl-PL" dirty="0"/>
              <a:t> i jakości życia: wzrost dostępności oferty publicznej edukacji przedszkolnej, poprawa opieki nad osobami starszymi oraz z wszystkich mieszkańców z wszelkimi </a:t>
            </a:r>
            <a:r>
              <a:rPr lang="pl-PL" dirty="0" err="1"/>
              <a:t>wykluczeniami</a:t>
            </a:r>
            <a:r>
              <a:rPr lang="pl-PL" dirty="0"/>
              <a:t>, stworzenie programu edukacyjnego dla uczniów klas wczesnoszkolnych, ukierunkowującego przyszłe życie zawodowe, realizacja programów kształtujących umiejętności interpersonalne i komunikacyjne wśród mieszkańców oraz pracowników instytucji, zwiększenie oferty usług, w tym całodobowych w miejscu zamieszkania, dla osób niepełnosprawnych i seniorów.</a:t>
            </a:r>
          </a:p>
          <a:p>
            <a:pPr algn="just"/>
            <a:endParaRPr lang="pl-PL" dirty="0"/>
          </a:p>
          <a:p>
            <a:pPr algn="just"/>
            <a:r>
              <a:rPr lang="pl-PL" b="1" dirty="0"/>
              <a:t>Gospodarcze</a:t>
            </a:r>
            <a:r>
              <a:rPr lang="pl-PL" dirty="0"/>
              <a:t> – stworzenie atrakcyjnych warunków dla rozwoju i partnerstw: budowa innowacyjnego centrum OZE, stworzenie oraz upowszechnienie usług cyfrowych, tworzenie przestrzeni inwestycyjnych, tworzenie i system ułatwień dla firm, organizacji pozarządowych, partnerstw oraz tworzenie klastrów.</a:t>
            </a:r>
          </a:p>
          <a:p>
            <a:pPr algn="just"/>
            <a:endParaRPr lang="pl-PL" dirty="0"/>
          </a:p>
          <a:p>
            <a:endParaRPr lang="pl-PL" dirty="0"/>
          </a:p>
        </p:txBody>
      </p:sp>
    </p:spTree>
    <p:extLst>
      <p:ext uri="{BB962C8B-B14F-4D97-AF65-F5344CB8AC3E}">
        <p14:creationId xmlns:p14="http://schemas.microsoft.com/office/powerpoint/2010/main" val="23859257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105C2D-582D-EAEF-1C5C-3FE71E700F62}"/>
              </a:ext>
            </a:extLst>
          </p:cNvPr>
          <p:cNvSpPr>
            <a:spLocks noGrp="1"/>
          </p:cNvSpPr>
          <p:nvPr>
            <p:ph type="title"/>
          </p:nvPr>
        </p:nvSpPr>
        <p:spPr/>
        <p:txBody>
          <a:bodyPr/>
          <a:lstStyle/>
          <a:p>
            <a:r>
              <a:rPr lang="pl-PL" dirty="0"/>
              <a:t>Plan strategiczny – kierunki działania</a:t>
            </a:r>
          </a:p>
        </p:txBody>
      </p:sp>
      <p:sp>
        <p:nvSpPr>
          <p:cNvPr id="3" name="Symbol zastępczy zawartości 2">
            <a:extLst>
              <a:ext uri="{FF2B5EF4-FFF2-40B4-BE49-F238E27FC236}">
                <a16:creationId xmlns:a16="http://schemas.microsoft.com/office/drawing/2014/main" id="{2C10F5BB-7BD2-C633-2B5C-A3D11134E40A}"/>
              </a:ext>
            </a:extLst>
          </p:cNvPr>
          <p:cNvSpPr>
            <a:spLocks noGrp="1"/>
          </p:cNvSpPr>
          <p:nvPr>
            <p:ph idx="1"/>
          </p:nvPr>
        </p:nvSpPr>
        <p:spPr/>
        <p:txBody>
          <a:bodyPr>
            <a:normAutofit/>
          </a:bodyPr>
          <a:lstStyle/>
          <a:p>
            <a:pPr algn="just"/>
            <a:r>
              <a:rPr lang="pl-PL" b="1" dirty="0"/>
              <a:t>Przestrzenne</a:t>
            </a:r>
            <a:r>
              <a:rPr lang="pl-PL" dirty="0"/>
              <a:t> – zrównoważona i estetyczna Gmina: porządek przestrzeni, Innowacyjne zagospodarowanie terenów rekreacyjnych, tworzenie miejsc wypoczynku z poszanowaniem otoczenia naturalnego, poprawa estetyki budynków na terenie całej Gminy, Rewitalizacja terenów poprzemysłowych, rozbudowa infrastruktury </a:t>
            </a:r>
            <a:r>
              <a:rPr lang="pl-PL" dirty="0" err="1"/>
              <a:t>rekreacyjno</a:t>
            </a:r>
            <a:r>
              <a:rPr lang="pl-PL" dirty="0"/>
              <a:t>–wypoczynkowej, remont dróg, stworzenie sieci ścieżek rowerowych wraz z infrastrukturą, budowa miejsc parkingowych (docelowo z możliwością ładowania aut elektrycznych), rozbudowa układu komunikacyjnego zapewniająca wygodne powiązanie z układem zewnętrznym oraz usprawniająca układ wewnętrzny w zakresie wzmocnienia połączeń poprzecznych. </a:t>
            </a:r>
          </a:p>
        </p:txBody>
      </p:sp>
    </p:spTree>
    <p:extLst>
      <p:ext uri="{BB962C8B-B14F-4D97-AF65-F5344CB8AC3E}">
        <p14:creationId xmlns:p14="http://schemas.microsoft.com/office/powerpoint/2010/main" val="905545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006B13-C49F-803A-1AD1-7B37735B8B2B}"/>
              </a:ext>
            </a:extLst>
          </p:cNvPr>
          <p:cNvSpPr>
            <a:spLocks noGrp="1"/>
          </p:cNvSpPr>
          <p:nvPr>
            <p:ph type="title"/>
          </p:nvPr>
        </p:nvSpPr>
        <p:spPr/>
        <p:txBody>
          <a:bodyPr/>
          <a:lstStyle/>
          <a:p>
            <a:r>
              <a:rPr lang="pl-PL" dirty="0"/>
              <a:t>Plan strategiczny</a:t>
            </a:r>
          </a:p>
        </p:txBody>
      </p:sp>
      <p:sp>
        <p:nvSpPr>
          <p:cNvPr id="3" name="Symbol zastępczy zawartości 2">
            <a:extLst>
              <a:ext uri="{FF2B5EF4-FFF2-40B4-BE49-F238E27FC236}">
                <a16:creationId xmlns:a16="http://schemas.microsoft.com/office/drawing/2014/main" id="{98F13E8E-A5E8-B192-05A0-217DDE22E612}"/>
              </a:ext>
            </a:extLst>
          </p:cNvPr>
          <p:cNvSpPr>
            <a:spLocks noGrp="1"/>
          </p:cNvSpPr>
          <p:nvPr>
            <p:ph idx="1"/>
          </p:nvPr>
        </p:nvSpPr>
        <p:spPr/>
        <p:txBody>
          <a:bodyPr/>
          <a:lstStyle/>
          <a:p>
            <a:pPr marL="0" indent="0" algn="ctr">
              <a:lnSpc>
                <a:spcPct val="107000"/>
              </a:lnSpc>
              <a:spcBef>
                <a:spcPts val="1200"/>
              </a:spcBef>
              <a:spcAft>
                <a:spcPts val="1200"/>
              </a:spcAft>
              <a:buNone/>
            </a:pP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Bef>
                <a:spcPts val="1200"/>
              </a:spcBef>
              <a:spcAft>
                <a:spcPts val="1200"/>
              </a:spcAft>
              <a:buNone/>
            </a:pPr>
            <a:r>
              <a:rPr lang="pl-PL" sz="2400" dirty="0">
                <a:effectLst/>
                <a:latin typeface="Calibri" panose="020F0502020204030204" pitchFamily="34" charset="0"/>
                <a:ea typeface="Calibri" panose="020F0502020204030204" pitchFamily="34" charset="0"/>
                <a:cs typeface="Times New Roman" panose="02020603050405020304" pitchFamily="18" charset="0"/>
              </a:rPr>
              <a:t>Gmina Międzybór</a:t>
            </a:r>
            <a:r>
              <a:rPr lang="pl-PL" sz="2400" dirty="0">
                <a:latin typeface="Calibri" panose="020F0502020204030204" pitchFamily="34" charset="0"/>
                <a:ea typeface="Calibri" panose="020F0502020204030204" pitchFamily="34" charset="0"/>
                <a:cs typeface="Times New Roman" panose="02020603050405020304" pitchFamily="18" charset="0"/>
              </a:rPr>
              <a:t>z </a:t>
            </a:r>
            <a:r>
              <a:rPr lang="pl-PL" sz="2400" dirty="0">
                <a:effectLst/>
                <a:latin typeface="Calibri" panose="020F0502020204030204" pitchFamily="34" charset="0"/>
                <a:ea typeface="Calibri" panose="020F0502020204030204" pitchFamily="34" charset="0"/>
                <a:cs typeface="Times New Roman" panose="02020603050405020304" pitchFamily="18" charset="0"/>
              </a:rPr>
              <a:t>potrzebuje silnych impulsów rozwojowych skierowanych od i do wewnątrz, dlatego celem głównym :</a:t>
            </a:r>
          </a:p>
          <a:p>
            <a:pPr marL="0" indent="0" algn="ctr">
              <a:lnSpc>
                <a:spcPct val="107000"/>
              </a:lnSpc>
              <a:spcBef>
                <a:spcPts val="1200"/>
              </a:spcBef>
              <a:spcAft>
                <a:spcPts val="1200"/>
              </a:spcAft>
              <a:buNone/>
            </a:pPr>
            <a:r>
              <a:rPr lang="pl-PL" sz="2000" dirty="0">
                <a:effectLst/>
                <a:latin typeface="Calibri" panose="020F0502020204030204" pitchFamily="34" charset="0"/>
                <a:ea typeface="Calibri" panose="020F0502020204030204" pitchFamily="34" charset="0"/>
                <a:cs typeface="Times New Roman" panose="02020603050405020304" pitchFamily="18" charset="0"/>
              </a:rPr>
              <a:t> STRATEGII ROZWOJU GMINY MIĘDZYBÓRZ NA LATA 2025-2035 jest</a:t>
            </a:r>
          </a:p>
          <a:p>
            <a:pPr marL="0" indent="0" algn="ctr">
              <a:lnSpc>
                <a:spcPct val="107000"/>
              </a:lnSpc>
              <a:spcAft>
                <a:spcPts val="800"/>
              </a:spcAft>
              <a:buNone/>
            </a:pP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pl-PL" b="1" dirty="0">
                <a:effectLst/>
                <a:latin typeface="Calibri" panose="020F0502020204030204" pitchFamily="34" charset="0"/>
                <a:ea typeface="Calibri" panose="020F0502020204030204" pitchFamily="34" charset="0"/>
                <a:cs typeface="Times New Roman" panose="02020603050405020304" pitchFamily="18" charset="0"/>
              </a:rPr>
              <a:t>BUDOWA MARKI MIĘDZYBÓRZ I WYKORZYSTANIE POTENCJAŁÓW</a:t>
            </a:r>
          </a:p>
          <a:p>
            <a:pPr marL="0" indent="0">
              <a:buNone/>
            </a:pPr>
            <a:endParaRPr lang="pl-PL" dirty="0"/>
          </a:p>
        </p:txBody>
      </p:sp>
    </p:spTree>
    <p:extLst>
      <p:ext uri="{BB962C8B-B14F-4D97-AF65-F5344CB8AC3E}">
        <p14:creationId xmlns:p14="http://schemas.microsoft.com/office/powerpoint/2010/main" val="7915240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CFE9ACC-AEEB-C0B0-4B6D-C7E7DCED6EF9}"/>
              </a:ext>
            </a:extLst>
          </p:cNvPr>
          <p:cNvSpPr>
            <a:spLocks noGrp="1"/>
          </p:cNvSpPr>
          <p:nvPr>
            <p:ph type="title"/>
          </p:nvPr>
        </p:nvSpPr>
        <p:spPr/>
        <p:txBody>
          <a:bodyPr/>
          <a:lstStyle/>
          <a:p>
            <a:r>
              <a:rPr lang="pl-PL" dirty="0"/>
              <a:t>Plan strategiczny – obszary strategicznej interwencji</a:t>
            </a:r>
          </a:p>
        </p:txBody>
      </p:sp>
      <p:sp>
        <p:nvSpPr>
          <p:cNvPr id="3" name="Symbol zastępczy zawartości 2">
            <a:extLst>
              <a:ext uri="{FF2B5EF4-FFF2-40B4-BE49-F238E27FC236}">
                <a16:creationId xmlns:a16="http://schemas.microsoft.com/office/drawing/2014/main" id="{F5F23119-F41A-51CD-FA6F-EA2092277A18}"/>
              </a:ext>
            </a:extLst>
          </p:cNvPr>
          <p:cNvSpPr>
            <a:spLocks noGrp="1"/>
          </p:cNvSpPr>
          <p:nvPr>
            <p:ph idx="1"/>
          </p:nvPr>
        </p:nvSpPr>
        <p:spPr/>
        <p:txBody>
          <a:bodyPr/>
          <a:lstStyle/>
          <a:p>
            <a:pPr marL="0" indent="0">
              <a:buNone/>
            </a:pPr>
            <a:r>
              <a:rPr lang="pl-PL" sz="2800" dirty="0">
                <a:effectLst/>
              </a:rPr>
              <a:t> </a:t>
            </a:r>
          </a:p>
          <a:p>
            <a:pPr algn="just"/>
            <a:r>
              <a:rPr lang="pl-PL" sz="3600" dirty="0">
                <a:effectLst/>
              </a:rPr>
              <a:t>Międzybórz – dobrym, przyjaznym miejscem do zamieszkania i wypoczynku</a:t>
            </a:r>
          </a:p>
          <a:p>
            <a:pPr algn="just"/>
            <a:r>
              <a:rPr lang="pl-PL" sz="3600" dirty="0"/>
              <a:t>Międzybórz – dobrze skomunikowany z aglomeracją wrocławską i Kaliszem</a:t>
            </a:r>
          </a:p>
          <a:p>
            <a:pPr algn="just"/>
            <a:r>
              <a:rPr lang="pl-PL" sz="3600" dirty="0"/>
              <a:t>Międzybórz – podnoszący poziom usług publicznych </a:t>
            </a:r>
          </a:p>
        </p:txBody>
      </p:sp>
    </p:spTree>
    <p:extLst>
      <p:ext uri="{BB962C8B-B14F-4D97-AF65-F5344CB8AC3E}">
        <p14:creationId xmlns:p14="http://schemas.microsoft.com/office/powerpoint/2010/main" val="11704097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9822820-AA74-3D92-F427-F25C3130A696}"/>
              </a:ext>
            </a:extLst>
          </p:cNvPr>
          <p:cNvSpPr>
            <a:spLocks noGrp="1"/>
          </p:cNvSpPr>
          <p:nvPr>
            <p:ph type="title"/>
          </p:nvPr>
        </p:nvSpPr>
        <p:spPr/>
        <p:txBody>
          <a:bodyPr/>
          <a:lstStyle/>
          <a:p>
            <a:r>
              <a:rPr lang="pl-PL" dirty="0"/>
              <a:t>Plan strategiczny – cele strategiczne</a:t>
            </a:r>
          </a:p>
        </p:txBody>
      </p:sp>
      <p:graphicFrame>
        <p:nvGraphicFramePr>
          <p:cNvPr id="4" name="Symbol zastępczy zawartości 3">
            <a:extLst>
              <a:ext uri="{FF2B5EF4-FFF2-40B4-BE49-F238E27FC236}">
                <a16:creationId xmlns:a16="http://schemas.microsoft.com/office/drawing/2014/main" id="{ECE6CEB1-AEC6-0683-167B-6C604D507E07}"/>
              </a:ext>
            </a:extLst>
          </p:cNvPr>
          <p:cNvGraphicFramePr>
            <a:graphicFrameLocks noGrp="1"/>
          </p:cNvGraphicFramePr>
          <p:nvPr>
            <p:ph idx="1"/>
            <p:extLst>
              <p:ext uri="{D42A27DB-BD31-4B8C-83A1-F6EECF244321}">
                <p14:modId xmlns:p14="http://schemas.microsoft.com/office/powerpoint/2010/main" val="3649603373"/>
              </p:ext>
            </p:extLst>
          </p:nvPr>
        </p:nvGraphicFramePr>
        <p:xfrm>
          <a:off x="167149" y="1216943"/>
          <a:ext cx="11700386" cy="5500602"/>
        </p:xfrm>
        <a:graphic>
          <a:graphicData uri="http://schemas.openxmlformats.org/drawingml/2006/table">
            <a:tbl>
              <a:tblPr>
                <a:tableStyleId>{5C22544A-7EE6-4342-B048-85BDC9FD1C3A}</a:tableStyleId>
              </a:tblPr>
              <a:tblGrid>
                <a:gridCol w="1507495">
                  <a:extLst>
                    <a:ext uri="{9D8B030D-6E8A-4147-A177-3AD203B41FA5}">
                      <a16:colId xmlns:a16="http://schemas.microsoft.com/office/drawing/2014/main" val="3349024781"/>
                    </a:ext>
                  </a:extLst>
                </a:gridCol>
                <a:gridCol w="1797785">
                  <a:extLst>
                    <a:ext uri="{9D8B030D-6E8A-4147-A177-3AD203B41FA5}">
                      <a16:colId xmlns:a16="http://schemas.microsoft.com/office/drawing/2014/main" val="2198820439"/>
                    </a:ext>
                  </a:extLst>
                </a:gridCol>
                <a:gridCol w="1449123">
                  <a:extLst>
                    <a:ext uri="{9D8B030D-6E8A-4147-A177-3AD203B41FA5}">
                      <a16:colId xmlns:a16="http://schemas.microsoft.com/office/drawing/2014/main" val="429764568"/>
                    </a:ext>
                  </a:extLst>
                </a:gridCol>
                <a:gridCol w="1460020">
                  <a:extLst>
                    <a:ext uri="{9D8B030D-6E8A-4147-A177-3AD203B41FA5}">
                      <a16:colId xmlns:a16="http://schemas.microsoft.com/office/drawing/2014/main" val="2070146377"/>
                    </a:ext>
                  </a:extLst>
                </a:gridCol>
                <a:gridCol w="1460020">
                  <a:extLst>
                    <a:ext uri="{9D8B030D-6E8A-4147-A177-3AD203B41FA5}">
                      <a16:colId xmlns:a16="http://schemas.microsoft.com/office/drawing/2014/main" val="1235413409"/>
                    </a:ext>
                  </a:extLst>
                </a:gridCol>
                <a:gridCol w="1172839">
                  <a:extLst>
                    <a:ext uri="{9D8B030D-6E8A-4147-A177-3AD203B41FA5}">
                      <a16:colId xmlns:a16="http://schemas.microsoft.com/office/drawing/2014/main" val="1106257144"/>
                    </a:ext>
                  </a:extLst>
                </a:gridCol>
                <a:gridCol w="1426552">
                  <a:extLst>
                    <a:ext uri="{9D8B030D-6E8A-4147-A177-3AD203B41FA5}">
                      <a16:colId xmlns:a16="http://schemas.microsoft.com/office/drawing/2014/main" val="2007490898"/>
                    </a:ext>
                  </a:extLst>
                </a:gridCol>
                <a:gridCol w="1426552">
                  <a:extLst>
                    <a:ext uri="{9D8B030D-6E8A-4147-A177-3AD203B41FA5}">
                      <a16:colId xmlns:a16="http://schemas.microsoft.com/office/drawing/2014/main" val="3335808459"/>
                    </a:ext>
                  </a:extLst>
                </a:gridCol>
              </a:tblGrid>
              <a:tr h="573579">
                <a:tc rowSpan="2">
                  <a:txBody>
                    <a:bodyPr/>
                    <a:lstStyle/>
                    <a:p>
                      <a:pPr algn="ctr">
                        <a:lnSpc>
                          <a:spcPct val="107000"/>
                        </a:lnSpc>
                        <a:spcAft>
                          <a:spcPts val="800"/>
                        </a:spcAft>
                      </a:pPr>
                      <a:r>
                        <a:rPr lang="pl-PL" sz="1000" dirty="0">
                          <a:effectLst/>
                        </a:rPr>
                        <a:t>OSI 1. Wymiar gospodarczy</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gridSpan="2">
                  <a:txBody>
                    <a:bodyPr/>
                    <a:lstStyle/>
                    <a:p>
                      <a:pPr algn="ctr">
                        <a:lnSpc>
                          <a:spcPct val="107000"/>
                        </a:lnSpc>
                        <a:spcAft>
                          <a:spcPts val="800"/>
                        </a:spcAft>
                      </a:pPr>
                      <a:r>
                        <a:rPr lang="pl-PL" sz="1000" dirty="0">
                          <a:effectLst/>
                        </a:rPr>
                        <a:t>Cel strategiczny 1.:</a:t>
                      </a:r>
                    </a:p>
                    <a:p>
                      <a:pPr algn="ctr">
                        <a:lnSpc>
                          <a:spcPct val="107000"/>
                        </a:lnSpc>
                        <a:spcAft>
                          <a:spcPts val="800"/>
                        </a:spcAft>
                      </a:pPr>
                      <a:r>
                        <a:rPr lang="pl-PL" sz="1000" u="sng" dirty="0">
                          <a:effectLst/>
                        </a:rPr>
                        <a:t>Przedsiębiorczy Międzybórz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hMerge="1">
                  <a:txBody>
                    <a:bodyPr/>
                    <a:lstStyle/>
                    <a:p>
                      <a:endParaRPr lang="pl-PL"/>
                    </a:p>
                  </a:txBody>
                  <a:tcPr/>
                </a:tc>
                <a:tc gridSpan="2">
                  <a:txBody>
                    <a:bodyPr/>
                    <a:lstStyle/>
                    <a:p>
                      <a:pPr algn="ctr">
                        <a:lnSpc>
                          <a:spcPct val="107000"/>
                        </a:lnSpc>
                        <a:spcAft>
                          <a:spcPts val="800"/>
                        </a:spcAft>
                      </a:pPr>
                      <a:r>
                        <a:rPr lang="pl-PL" sz="1000" dirty="0">
                          <a:effectLst/>
                        </a:rPr>
                        <a:t>Cel strategiczny 2.:</a:t>
                      </a:r>
                    </a:p>
                    <a:p>
                      <a:pPr algn="ctr">
                        <a:lnSpc>
                          <a:spcPct val="107000"/>
                        </a:lnSpc>
                        <a:spcAft>
                          <a:spcPts val="800"/>
                        </a:spcAft>
                      </a:pPr>
                      <a:r>
                        <a:rPr lang="pl-PL" sz="1000" u="sng" dirty="0">
                          <a:effectLst/>
                        </a:rPr>
                        <a:t>Cyfrowy Międzybórz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hMerge="1">
                  <a:txBody>
                    <a:bodyPr/>
                    <a:lstStyle/>
                    <a:p>
                      <a:endParaRPr lang="pl-PL"/>
                    </a:p>
                  </a:txBody>
                  <a:tcPr/>
                </a:tc>
                <a:tc>
                  <a:txBody>
                    <a:bodyPr/>
                    <a:lstStyle/>
                    <a:p>
                      <a:pPr algn="ctr">
                        <a:lnSpc>
                          <a:spcPct val="107000"/>
                        </a:lnSpc>
                        <a:spcAft>
                          <a:spcPts val="800"/>
                        </a:spcAft>
                      </a:pPr>
                      <a:r>
                        <a:rPr lang="pl-PL" sz="1000" dirty="0">
                          <a:effectLst/>
                        </a:rPr>
                        <a:t>Cel strategiczny 3.: </a:t>
                      </a:r>
                    </a:p>
                    <a:p>
                      <a:pPr algn="ctr">
                        <a:lnSpc>
                          <a:spcPct val="107000"/>
                        </a:lnSpc>
                        <a:spcAft>
                          <a:spcPts val="800"/>
                        </a:spcAft>
                      </a:pPr>
                      <a:r>
                        <a:rPr lang="pl-PL" sz="1000" u="sng" dirty="0">
                          <a:effectLst/>
                        </a:rPr>
                        <a:t>Innowacyjny Międzybórz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gridSpan="2">
                  <a:txBody>
                    <a:bodyPr/>
                    <a:lstStyle/>
                    <a:p>
                      <a:pPr>
                        <a:lnSpc>
                          <a:spcPct val="107000"/>
                        </a:lnSpc>
                        <a:spcAft>
                          <a:spcPts val="800"/>
                        </a:spcAft>
                      </a:pPr>
                      <a:r>
                        <a:rPr lang="pl-PL" sz="1000">
                          <a:effectLst/>
                        </a:rPr>
                        <a:t> </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pl-PL"/>
                    </a:p>
                  </a:txBody>
                  <a:tcPr/>
                </a:tc>
                <a:extLst>
                  <a:ext uri="{0D108BD9-81ED-4DB2-BD59-A6C34878D82A}">
                    <a16:rowId xmlns:a16="http://schemas.microsoft.com/office/drawing/2014/main" val="1647477366"/>
                  </a:ext>
                </a:extLst>
              </a:tr>
              <a:tr h="1473522">
                <a:tc vMerge="1">
                  <a:txBody>
                    <a:bodyPr/>
                    <a:lstStyle/>
                    <a:p>
                      <a:endParaRPr lang="pl-PL"/>
                    </a:p>
                  </a:txBody>
                  <a:tcPr/>
                </a:tc>
                <a:tc>
                  <a:txBody>
                    <a:bodyPr/>
                    <a:lstStyle/>
                    <a:p>
                      <a:pPr algn="ctr">
                        <a:lnSpc>
                          <a:spcPct val="107000"/>
                        </a:lnSpc>
                        <a:spcAft>
                          <a:spcPts val="800"/>
                        </a:spcAft>
                      </a:pPr>
                      <a:r>
                        <a:rPr lang="pl-PL" sz="1000">
                          <a:effectLst/>
                        </a:rPr>
                        <a:t>Kierunek działania 1.1.:</a:t>
                      </a:r>
                    </a:p>
                    <a:p>
                      <a:pPr algn="ctr">
                        <a:lnSpc>
                          <a:spcPct val="107000"/>
                        </a:lnSpc>
                        <a:spcAft>
                          <a:spcPts val="800"/>
                        </a:spcAft>
                      </a:pPr>
                      <a:r>
                        <a:rPr lang="pl-PL" sz="1000">
                          <a:effectLst/>
                        </a:rPr>
                        <a:t>Rozwój przedsiębiorczości, </a:t>
                      </a:r>
                      <a:br>
                        <a:rPr lang="pl-PL" sz="1000">
                          <a:effectLst/>
                        </a:rPr>
                      </a:br>
                      <a:r>
                        <a:rPr lang="pl-PL" sz="1000">
                          <a:effectLst/>
                        </a:rPr>
                        <a:t>w tym tworzenie lepszych warunków prawnych, organizacyjnych i infrastrukturalnych do inwestowania</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działania 1.2.:</a:t>
                      </a:r>
                    </a:p>
                    <a:p>
                      <a:pPr algn="ctr">
                        <a:lnSpc>
                          <a:spcPct val="107000"/>
                        </a:lnSpc>
                        <a:spcAft>
                          <a:spcPts val="800"/>
                        </a:spcAft>
                      </a:pPr>
                      <a:r>
                        <a:rPr lang="pl-PL" sz="1000" dirty="0">
                          <a:effectLst/>
                        </a:rPr>
                        <a:t>Rozwój przedsiębiorczości mieszkańców i lokalnego biznesu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działania 2.1.:</a:t>
                      </a:r>
                    </a:p>
                    <a:p>
                      <a:pPr algn="ctr">
                        <a:lnSpc>
                          <a:spcPct val="107000"/>
                        </a:lnSpc>
                        <a:spcAft>
                          <a:spcPts val="800"/>
                        </a:spcAft>
                      </a:pPr>
                      <a:r>
                        <a:rPr lang="pl-PL" sz="1000" dirty="0">
                          <a:effectLst/>
                        </a:rPr>
                        <a:t>Poprawa łączności cyfrowej</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działania 2.2.:</a:t>
                      </a:r>
                    </a:p>
                    <a:p>
                      <a:pPr algn="ctr">
                        <a:lnSpc>
                          <a:spcPct val="107000"/>
                        </a:lnSpc>
                        <a:spcAft>
                          <a:spcPts val="800"/>
                        </a:spcAft>
                      </a:pPr>
                      <a:r>
                        <a:rPr lang="pl-PL" sz="1000" dirty="0">
                          <a:effectLst/>
                        </a:rPr>
                        <a:t>Rozwój oraz upowszechnianie            e-administracji, z uwzględnieniem zwiększenia zdolności instytucjonalnej i skuteczności administracji publicznej</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a:t>
                      </a:r>
                      <a:br>
                        <a:rPr lang="pl-PL" sz="1000" dirty="0">
                          <a:effectLst/>
                        </a:rPr>
                      </a:br>
                      <a:r>
                        <a:rPr lang="pl-PL" sz="1000" dirty="0">
                          <a:effectLst/>
                        </a:rPr>
                        <a:t>działania 3.1.:</a:t>
                      </a:r>
                    </a:p>
                    <a:p>
                      <a:pPr algn="ctr">
                        <a:lnSpc>
                          <a:spcPct val="107000"/>
                        </a:lnSpc>
                        <a:spcAft>
                          <a:spcPts val="800"/>
                        </a:spcAft>
                      </a:pPr>
                      <a:r>
                        <a:rPr lang="pl-PL" sz="1000" dirty="0">
                          <a:effectLst/>
                        </a:rPr>
                        <a:t>Rozwój i wsparcie podejścia innowacyjnego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gridSpan="2">
                  <a:txBody>
                    <a:bodyPr/>
                    <a:lstStyle/>
                    <a:p>
                      <a:pPr>
                        <a:lnSpc>
                          <a:spcPct val="107000"/>
                        </a:lnSpc>
                        <a:spcAft>
                          <a:spcPts val="800"/>
                        </a:spcAft>
                      </a:pPr>
                      <a:r>
                        <a:rPr lang="pl-PL" sz="1000">
                          <a:effectLst/>
                        </a:rPr>
                        <a:t> </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pl-PL"/>
                    </a:p>
                  </a:txBody>
                  <a:tcPr/>
                </a:tc>
                <a:extLst>
                  <a:ext uri="{0D108BD9-81ED-4DB2-BD59-A6C34878D82A}">
                    <a16:rowId xmlns:a16="http://schemas.microsoft.com/office/drawing/2014/main" val="3561517317"/>
                  </a:ext>
                </a:extLst>
              </a:tr>
              <a:tr h="397077">
                <a:tc rowSpan="2">
                  <a:txBody>
                    <a:bodyPr/>
                    <a:lstStyle/>
                    <a:p>
                      <a:pPr algn="ctr">
                        <a:lnSpc>
                          <a:spcPct val="107000"/>
                        </a:lnSpc>
                        <a:spcAft>
                          <a:spcPts val="800"/>
                        </a:spcAft>
                      </a:pPr>
                      <a:r>
                        <a:rPr lang="pl-PL" sz="1000">
                          <a:effectLst/>
                        </a:rPr>
                        <a:t>OSI 2. Wymiar przestrzenny</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gridSpan="3">
                  <a:txBody>
                    <a:bodyPr/>
                    <a:lstStyle/>
                    <a:p>
                      <a:pPr algn="ctr">
                        <a:lnSpc>
                          <a:spcPct val="107000"/>
                        </a:lnSpc>
                        <a:spcAft>
                          <a:spcPts val="800"/>
                        </a:spcAft>
                      </a:pPr>
                      <a:r>
                        <a:rPr lang="pl-PL" sz="1000" dirty="0">
                          <a:effectLst/>
                        </a:rPr>
                        <a:t>Cel strategiczny 4.: </a:t>
                      </a:r>
                    </a:p>
                    <a:p>
                      <a:pPr algn="ctr">
                        <a:lnSpc>
                          <a:spcPct val="107000"/>
                        </a:lnSpc>
                        <a:spcAft>
                          <a:spcPts val="800"/>
                        </a:spcAft>
                      </a:pPr>
                      <a:r>
                        <a:rPr lang="pl-PL" sz="1000" u="sng" dirty="0">
                          <a:effectLst/>
                        </a:rPr>
                        <a:t>Zielony Międzybórz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hMerge="1">
                  <a:txBody>
                    <a:bodyPr/>
                    <a:lstStyle/>
                    <a:p>
                      <a:endParaRPr lang="pl-PL"/>
                    </a:p>
                  </a:txBody>
                  <a:tcPr/>
                </a:tc>
                <a:tc hMerge="1">
                  <a:txBody>
                    <a:bodyPr/>
                    <a:lstStyle/>
                    <a:p>
                      <a:endParaRPr lang="pl-PL"/>
                    </a:p>
                  </a:txBody>
                  <a:tcPr/>
                </a:tc>
                <a:tc gridSpan="4">
                  <a:txBody>
                    <a:bodyPr/>
                    <a:lstStyle/>
                    <a:p>
                      <a:pPr>
                        <a:lnSpc>
                          <a:spcPct val="107000"/>
                        </a:lnSpc>
                        <a:spcAft>
                          <a:spcPts val="800"/>
                        </a:spcAft>
                      </a:pPr>
                      <a:r>
                        <a:rPr lang="pl-PL" sz="1000" dirty="0">
                          <a:effectLst/>
                        </a:rPr>
                        <a:t> </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417404118"/>
                  </a:ext>
                </a:extLst>
              </a:tr>
              <a:tr h="1098546">
                <a:tc vMerge="1">
                  <a:txBody>
                    <a:bodyPr/>
                    <a:lstStyle/>
                    <a:p>
                      <a:endParaRPr lang="pl-PL"/>
                    </a:p>
                  </a:txBody>
                  <a:tcPr/>
                </a:tc>
                <a:tc>
                  <a:txBody>
                    <a:bodyPr/>
                    <a:lstStyle/>
                    <a:p>
                      <a:pPr algn="ctr">
                        <a:lnSpc>
                          <a:spcPct val="107000"/>
                        </a:lnSpc>
                        <a:spcAft>
                          <a:spcPts val="800"/>
                        </a:spcAft>
                      </a:pPr>
                      <a:r>
                        <a:rPr lang="pl-PL" sz="1000">
                          <a:effectLst/>
                        </a:rPr>
                        <a:t>Kierunek działania 4.1.:</a:t>
                      </a:r>
                    </a:p>
                    <a:p>
                      <a:pPr algn="ctr">
                        <a:lnSpc>
                          <a:spcPct val="107000"/>
                        </a:lnSpc>
                        <a:spcAft>
                          <a:spcPts val="800"/>
                        </a:spcAft>
                      </a:pPr>
                      <a:r>
                        <a:rPr lang="pl-PL" sz="1000">
                          <a:effectLst/>
                        </a:rPr>
                        <a:t>Kształtowanie świadomości mieszkańców gminy w zakresie ekologii</a:t>
                      </a:r>
                    </a:p>
                    <a:p>
                      <a:pPr algn="ctr">
                        <a:lnSpc>
                          <a:spcPct val="107000"/>
                        </a:lnSpc>
                        <a:spcAft>
                          <a:spcPts val="800"/>
                        </a:spcAft>
                      </a:pPr>
                      <a:r>
                        <a:rPr lang="pl-PL" sz="1000">
                          <a:effectLst/>
                        </a:rPr>
                        <a:t> </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a:effectLst/>
                        </a:rPr>
                        <a:t>Kierunek działania 4.2:</a:t>
                      </a:r>
                    </a:p>
                    <a:p>
                      <a:pPr algn="ctr">
                        <a:lnSpc>
                          <a:spcPct val="107000"/>
                        </a:lnSpc>
                        <a:spcAft>
                          <a:spcPts val="800"/>
                        </a:spcAft>
                      </a:pPr>
                      <a:r>
                        <a:rPr lang="pl-PL" sz="1000">
                          <a:effectLst/>
                        </a:rPr>
                        <a:t>Przeciwdziałanie zanieczyszczeniu środowiska naturalnego oraz ochrona zasobów przyrodniczych</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a:effectLst/>
                        </a:rPr>
                        <a:t>Kierunek działania 4.3:</a:t>
                      </a:r>
                    </a:p>
                    <a:p>
                      <a:pPr algn="ctr">
                        <a:lnSpc>
                          <a:spcPct val="107000"/>
                        </a:lnSpc>
                        <a:spcAft>
                          <a:spcPts val="800"/>
                        </a:spcAft>
                      </a:pPr>
                      <a:r>
                        <a:rPr lang="pl-PL" sz="1000">
                          <a:effectLst/>
                        </a:rPr>
                        <a:t>Poprawa estetyki gminy</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gridSpan="4">
                  <a:txBody>
                    <a:bodyPr/>
                    <a:lstStyle/>
                    <a:p>
                      <a:pPr>
                        <a:lnSpc>
                          <a:spcPct val="107000"/>
                        </a:lnSpc>
                        <a:spcAft>
                          <a:spcPts val="800"/>
                        </a:spcAft>
                      </a:pPr>
                      <a:r>
                        <a:rPr lang="pl-PL" sz="1000" dirty="0">
                          <a:effectLst/>
                        </a:rPr>
                        <a:t> </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156296335"/>
                  </a:ext>
                </a:extLst>
              </a:tr>
              <a:tr h="498584">
                <a:tc rowSpan="2">
                  <a:txBody>
                    <a:bodyPr/>
                    <a:lstStyle/>
                    <a:p>
                      <a:pPr algn="ctr">
                        <a:lnSpc>
                          <a:spcPct val="107000"/>
                        </a:lnSpc>
                        <a:spcAft>
                          <a:spcPts val="800"/>
                        </a:spcAft>
                      </a:pPr>
                      <a:r>
                        <a:rPr lang="pl-PL" sz="1000">
                          <a:effectLst/>
                        </a:rPr>
                        <a:t>OSI 3. Wymiar społeczny</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gridSpan="3">
                  <a:txBody>
                    <a:bodyPr/>
                    <a:lstStyle/>
                    <a:p>
                      <a:pPr algn="ctr">
                        <a:lnSpc>
                          <a:spcPct val="107000"/>
                        </a:lnSpc>
                        <a:spcAft>
                          <a:spcPts val="800"/>
                        </a:spcAft>
                      </a:pPr>
                      <a:r>
                        <a:rPr lang="pl-PL" sz="1000" dirty="0">
                          <a:effectLst/>
                        </a:rPr>
                        <a:t>Cel strategiczny 5.: </a:t>
                      </a:r>
                    </a:p>
                    <a:p>
                      <a:pPr algn="ctr">
                        <a:lnSpc>
                          <a:spcPct val="107000"/>
                        </a:lnSpc>
                        <a:spcAft>
                          <a:spcPts val="800"/>
                        </a:spcAft>
                      </a:pPr>
                      <a:r>
                        <a:rPr lang="pl-PL" sz="1000" u="sng" dirty="0">
                          <a:effectLst/>
                        </a:rPr>
                        <a:t>Przyjazny </a:t>
                      </a:r>
                      <a:r>
                        <a:rPr lang="pl-PL" sz="1000" u="sng" dirty="0" err="1">
                          <a:effectLst/>
                        </a:rPr>
                        <a:t>Mizybórz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hMerge="1">
                  <a:txBody>
                    <a:bodyPr/>
                    <a:lstStyle/>
                    <a:p>
                      <a:endParaRPr lang="pl-PL"/>
                    </a:p>
                  </a:txBody>
                  <a:tcPr/>
                </a:tc>
                <a:tc hMerge="1">
                  <a:txBody>
                    <a:bodyPr/>
                    <a:lstStyle/>
                    <a:p>
                      <a:endParaRPr lang="pl-PL"/>
                    </a:p>
                  </a:txBody>
                  <a:tcPr/>
                </a:tc>
                <a:tc>
                  <a:txBody>
                    <a:bodyPr/>
                    <a:lstStyle/>
                    <a:p>
                      <a:pPr algn="ctr">
                        <a:lnSpc>
                          <a:spcPct val="107000"/>
                        </a:lnSpc>
                        <a:spcAft>
                          <a:spcPts val="800"/>
                        </a:spcAft>
                      </a:pPr>
                      <a:r>
                        <a:rPr lang="pl-PL" sz="1000" dirty="0">
                          <a:effectLst/>
                        </a:rPr>
                        <a:t>Cel strategiczny 6.: </a:t>
                      </a:r>
                    </a:p>
                    <a:p>
                      <a:pPr algn="ctr">
                        <a:lnSpc>
                          <a:spcPct val="107000"/>
                        </a:lnSpc>
                        <a:spcAft>
                          <a:spcPts val="800"/>
                        </a:spcAft>
                      </a:pPr>
                      <a:r>
                        <a:rPr lang="pl-PL" sz="1000" u="sng" dirty="0">
                          <a:effectLst/>
                        </a:rPr>
                        <a:t>Profesjonalny </a:t>
                      </a:r>
                      <a:r>
                        <a:rPr lang="pl-PL" sz="1000" u="sng" dirty="0" err="1">
                          <a:effectLst/>
                        </a:rPr>
                        <a:t>Międzbórz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gridSpan="2">
                  <a:txBody>
                    <a:bodyPr/>
                    <a:lstStyle/>
                    <a:p>
                      <a:pPr algn="ctr">
                        <a:lnSpc>
                          <a:spcPct val="107000"/>
                        </a:lnSpc>
                        <a:spcAft>
                          <a:spcPts val="800"/>
                        </a:spcAft>
                      </a:pPr>
                      <a:r>
                        <a:rPr lang="pl-PL" sz="1000" dirty="0">
                          <a:effectLst/>
                        </a:rPr>
                        <a:t>Cel strategiczny 7.:</a:t>
                      </a:r>
                    </a:p>
                    <a:p>
                      <a:pPr algn="ctr">
                        <a:lnSpc>
                          <a:spcPct val="107000"/>
                        </a:lnSpc>
                        <a:spcAft>
                          <a:spcPts val="800"/>
                        </a:spcAft>
                      </a:pPr>
                      <a:r>
                        <a:rPr lang="pl-PL" sz="1000" u="sng" dirty="0">
                          <a:effectLst/>
                        </a:rPr>
                        <a:t>Aktywny Międzybórz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tc hMerge="1">
                  <a:txBody>
                    <a:bodyPr/>
                    <a:lstStyle/>
                    <a:p>
                      <a:endParaRPr lang="pl-PL"/>
                    </a:p>
                  </a:txBody>
                  <a:tcPr/>
                </a:tc>
                <a:tc>
                  <a:txBody>
                    <a:bodyPr/>
                    <a:lstStyle/>
                    <a:p>
                      <a:pPr algn="ctr">
                        <a:lnSpc>
                          <a:spcPct val="107000"/>
                        </a:lnSpc>
                        <a:spcAft>
                          <a:spcPts val="800"/>
                        </a:spcAft>
                      </a:pPr>
                      <a:r>
                        <a:rPr lang="pl-PL" sz="1000" dirty="0">
                          <a:effectLst/>
                        </a:rPr>
                        <a:t>Cel strategiczny 8.:</a:t>
                      </a:r>
                    </a:p>
                    <a:p>
                      <a:pPr algn="ctr">
                        <a:lnSpc>
                          <a:spcPct val="107000"/>
                        </a:lnSpc>
                        <a:spcAft>
                          <a:spcPts val="800"/>
                        </a:spcAft>
                      </a:pPr>
                      <a:r>
                        <a:rPr lang="pl-PL" sz="1000" u="sng" dirty="0">
                          <a:effectLst/>
                        </a:rPr>
                        <a:t>Bezpieczny Międzybórz</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nchor="ctr"/>
                </a:tc>
                <a:extLst>
                  <a:ext uri="{0D108BD9-81ED-4DB2-BD59-A6C34878D82A}">
                    <a16:rowId xmlns:a16="http://schemas.microsoft.com/office/drawing/2014/main" val="3267032832"/>
                  </a:ext>
                </a:extLst>
              </a:tr>
              <a:tr h="1090867">
                <a:tc vMerge="1">
                  <a:txBody>
                    <a:bodyPr/>
                    <a:lstStyle/>
                    <a:p>
                      <a:endParaRPr lang="pl-PL"/>
                    </a:p>
                  </a:txBody>
                  <a:tcPr/>
                </a:tc>
                <a:tc>
                  <a:txBody>
                    <a:bodyPr/>
                    <a:lstStyle/>
                    <a:p>
                      <a:pPr algn="ctr">
                        <a:lnSpc>
                          <a:spcPct val="107000"/>
                        </a:lnSpc>
                        <a:spcAft>
                          <a:spcPts val="800"/>
                        </a:spcAft>
                      </a:pPr>
                      <a:r>
                        <a:rPr lang="pl-PL" sz="1000">
                          <a:effectLst/>
                        </a:rPr>
                        <a:t>Kierunek działania 5.1.:</a:t>
                      </a:r>
                    </a:p>
                    <a:p>
                      <a:pPr algn="ctr">
                        <a:lnSpc>
                          <a:spcPct val="107000"/>
                        </a:lnSpc>
                        <a:spcAft>
                          <a:spcPts val="800"/>
                        </a:spcAft>
                      </a:pPr>
                      <a:r>
                        <a:rPr lang="pl-PL" sz="1000">
                          <a:effectLst/>
                        </a:rPr>
                        <a:t>Dbałość o ochronę zdrowia mieszkańców gminy</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a:effectLst/>
                        </a:rPr>
                        <a:t>Kierunek działania 5.2.:</a:t>
                      </a:r>
                    </a:p>
                    <a:p>
                      <a:pPr algn="ctr">
                        <a:lnSpc>
                          <a:spcPct val="107000"/>
                        </a:lnSpc>
                        <a:spcAft>
                          <a:spcPts val="800"/>
                        </a:spcAft>
                      </a:pPr>
                      <a:r>
                        <a:rPr lang="pl-PL" sz="1000">
                          <a:effectLst/>
                        </a:rPr>
                        <a:t>Wsparcie, integracja i aktywizacja osób niepełnosprawnych, starszych i potrzebujących</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działania 5.3.:</a:t>
                      </a:r>
                    </a:p>
                    <a:p>
                      <a:pPr algn="ctr">
                        <a:lnSpc>
                          <a:spcPct val="107000"/>
                        </a:lnSpc>
                        <a:spcAft>
                          <a:spcPts val="800"/>
                        </a:spcAft>
                      </a:pPr>
                      <a:r>
                        <a:rPr lang="pl-PL" sz="1000" dirty="0">
                          <a:effectLst/>
                        </a:rPr>
                        <a:t>Poprawa warunków życia mieszkańców gminy</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działania 6.1.:</a:t>
                      </a:r>
                    </a:p>
                    <a:p>
                      <a:pPr algn="ctr">
                        <a:lnSpc>
                          <a:spcPct val="107000"/>
                        </a:lnSpc>
                        <a:spcAft>
                          <a:spcPts val="800"/>
                        </a:spcAft>
                      </a:pPr>
                      <a:r>
                        <a:rPr lang="pl-PL" sz="1000" dirty="0">
                          <a:effectLst/>
                        </a:rPr>
                        <a:t>Profesjonalizacja usług samorządu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a:effectLst/>
                        </a:rPr>
                        <a:t>Kierunek działania 7.1.:</a:t>
                      </a:r>
                    </a:p>
                    <a:p>
                      <a:pPr algn="ctr">
                        <a:lnSpc>
                          <a:spcPct val="107000"/>
                        </a:lnSpc>
                        <a:spcAft>
                          <a:spcPts val="800"/>
                        </a:spcAft>
                      </a:pPr>
                      <a:r>
                        <a:rPr lang="pl-PL" sz="1000">
                          <a:effectLst/>
                        </a:rPr>
                        <a:t>Aktywizacja mieszkańców gminy</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działania 7.2.:</a:t>
                      </a:r>
                    </a:p>
                    <a:p>
                      <a:pPr algn="ctr">
                        <a:lnSpc>
                          <a:spcPct val="107000"/>
                        </a:lnSpc>
                        <a:spcAft>
                          <a:spcPts val="800"/>
                        </a:spcAft>
                      </a:pPr>
                      <a:r>
                        <a:rPr lang="pl-PL" sz="1000" dirty="0">
                          <a:effectLst/>
                        </a:rPr>
                        <a:t>Rozwój mieszkańców i ich współpracy</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tc>
                  <a:txBody>
                    <a:bodyPr/>
                    <a:lstStyle/>
                    <a:p>
                      <a:pPr algn="ctr">
                        <a:lnSpc>
                          <a:spcPct val="107000"/>
                        </a:lnSpc>
                        <a:spcAft>
                          <a:spcPts val="800"/>
                        </a:spcAft>
                      </a:pPr>
                      <a:r>
                        <a:rPr lang="pl-PL" sz="1000" dirty="0">
                          <a:effectLst/>
                        </a:rPr>
                        <a:t>Kierunek </a:t>
                      </a:r>
                      <a:br>
                        <a:rPr lang="pl-PL" sz="1000" dirty="0">
                          <a:effectLst/>
                        </a:rPr>
                      </a:br>
                      <a:r>
                        <a:rPr lang="pl-PL" sz="1000" dirty="0">
                          <a:effectLst/>
                        </a:rPr>
                        <a:t>działania 8.1.:</a:t>
                      </a:r>
                    </a:p>
                    <a:p>
                      <a:pPr algn="ctr">
                        <a:lnSpc>
                          <a:spcPct val="107000"/>
                        </a:lnSpc>
                        <a:spcAft>
                          <a:spcPts val="800"/>
                        </a:spcAft>
                      </a:pPr>
                      <a:r>
                        <a:rPr lang="pl-PL" sz="1000" dirty="0">
                          <a:effectLst/>
                        </a:rPr>
                        <a:t>Zwiększenie poziomu bezpieczeństwa mieszkańców i odwiedzających</a:t>
                      </a:r>
                    </a:p>
                    <a:p>
                      <a:pPr algn="ctr">
                        <a:lnSpc>
                          <a:spcPct val="107000"/>
                        </a:lnSpc>
                        <a:spcAft>
                          <a:spcPts val="800"/>
                        </a:spcAft>
                      </a:pPr>
                      <a:r>
                        <a:rPr lang="pl-PL" sz="1000" dirty="0">
                          <a:effectLst/>
                        </a:rPr>
                        <a:t> </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487" marR="31487" marT="0" marB="0"/>
                </a:tc>
                <a:extLst>
                  <a:ext uri="{0D108BD9-81ED-4DB2-BD59-A6C34878D82A}">
                    <a16:rowId xmlns:a16="http://schemas.microsoft.com/office/drawing/2014/main" val="1189766173"/>
                  </a:ext>
                </a:extLst>
              </a:tr>
            </a:tbl>
          </a:graphicData>
        </a:graphic>
      </p:graphicFrame>
      <p:sp>
        <p:nvSpPr>
          <p:cNvPr id="5" name="Rectangle 1">
            <a:extLst>
              <a:ext uri="{FF2B5EF4-FFF2-40B4-BE49-F238E27FC236}">
                <a16:creationId xmlns:a16="http://schemas.microsoft.com/office/drawing/2014/main" id="{EE918A29-03CE-C324-9177-A0E2087C14CD}"/>
              </a:ext>
            </a:extLst>
          </p:cNvPr>
          <p:cNvSpPr>
            <a:spLocks noChangeArrowheads="1"/>
          </p:cNvSpPr>
          <p:nvPr/>
        </p:nvSpPr>
        <p:spPr bwMode="auto">
          <a:xfrm>
            <a:off x="-20449104" y="-759743"/>
            <a:ext cx="52385862" cy="197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829" tIns="899829" rIns="899829" bIns="5395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Źródło: opracowanie własne</a:t>
            </a:r>
            <a:endParaRPr kumimoji="0" lang="pl-PL" altLang="pl-PL" sz="800" b="0" i="0" u="none" strike="noStrike" cap="none" normalizeH="0" baseline="0">
              <a:ln>
                <a:noFill/>
              </a:ln>
              <a:solidFill>
                <a:srgbClr val="000000"/>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pl-PL" altLang="pl-PL" sz="8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endParaRPr kumimoji="0" lang="pl-PL" altLang="pl-PL"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130741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8DF7A7-EBE4-791E-AA94-9C75E97CD7F4}"/>
              </a:ext>
            </a:extLst>
          </p:cNvPr>
          <p:cNvSpPr>
            <a:spLocks noGrp="1"/>
          </p:cNvSpPr>
          <p:nvPr>
            <p:ph type="title"/>
          </p:nvPr>
        </p:nvSpPr>
        <p:spPr/>
        <p:txBody>
          <a:bodyPr/>
          <a:lstStyle/>
          <a:p>
            <a:r>
              <a:rPr lang="pl-PL" dirty="0"/>
              <a:t>Plan strategiczny – projekty flagowe</a:t>
            </a:r>
          </a:p>
        </p:txBody>
      </p:sp>
      <p:graphicFrame>
        <p:nvGraphicFramePr>
          <p:cNvPr id="4" name="Symbol zastępczy zawartości 3">
            <a:extLst>
              <a:ext uri="{FF2B5EF4-FFF2-40B4-BE49-F238E27FC236}">
                <a16:creationId xmlns:a16="http://schemas.microsoft.com/office/drawing/2014/main" id="{D22A3015-DCBC-BAC7-637D-19F872CCC83C}"/>
              </a:ext>
            </a:extLst>
          </p:cNvPr>
          <p:cNvGraphicFramePr>
            <a:graphicFrameLocks noGrp="1"/>
          </p:cNvGraphicFramePr>
          <p:nvPr>
            <p:ph idx="1"/>
            <p:extLst>
              <p:ext uri="{D42A27DB-BD31-4B8C-83A1-F6EECF244321}">
                <p14:modId xmlns:p14="http://schemas.microsoft.com/office/powerpoint/2010/main" val="3069989160"/>
              </p:ext>
            </p:extLst>
          </p:nvPr>
        </p:nvGraphicFramePr>
        <p:xfrm>
          <a:off x="446568" y="1435395"/>
          <a:ext cx="11398102" cy="5057480"/>
        </p:xfrm>
        <a:graphic>
          <a:graphicData uri="http://schemas.openxmlformats.org/drawingml/2006/table">
            <a:tbl>
              <a:tblPr firstRow="1" firstCol="1" bandRow="1">
                <a:tableStyleId>{5C22544A-7EE6-4342-B048-85BDC9FD1C3A}</a:tableStyleId>
              </a:tblPr>
              <a:tblGrid>
                <a:gridCol w="1423820">
                  <a:extLst>
                    <a:ext uri="{9D8B030D-6E8A-4147-A177-3AD203B41FA5}">
                      <a16:colId xmlns:a16="http://schemas.microsoft.com/office/drawing/2014/main" val="736447299"/>
                    </a:ext>
                  </a:extLst>
                </a:gridCol>
                <a:gridCol w="9974282">
                  <a:extLst>
                    <a:ext uri="{9D8B030D-6E8A-4147-A177-3AD203B41FA5}">
                      <a16:colId xmlns:a16="http://schemas.microsoft.com/office/drawing/2014/main" val="4124253830"/>
                    </a:ext>
                  </a:extLst>
                </a:gridCol>
              </a:tblGrid>
              <a:tr h="2032163">
                <a:tc>
                  <a:txBody>
                    <a:bodyPr/>
                    <a:lstStyle/>
                    <a:p>
                      <a:pPr>
                        <a:lnSpc>
                          <a:spcPct val="107000"/>
                        </a:lnSpc>
                        <a:spcAft>
                          <a:spcPts val="800"/>
                        </a:spcAft>
                      </a:pPr>
                      <a:r>
                        <a:rPr lang="pl-PL" sz="2800">
                          <a:effectLst/>
                        </a:rPr>
                        <a:t>Opis</a:t>
                      </a:r>
                      <a:endParaRPr lang="pl-PL"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800" dirty="0">
                          <a:effectLst/>
                        </a:rPr>
                        <a:t>Budowa obwodnicy oraz przebudowa i budowa infrastruktury komunikacyjnej na terenie gminy.</a:t>
                      </a:r>
                      <a:endParaRPr lang="pl-PL"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9062402"/>
                  </a:ext>
                </a:extLst>
              </a:tr>
              <a:tr h="993154">
                <a:tc>
                  <a:txBody>
                    <a:bodyPr/>
                    <a:lstStyle/>
                    <a:p>
                      <a:pPr>
                        <a:lnSpc>
                          <a:spcPct val="107000"/>
                        </a:lnSpc>
                        <a:spcAft>
                          <a:spcPts val="800"/>
                        </a:spcAft>
                      </a:pPr>
                      <a:r>
                        <a:rPr lang="pl-PL" sz="2800">
                          <a:effectLst/>
                        </a:rPr>
                        <a:t>Cel</a:t>
                      </a:r>
                      <a:endParaRPr lang="pl-PL"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800">
                          <a:effectLst/>
                        </a:rPr>
                        <a:t>Poprawa dostępności komunikacyjnej.</a:t>
                      </a:r>
                      <a:endParaRPr lang="pl-PL"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4519314"/>
                  </a:ext>
                </a:extLst>
              </a:tr>
              <a:tr h="2032163">
                <a:tc>
                  <a:txBody>
                    <a:bodyPr/>
                    <a:lstStyle/>
                    <a:p>
                      <a:pPr>
                        <a:lnSpc>
                          <a:spcPct val="107000"/>
                        </a:lnSpc>
                        <a:spcAft>
                          <a:spcPts val="800"/>
                        </a:spcAft>
                      </a:pPr>
                      <a:r>
                        <a:rPr lang="pl-PL" sz="2800">
                          <a:effectLst/>
                        </a:rPr>
                        <a:t>Rezultat</a:t>
                      </a:r>
                      <a:endParaRPr lang="pl-PL"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800" dirty="0">
                          <a:effectLst/>
                        </a:rPr>
                        <a:t>Zwiększenia bezpieczeństwa komunikacyjnego na terenie gminy.</a:t>
                      </a:r>
                      <a:endParaRPr lang="pl-PL"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0356880"/>
                  </a:ext>
                </a:extLst>
              </a:tr>
            </a:tbl>
          </a:graphicData>
        </a:graphic>
      </p:graphicFrame>
    </p:spTree>
    <p:extLst>
      <p:ext uri="{BB962C8B-B14F-4D97-AF65-F5344CB8AC3E}">
        <p14:creationId xmlns:p14="http://schemas.microsoft.com/office/powerpoint/2010/main" val="28558451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8EC6D7-6C68-1DEC-AFC1-90FABF34EE7F}"/>
              </a:ext>
            </a:extLst>
          </p:cNvPr>
          <p:cNvSpPr>
            <a:spLocks noGrp="1"/>
          </p:cNvSpPr>
          <p:nvPr>
            <p:ph type="title"/>
          </p:nvPr>
        </p:nvSpPr>
        <p:spPr/>
        <p:txBody>
          <a:bodyPr/>
          <a:lstStyle/>
          <a:p>
            <a:r>
              <a:rPr lang="pl-PL" dirty="0"/>
              <a:t>Plan strategiczny – projekty flagowe </a:t>
            </a:r>
          </a:p>
        </p:txBody>
      </p:sp>
      <p:graphicFrame>
        <p:nvGraphicFramePr>
          <p:cNvPr id="4" name="Symbol zastępczy zawartości 3">
            <a:extLst>
              <a:ext uri="{FF2B5EF4-FFF2-40B4-BE49-F238E27FC236}">
                <a16:creationId xmlns:a16="http://schemas.microsoft.com/office/drawing/2014/main" id="{F80B1BAB-2AF8-1BDB-80B1-DF7A777DF005}"/>
              </a:ext>
            </a:extLst>
          </p:cNvPr>
          <p:cNvGraphicFramePr>
            <a:graphicFrameLocks noGrp="1"/>
          </p:cNvGraphicFramePr>
          <p:nvPr>
            <p:ph idx="1"/>
            <p:extLst>
              <p:ext uri="{D42A27DB-BD31-4B8C-83A1-F6EECF244321}">
                <p14:modId xmlns:p14="http://schemas.microsoft.com/office/powerpoint/2010/main" val="1872205674"/>
              </p:ext>
            </p:extLst>
          </p:nvPr>
        </p:nvGraphicFramePr>
        <p:xfrm>
          <a:off x="382772" y="1690687"/>
          <a:ext cx="10971028" cy="4802186"/>
        </p:xfrm>
        <a:graphic>
          <a:graphicData uri="http://schemas.openxmlformats.org/drawingml/2006/table">
            <a:tbl>
              <a:tblPr firstRow="1" firstCol="1" bandRow="1">
                <a:tableStyleId>{5C22544A-7EE6-4342-B048-85BDC9FD1C3A}</a:tableStyleId>
              </a:tblPr>
              <a:tblGrid>
                <a:gridCol w="1370470">
                  <a:extLst>
                    <a:ext uri="{9D8B030D-6E8A-4147-A177-3AD203B41FA5}">
                      <a16:colId xmlns:a16="http://schemas.microsoft.com/office/drawing/2014/main" val="620857673"/>
                    </a:ext>
                  </a:extLst>
                </a:gridCol>
                <a:gridCol w="9600558">
                  <a:extLst>
                    <a:ext uri="{9D8B030D-6E8A-4147-A177-3AD203B41FA5}">
                      <a16:colId xmlns:a16="http://schemas.microsoft.com/office/drawing/2014/main" val="2808585209"/>
                    </a:ext>
                  </a:extLst>
                </a:gridCol>
              </a:tblGrid>
              <a:tr h="672716">
                <a:tc>
                  <a:txBody>
                    <a:bodyPr/>
                    <a:lstStyle/>
                    <a:p>
                      <a:pPr>
                        <a:lnSpc>
                          <a:spcPct val="107000"/>
                        </a:lnSpc>
                        <a:spcAft>
                          <a:spcPts val="800"/>
                        </a:spcAft>
                      </a:pPr>
                      <a:r>
                        <a:rPr lang="pl-PL" sz="1800">
                          <a:effectLst/>
                        </a:rPr>
                        <a:t>Nazwa</a:t>
                      </a:r>
                      <a:endParaRPr lang="pl-PL" sz="1800">
                        <a:effectLst/>
                        <a:latin typeface="Avenir"/>
                        <a:ea typeface="Avenir"/>
                        <a:cs typeface="Avenir"/>
                      </a:endParaRPr>
                    </a:p>
                  </a:txBody>
                  <a:tcPr marL="68580" marR="68580" marT="0" marB="0"/>
                </a:tc>
                <a:tc>
                  <a:txBody>
                    <a:bodyPr/>
                    <a:lstStyle/>
                    <a:p>
                      <a:pPr>
                        <a:lnSpc>
                          <a:spcPct val="107000"/>
                        </a:lnSpc>
                        <a:spcAft>
                          <a:spcPts val="800"/>
                        </a:spcAft>
                      </a:pPr>
                      <a:r>
                        <a:rPr lang="pl-PL" sz="1800" dirty="0">
                          <a:effectLst/>
                        </a:rPr>
                        <a:t>PROMOCJA GMINY I TERENÓW INWESTYCYJNYCH </a:t>
                      </a:r>
                      <a:endParaRPr lang="pl-PL" sz="1800" dirty="0">
                        <a:effectLst/>
                        <a:latin typeface="Avenir"/>
                        <a:ea typeface="Avenir"/>
                        <a:cs typeface="Avenir"/>
                      </a:endParaRPr>
                    </a:p>
                  </a:txBody>
                  <a:tcPr marL="68580" marR="68580" marT="0" marB="0"/>
                </a:tc>
                <a:extLst>
                  <a:ext uri="{0D108BD9-81ED-4DB2-BD59-A6C34878D82A}">
                    <a16:rowId xmlns:a16="http://schemas.microsoft.com/office/drawing/2014/main" val="3372642099"/>
                  </a:ext>
                </a:extLst>
              </a:tr>
              <a:tr h="1376490">
                <a:tc>
                  <a:txBody>
                    <a:bodyPr/>
                    <a:lstStyle/>
                    <a:p>
                      <a:pPr>
                        <a:lnSpc>
                          <a:spcPct val="107000"/>
                        </a:lnSpc>
                        <a:spcAft>
                          <a:spcPts val="800"/>
                        </a:spcAft>
                      </a:pPr>
                      <a:r>
                        <a:rPr lang="pl-PL" sz="1800">
                          <a:effectLst/>
                        </a:rPr>
                        <a:t>Opis</a:t>
                      </a:r>
                      <a:endParaRPr lang="pl-PL" sz="1800">
                        <a:effectLst/>
                        <a:latin typeface="Avenir"/>
                        <a:ea typeface="Avenir"/>
                        <a:cs typeface="Avenir"/>
                      </a:endParaRPr>
                    </a:p>
                  </a:txBody>
                  <a:tcPr marL="68580" marR="68580" marT="0" marB="0"/>
                </a:tc>
                <a:tc>
                  <a:txBody>
                    <a:bodyPr/>
                    <a:lstStyle/>
                    <a:p>
                      <a:pPr algn="just">
                        <a:lnSpc>
                          <a:spcPct val="107000"/>
                        </a:lnSpc>
                        <a:spcAft>
                          <a:spcPts val="800"/>
                        </a:spcAft>
                      </a:pPr>
                      <a:r>
                        <a:rPr lang="pl-PL" sz="1800" dirty="0">
                          <a:effectLst/>
                        </a:rPr>
                        <a:t>Opracowanie oferty dla potencjalnych inwestorów na terenie miasta oraz jej upowszechnienie wśród segmentów docelowych.</a:t>
                      </a:r>
                      <a:endParaRPr lang="pl-PL" sz="1800" dirty="0">
                        <a:effectLst/>
                        <a:latin typeface="Avenir"/>
                        <a:ea typeface="Avenir"/>
                        <a:cs typeface="Avenir"/>
                      </a:endParaRPr>
                    </a:p>
                  </a:txBody>
                  <a:tcPr marL="68580" marR="68580" marT="0" marB="0"/>
                </a:tc>
                <a:extLst>
                  <a:ext uri="{0D108BD9-81ED-4DB2-BD59-A6C34878D82A}">
                    <a16:rowId xmlns:a16="http://schemas.microsoft.com/office/drawing/2014/main" val="3027147831"/>
                  </a:ext>
                </a:extLst>
              </a:tr>
              <a:tr h="1376490">
                <a:tc>
                  <a:txBody>
                    <a:bodyPr/>
                    <a:lstStyle/>
                    <a:p>
                      <a:pPr>
                        <a:lnSpc>
                          <a:spcPct val="107000"/>
                        </a:lnSpc>
                        <a:spcAft>
                          <a:spcPts val="800"/>
                        </a:spcAft>
                      </a:pPr>
                      <a:r>
                        <a:rPr lang="pl-PL" sz="1800">
                          <a:effectLst/>
                        </a:rPr>
                        <a:t>Cel</a:t>
                      </a:r>
                      <a:endParaRPr lang="pl-PL" sz="1800">
                        <a:effectLst/>
                        <a:latin typeface="Avenir"/>
                        <a:ea typeface="Avenir"/>
                        <a:cs typeface="Avenir"/>
                      </a:endParaRPr>
                    </a:p>
                  </a:txBody>
                  <a:tcPr marL="68580" marR="68580" marT="0" marB="0"/>
                </a:tc>
                <a:tc>
                  <a:txBody>
                    <a:bodyPr/>
                    <a:lstStyle/>
                    <a:p>
                      <a:pPr>
                        <a:lnSpc>
                          <a:spcPct val="107000"/>
                        </a:lnSpc>
                        <a:spcAft>
                          <a:spcPts val="800"/>
                        </a:spcAft>
                      </a:pPr>
                      <a:r>
                        <a:rPr lang="pl-PL" sz="1800">
                          <a:effectLst/>
                        </a:rPr>
                        <a:t>Zwiększenie bazy przychodowej dla gminy, stworzenie nowych miejsc pracy, polepszenie jakości życia.</a:t>
                      </a:r>
                      <a:endParaRPr lang="pl-PL" sz="1800">
                        <a:effectLst/>
                        <a:latin typeface="Avenir"/>
                        <a:ea typeface="Avenir"/>
                        <a:cs typeface="Avenir"/>
                      </a:endParaRPr>
                    </a:p>
                  </a:txBody>
                  <a:tcPr marL="68580" marR="68580" marT="0" marB="0"/>
                </a:tc>
                <a:extLst>
                  <a:ext uri="{0D108BD9-81ED-4DB2-BD59-A6C34878D82A}">
                    <a16:rowId xmlns:a16="http://schemas.microsoft.com/office/drawing/2014/main" val="3261469155"/>
                  </a:ext>
                </a:extLst>
              </a:tr>
              <a:tr h="1376490">
                <a:tc>
                  <a:txBody>
                    <a:bodyPr/>
                    <a:lstStyle/>
                    <a:p>
                      <a:pPr>
                        <a:lnSpc>
                          <a:spcPct val="107000"/>
                        </a:lnSpc>
                        <a:spcAft>
                          <a:spcPts val="800"/>
                        </a:spcAft>
                      </a:pPr>
                      <a:r>
                        <a:rPr lang="pl-PL" sz="1800">
                          <a:effectLst/>
                        </a:rPr>
                        <a:t>Rezultat</a:t>
                      </a:r>
                      <a:endParaRPr lang="pl-PL" sz="1800">
                        <a:effectLst/>
                        <a:latin typeface="Avenir"/>
                        <a:ea typeface="Avenir"/>
                        <a:cs typeface="Avenir"/>
                      </a:endParaRPr>
                    </a:p>
                  </a:txBody>
                  <a:tcPr marL="68580" marR="68580" marT="0" marB="0"/>
                </a:tc>
                <a:tc>
                  <a:txBody>
                    <a:bodyPr/>
                    <a:lstStyle/>
                    <a:p>
                      <a:pPr>
                        <a:lnSpc>
                          <a:spcPct val="107000"/>
                        </a:lnSpc>
                        <a:spcAft>
                          <a:spcPts val="800"/>
                        </a:spcAft>
                      </a:pPr>
                      <a:r>
                        <a:rPr lang="pl-PL" sz="1800" dirty="0">
                          <a:effectLst/>
                        </a:rPr>
                        <a:t>Zwiększenie przychodów w budżecie miasta, zwiększenie ilości pracujących w gminie.</a:t>
                      </a:r>
                      <a:endParaRPr lang="pl-PL" sz="1800" dirty="0">
                        <a:effectLst/>
                        <a:latin typeface="Avenir"/>
                        <a:ea typeface="Avenir"/>
                        <a:cs typeface="Avenir"/>
                      </a:endParaRPr>
                    </a:p>
                  </a:txBody>
                  <a:tcPr marL="68580" marR="68580" marT="0" marB="0"/>
                </a:tc>
                <a:extLst>
                  <a:ext uri="{0D108BD9-81ED-4DB2-BD59-A6C34878D82A}">
                    <a16:rowId xmlns:a16="http://schemas.microsoft.com/office/drawing/2014/main" val="39915419"/>
                  </a:ext>
                </a:extLst>
              </a:tr>
            </a:tbl>
          </a:graphicData>
        </a:graphic>
      </p:graphicFrame>
    </p:spTree>
    <p:extLst>
      <p:ext uri="{BB962C8B-B14F-4D97-AF65-F5344CB8AC3E}">
        <p14:creationId xmlns:p14="http://schemas.microsoft.com/office/powerpoint/2010/main" val="15991189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6B3F75-4A60-BF26-6FE1-90B08507D243}"/>
              </a:ext>
            </a:extLst>
          </p:cNvPr>
          <p:cNvSpPr>
            <a:spLocks noGrp="1"/>
          </p:cNvSpPr>
          <p:nvPr>
            <p:ph type="title"/>
          </p:nvPr>
        </p:nvSpPr>
        <p:spPr/>
        <p:txBody>
          <a:bodyPr/>
          <a:lstStyle/>
          <a:p>
            <a:r>
              <a:rPr lang="pl-PL" dirty="0"/>
              <a:t>Plan strategiczny – projekty flagowe</a:t>
            </a:r>
          </a:p>
        </p:txBody>
      </p:sp>
      <p:graphicFrame>
        <p:nvGraphicFramePr>
          <p:cNvPr id="7" name="Symbol zastępczy zawartości 6">
            <a:extLst>
              <a:ext uri="{FF2B5EF4-FFF2-40B4-BE49-F238E27FC236}">
                <a16:creationId xmlns:a16="http://schemas.microsoft.com/office/drawing/2014/main" id="{DFEEAE00-555F-1987-41BC-DD657C1B9FBA}"/>
              </a:ext>
            </a:extLst>
          </p:cNvPr>
          <p:cNvGraphicFramePr>
            <a:graphicFrameLocks noGrp="1"/>
          </p:cNvGraphicFramePr>
          <p:nvPr>
            <p:ph idx="1"/>
            <p:extLst>
              <p:ext uri="{D42A27DB-BD31-4B8C-83A1-F6EECF244321}">
                <p14:modId xmlns:p14="http://schemas.microsoft.com/office/powerpoint/2010/main" val="330557130"/>
              </p:ext>
            </p:extLst>
          </p:nvPr>
        </p:nvGraphicFramePr>
        <p:xfrm>
          <a:off x="584791" y="1499191"/>
          <a:ext cx="11132288" cy="4993685"/>
        </p:xfrm>
        <a:graphic>
          <a:graphicData uri="http://schemas.openxmlformats.org/drawingml/2006/table">
            <a:tbl>
              <a:tblPr firstRow="1" firstCol="1" bandRow="1">
                <a:tableStyleId>{5C22544A-7EE6-4342-B048-85BDC9FD1C3A}</a:tableStyleId>
              </a:tblPr>
              <a:tblGrid>
                <a:gridCol w="1390615">
                  <a:extLst>
                    <a:ext uri="{9D8B030D-6E8A-4147-A177-3AD203B41FA5}">
                      <a16:colId xmlns:a16="http://schemas.microsoft.com/office/drawing/2014/main" val="3896702245"/>
                    </a:ext>
                  </a:extLst>
                </a:gridCol>
                <a:gridCol w="9741673">
                  <a:extLst>
                    <a:ext uri="{9D8B030D-6E8A-4147-A177-3AD203B41FA5}">
                      <a16:colId xmlns:a16="http://schemas.microsoft.com/office/drawing/2014/main" val="1083725375"/>
                    </a:ext>
                  </a:extLst>
                </a:gridCol>
              </a:tblGrid>
              <a:tr h="761649">
                <a:tc>
                  <a:txBody>
                    <a:bodyPr/>
                    <a:lstStyle/>
                    <a:p>
                      <a:pPr>
                        <a:lnSpc>
                          <a:spcPct val="107000"/>
                        </a:lnSpc>
                        <a:spcAft>
                          <a:spcPts val="800"/>
                        </a:spcAft>
                      </a:pPr>
                      <a:r>
                        <a:rPr lang="pl-PL" sz="1800">
                          <a:effectLst/>
                        </a:rPr>
                        <a:t>Nazwa</a:t>
                      </a:r>
                      <a:endParaRPr lang="pl-PL" sz="1800">
                        <a:effectLst/>
                        <a:latin typeface="Avenir"/>
                        <a:ea typeface="Avenir"/>
                        <a:cs typeface="Avenir"/>
                      </a:endParaRPr>
                    </a:p>
                  </a:txBody>
                  <a:tcPr marL="68580" marR="68580" marT="0" marB="0"/>
                </a:tc>
                <a:tc>
                  <a:txBody>
                    <a:bodyPr/>
                    <a:lstStyle/>
                    <a:p>
                      <a:pPr>
                        <a:lnSpc>
                          <a:spcPct val="107000"/>
                        </a:lnSpc>
                        <a:spcAft>
                          <a:spcPts val="800"/>
                        </a:spcAft>
                      </a:pPr>
                      <a:r>
                        <a:rPr lang="pl-PL" sz="1800" dirty="0">
                          <a:effectLst/>
                        </a:rPr>
                        <a:t>UTWORZENIE CENTRUM USŁUG SPOŁECZNYCH i U3W</a:t>
                      </a:r>
                      <a:endParaRPr lang="pl-PL" sz="1800" dirty="0">
                        <a:effectLst/>
                        <a:latin typeface="Avenir"/>
                        <a:ea typeface="Avenir"/>
                        <a:cs typeface="Avenir"/>
                      </a:endParaRPr>
                    </a:p>
                  </a:txBody>
                  <a:tcPr marL="68580" marR="68580" marT="0" marB="0"/>
                </a:tc>
                <a:extLst>
                  <a:ext uri="{0D108BD9-81ED-4DB2-BD59-A6C34878D82A}">
                    <a16:rowId xmlns:a16="http://schemas.microsoft.com/office/drawing/2014/main" val="721174299"/>
                  </a:ext>
                </a:extLst>
              </a:tr>
              <a:tr h="761649">
                <a:tc>
                  <a:txBody>
                    <a:bodyPr/>
                    <a:lstStyle/>
                    <a:p>
                      <a:pPr>
                        <a:lnSpc>
                          <a:spcPct val="107000"/>
                        </a:lnSpc>
                        <a:spcAft>
                          <a:spcPts val="800"/>
                        </a:spcAft>
                      </a:pPr>
                      <a:r>
                        <a:rPr lang="pl-PL" sz="1800">
                          <a:effectLst/>
                        </a:rPr>
                        <a:t>Opis</a:t>
                      </a:r>
                      <a:endParaRPr lang="pl-PL" sz="1800">
                        <a:effectLst/>
                        <a:latin typeface="Avenir"/>
                        <a:ea typeface="Avenir"/>
                        <a:cs typeface="Avenir"/>
                      </a:endParaRPr>
                    </a:p>
                  </a:txBody>
                  <a:tcPr marL="68580" marR="68580" marT="0" marB="0"/>
                </a:tc>
                <a:tc>
                  <a:txBody>
                    <a:bodyPr/>
                    <a:lstStyle/>
                    <a:p>
                      <a:pPr algn="just">
                        <a:lnSpc>
                          <a:spcPct val="107000"/>
                        </a:lnSpc>
                        <a:spcAft>
                          <a:spcPts val="800"/>
                        </a:spcAft>
                      </a:pPr>
                      <a:r>
                        <a:rPr lang="pl-PL" sz="1800">
                          <a:effectLst/>
                        </a:rPr>
                        <a:t>Wzrost dostępu do kompleksowej oferty usług społecznych odpowiadających na zdiagnozowane potrzeby mieszkańców</a:t>
                      </a:r>
                      <a:endParaRPr lang="pl-PL" sz="1800">
                        <a:effectLst/>
                        <a:latin typeface="Avenir"/>
                        <a:ea typeface="Avenir"/>
                        <a:cs typeface="Avenir"/>
                      </a:endParaRPr>
                    </a:p>
                  </a:txBody>
                  <a:tcPr marL="68580" marR="68580" marT="0" marB="0"/>
                </a:tc>
                <a:extLst>
                  <a:ext uri="{0D108BD9-81ED-4DB2-BD59-A6C34878D82A}">
                    <a16:rowId xmlns:a16="http://schemas.microsoft.com/office/drawing/2014/main" val="2067885992"/>
                  </a:ext>
                </a:extLst>
              </a:tr>
              <a:tr h="2708738">
                <a:tc>
                  <a:txBody>
                    <a:bodyPr/>
                    <a:lstStyle/>
                    <a:p>
                      <a:pPr>
                        <a:lnSpc>
                          <a:spcPct val="107000"/>
                        </a:lnSpc>
                        <a:spcAft>
                          <a:spcPts val="800"/>
                        </a:spcAft>
                      </a:pPr>
                      <a:r>
                        <a:rPr lang="pl-PL" sz="1800">
                          <a:effectLst/>
                        </a:rPr>
                        <a:t>Cel</a:t>
                      </a:r>
                      <a:endParaRPr lang="pl-PL" sz="1800">
                        <a:effectLst/>
                        <a:latin typeface="Avenir"/>
                        <a:ea typeface="Avenir"/>
                        <a:cs typeface="Avenir"/>
                      </a:endParaRPr>
                    </a:p>
                  </a:txBody>
                  <a:tcPr marL="68580" marR="68580" marT="0" marB="0"/>
                </a:tc>
                <a:tc>
                  <a:txBody>
                    <a:bodyPr/>
                    <a:lstStyle/>
                    <a:p>
                      <a:pPr algn="just">
                        <a:lnSpc>
                          <a:spcPct val="107000"/>
                        </a:lnSpc>
                        <a:spcAft>
                          <a:spcPts val="800"/>
                        </a:spcAft>
                      </a:pPr>
                      <a:r>
                        <a:rPr lang="pl-PL" sz="1800">
                          <a:effectLst/>
                        </a:rPr>
                        <a:t>Konsolidacja świadczenia usług w jednej instytucji, integrowanie i koordynowanie usług świadczonych przez różnych lokalnych usługodawców (publicznych i niepublicznych) współpracujących z centrum. Za pośrednictwem centrum  będą miały możliwość realizowania już świadczonych usług społecznych oraz wprowadzania nowych (jako zadań własnych fakultatywnych), wynikających z programów usług społecznych.</a:t>
                      </a:r>
                      <a:endParaRPr lang="pl-PL" sz="1800">
                        <a:effectLst/>
                        <a:latin typeface="Avenir"/>
                        <a:ea typeface="Avenir"/>
                        <a:cs typeface="Avenir"/>
                      </a:endParaRPr>
                    </a:p>
                  </a:txBody>
                  <a:tcPr marL="68580" marR="68580" marT="0" marB="0"/>
                </a:tc>
                <a:extLst>
                  <a:ext uri="{0D108BD9-81ED-4DB2-BD59-A6C34878D82A}">
                    <a16:rowId xmlns:a16="http://schemas.microsoft.com/office/drawing/2014/main" val="1952876456"/>
                  </a:ext>
                </a:extLst>
              </a:tr>
              <a:tr h="761649">
                <a:tc>
                  <a:txBody>
                    <a:bodyPr/>
                    <a:lstStyle/>
                    <a:p>
                      <a:pPr>
                        <a:lnSpc>
                          <a:spcPct val="107000"/>
                        </a:lnSpc>
                        <a:spcAft>
                          <a:spcPts val="800"/>
                        </a:spcAft>
                      </a:pPr>
                      <a:r>
                        <a:rPr lang="pl-PL" sz="1800">
                          <a:effectLst/>
                        </a:rPr>
                        <a:t>Rezultat</a:t>
                      </a:r>
                      <a:endParaRPr lang="pl-PL" sz="1800">
                        <a:effectLst/>
                        <a:latin typeface="Avenir"/>
                        <a:ea typeface="Avenir"/>
                        <a:cs typeface="Avenir"/>
                      </a:endParaRPr>
                    </a:p>
                  </a:txBody>
                  <a:tcPr marL="68580" marR="68580" marT="0" marB="0"/>
                </a:tc>
                <a:tc>
                  <a:txBody>
                    <a:bodyPr/>
                    <a:lstStyle/>
                    <a:p>
                      <a:pPr>
                        <a:lnSpc>
                          <a:spcPct val="107000"/>
                        </a:lnSpc>
                        <a:spcAft>
                          <a:spcPts val="800"/>
                        </a:spcAft>
                      </a:pPr>
                      <a:r>
                        <a:rPr lang="pl-PL" sz="1800" dirty="0">
                          <a:effectLst/>
                        </a:rPr>
                        <a:t>Zwiększenie poczucia bezpieczeństwa i radzenia sobie z problemami i wyzwaniami przez mieszkańców.</a:t>
                      </a:r>
                      <a:endParaRPr lang="pl-PL" sz="1800" dirty="0">
                        <a:effectLst/>
                        <a:latin typeface="Avenir"/>
                        <a:ea typeface="Avenir"/>
                        <a:cs typeface="Avenir"/>
                      </a:endParaRPr>
                    </a:p>
                  </a:txBody>
                  <a:tcPr marL="68580" marR="68580" marT="0" marB="0"/>
                </a:tc>
                <a:extLst>
                  <a:ext uri="{0D108BD9-81ED-4DB2-BD59-A6C34878D82A}">
                    <a16:rowId xmlns:a16="http://schemas.microsoft.com/office/drawing/2014/main" val="2205637474"/>
                  </a:ext>
                </a:extLst>
              </a:tr>
            </a:tbl>
          </a:graphicData>
        </a:graphic>
      </p:graphicFrame>
    </p:spTree>
    <p:extLst>
      <p:ext uri="{BB962C8B-B14F-4D97-AF65-F5344CB8AC3E}">
        <p14:creationId xmlns:p14="http://schemas.microsoft.com/office/powerpoint/2010/main" val="38025989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7382B1-C80D-86A0-6144-E2F606880455}"/>
              </a:ext>
            </a:extLst>
          </p:cNvPr>
          <p:cNvSpPr>
            <a:spLocks noGrp="1"/>
          </p:cNvSpPr>
          <p:nvPr>
            <p:ph type="title"/>
          </p:nvPr>
        </p:nvSpPr>
        <p:spPr/>
        <p:txBody>
          <a:bodyPr/>
          <a:lstStyle/>
          <a:p>
            <a:r>
              <a:rPr lang="pl-PL" dirty="0"/>
              <a:t>Plan strategiczny – projekty flagowe</a:t>
            </a:r>
          </a:p>
        </p:txBody>
      </p:sp>
      <p:graphicFrame>
        <p:nvGraphicFramePr>
          <p:cNvPr id="4" name="Symbol zastępczy zawartości 3">
            <a:extLst>
              <a:ext uri="{FF2B5EF4-FFF2-40B4-BE49-F238E27FC236}">
                <a16:creationId xmlns:a16="http://schemas.microsoft.com/office/drawing/2014/main" id="{370787AE-98B6-CCD9-91DF-4A9BA42F61AF}"/>
              </a:ext>
            </a:extLst>
          </p:cNvPr>
          <p:cNvGraphicFramePr>
            <a:graphicFrameLocks noGrp="1"/>
          </p:cNvGraphicFramePr>
          <p:nvPr>
            <p:ph idx="1"/>
            <p:extLst>
              <p:ext uri="{D42A27DB-BD31-4B8C-83A1-F6EECF244321}">
                <p14:modId xmlns:p14="http://schemas.microsoft.com/office/powerpoint/2010/main" val="2847048633"/>
              </p:ext>
            </p:extLst>
          </p:nvPr>
        </p:nvGraphicFramePr>
        <p:xfrm>
          <a:off x="393406" y="1382233"/>
          <a:ext cx="11068492" cy="5110642"/>
        </p:xfrm>
        <a:graphic>
          <a:graphicData uri="http://schemas.openxmlformats.org/drawingml/2006/table">
            <a:tbl>
              <a:tblPr firstRow="1" firstCol="1" bandRow="1">
                <a:tableStyleId>{5C22544A-7EE6-4342-B048-85BDC9FD1C3A}</a:tableStyleId>
              </a:tblPr>
              <a:tblGrid>
                <a:gridCol w="1382645">
                  <a:extLst>
                    <a:ext uri="{9D8B030D-6E8A-4147-A177-3AD203B41FA5}">
                      <a16:colId xmlns:a16="http://schemas.microsoft.com/office/drawing/2014/main" val="2966840126"/>
                    </a:ext>
                  </a:extLst>
                </a:gridCol>
                <a:gridCol w="9685847">
                  <a:extLst>
                    <a:ext uri="{9D8B030D-6E8A-4147-A177-3AD203B41FA5}">
                      <a16:colId xmlns:a16="http://schemas.microsoft.com/office/drawing/2014/main" val="3921831253"/>
                    </a:ext>
                  </a:extLst>
                </a:gridCol>
              </a:tblGrid>
              <a:tr h="553648">
                <a:tc>
                  <a:txBody>
                    <a:bodyPr/>
                    <a:lstStyle/>
                    <a:p>
                      <a:pPr>
                        <a:lnSpc>
                          <a:spcPct val="107000"/>
                        </a:lnSpc>
                        <a:spcAft>
                          <a:spcPts val="800"/>
                        </a:spcAft>
                      </a:pPr>
                      <a:r>
                        <a:rPr lang="pl-PL" sz="2400">
                          <a:effectLst/>
                        </a:rPr>
                        <a:t>Nazwa</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400">
                          <a:effectLst/>
                        </a:rPr>
                        <a:t>Szkoła liderów i przedsiębiorczości</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2487032"/>
                  </a:ext>
                </a:extLst>
              </a:tr>
              <a:tr h="2870489">
                <a:tc>
                  <a:txBody>
                    <a:bodyPr/>
                    <a:lstStyle/>
                    <a:p>
                      <a:pPr>
                        <a:lnSpc>
                          <a:spcPct val="107000"/>
                        </a:lnSpc>
                        <a:spcAft>
                          <a:spcPts val="800"/>
                        </a:spcAft>
                      </a:pPr>
                      <a:r>
                        <a:rPr lang="pl-PL" sz="2400">
                          <a:effectLst/>
                        </a:rPr>
                        <a:t>Opis</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400">
                          <a:effectLst/>
                        </a:rPr>
                        <a:t>Upowszechnianie w wybranej formie organizacyjnej i zwiększanie przedsiębiorczości oraz umiejętności w zakresie tworzenia, utrzymania i rozwoju: NGO, firm, a także radzenia sobie na rynku pracy i zwiększenie kwalifikacji mieszkańców Gminy według potrzeb rynku pracy, aktywizacja mieszkańców.</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6036581"/>
                  </a:ext>
                </a:extLst>
              </a:tr>
              <a:tr h="553648">
                <a:tc>
                  <a:txBody>
                    <a:bodyPr/>
                    <a:lstStyle/>
                    <a:p>
                      <a:pPr>
                        <a:lnSpc>
                          <a:spcPct val="107000"/>
                        </a:lnSpc>
                        <a:spcAft>
                          <a:spcPts val="800"/>
                        </a:spcAft>
                      </a:pPr>
                      <a:r>
                        <a:rPr lang="pl-PL" sz="2400">
                          <a:effectLst/>
                        </a:rPr>
                        <a:t>Cel</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400">
                          <a:effectLst/>
                        </a:rPr>
                        <a:t>Podniesienie świadomości i kwalifikacji.</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4123707"/>
                  </a:ext>
                </a:extLst>
              </a:tr>
              <a:tr h="1132857">
                <a:tc>
                  <a:txBody>
                    <a:bodyPr/>
                    <a:lstStyle/>
                    <a:p>
                      <a:pPr>
                        <a:lnSpc>
                          <a:spcPct val="107000"/>
                        </a:lnSpc>
                        <a:spcAft>
                          <a:spcPts val="800"/>
                        </a:spcAft>
                      </a:pPr>
                      <a:r>
                        <a:rPr lang="pl-PL" sz="2400">
                          <a:effectLst/>
                        </a:rPr>
                        <a:t>Rezultat</a:t>
                      </a:r>
                      <a:endParaRPr lang="pl-PL"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pl-PL" sz="2400" dirty="0">
                          <a:effectLst/>
                        </a:rPr>
                        <a:t>Zwiększenie liczby firm, właścicieli, zwiększenie przychodów JST.</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8353573"/>
                  </a:ext>
                </a:extLst>
              </a:tr>
            </a:tbl>
          </a:graphicData>
        </a:graphic>
      </p:graphicFrame>
    </p:spTree>
    <p:extLst>
      <p:ext uri="{BB962C8B-B14F-4D97-AF65-F5344CB8AC3E}">
        <p14:creationId xmlns:p14="http://schemas.microsoft.com/office/powerpoint/2010/main" val="228182404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944</TotalTime>
  <Words>5097</Words>
  <Application>Microsoft Office PowerPoint</Application>
  <PresentationFormat>Panoramiczny</PresentationFormat>
  <Paragraphs>583</Paragraphs>
  <Slides>73</Slides>
  <Notes>0</Notes>
  <HiddenSlides>0</HiddenSlides>
  <MMClips>0</MMClips>
  <ScaleCrop>false</ScaleCrop>
  <HeadingPairs>
    <vt:vector size="6" baseType="variant">
      <vt:variant>
        <vt:lpstr>Używane czcionki</vt:lpstr>
      </vt:variant>
      <vt:variant>
        <vt:i4>11</vt:i4>
      </vt:variant>
      <vt:variant>
        <vt:lpstr>Motyw</vt:lpstr>
      </vt:variant>
      <vt:variant>
        <vt:i4>1</vt:i4>
      </vt:variant>
      <vt:variant>
        <vt:lpstr>Tytuły slajdów</vt:lpstr>
      </vt:variant>
      <vt:variant>
        <vt:i4>73</vt:i4>
      </vt:variant>
    </vt:vector>
  </HeadingPairs>
  <TitlesOfParts>
    <vt:vector size="85" baseType="lpstr">
      <vt:lpstr>Arial</vt:lpstr>
      <vt:lpstr>Avenir</vt:lpstr>
      <vt:lpstr>Avenir Next LT Pro</vt:lpstr>
      <vt:lpstr>Avenir Next LT Pro Light</vt:lpstr>
      <vt:lpstr>Calibri</vt:lpstr>
      <vt:lpstr>Calibri Light</vt:lpstr>
      <vt:lpstr>Candara</vt:lpstr>
      <vt:lpstr>Symbol</vt:lpstr>
      <vt:lpstr>Times New Roman</vt:lpstr>
      <vt:lpstr>Wingdings</vt:lpstr>
      <vt:lpstr>Wingdings 2</vt:lpstr>
      <vt:lpstr>Motyw pakietu Office</vt:lpstr>
      <vt:lpstr>WARSZTATY STRATEGICZNE STRATEGIA ROZWOJU GMINY MIĘDZYBÓRZ NA LATA 2025-2035</vt:lpstr>
      <vt:lpstr>Dzień dobry</vt:lpstr>
      <vt:lpstr>Reprezentuje</vt:lpstr>
      <vt:lpstr>Zakres warsztatów – cześć I </vt:lpstr>
      <vt:lpstr>Wprowadzenie </vt:lpstr>
      <vt:lpstr>Wprowadzenie</vt:lpstr>
      <vt:lpstr> Wprowadzenie</vt:lpstr>
      <vt:lpstr>Wprowadzenie</vt:lpstr>
      <vt:lpstr>Wprowadzenie</vt:lpstr>
      <vt:lpstr>Zarządzanie strategiczne</vt:lpstr>
      <vt:lpstr>Wprowadzenie</vt:lpstr>
      <vt:lpstr>Wprowadzenie</vt:lpstr>
      <vt:lpstr>Wprowadzenie</vt:lpstr>
      <vt:lpstr>    STRATEGIA</vt:lpstr>
      <vt:lpstr>Po co Strategia Rozwoju ? Pozwala na:</vt:lpstr>
      <vt:lpstr>Po co Strategia Rozwoju ? Pozwala na:</vt:lpstr>
      <vt:lpstr>Podstawa prawna – ustawa o polityce rozwoju – nowelizacja z 2020 roku</vt:lpstr>
      <vt:lpstr>Podstawa prawna – ustawa o polityce rozwoju – nowelizacja z 2020 roku</vt:lpstr>
      <vt:lpstr>ZAKRES DOKUMENTU STRATEGII</vt:lpstr>
      <vt:lpstr>METODYKA OPRACOWANIA</vt:lpstr>
      <vt:lpstr>DIAGNOZA</vt:lpstr>
      <vt:lpstr>DIAGNOZA ̶ poziomy analizy</vt:lpstr>
      <vt:lpstr>Prezentacja programu PowerPoint</vt:lpstr>
      <vt:lpstr>Prezentacja programu PowerPoint</vt:lpstr>
      <vt:lpstr>PLANOWANIE STRATEGICZNE</vt:lpstr>
      <vt:lpstr>OBSZAR STRATEGICZNEJ INTERWENCJI</vt:lpstr>
      <vt:lpstr>MODEL STRUKTURY FUNKCJONALNO PRZESTRZENNEJ</vt:lpstr>
      <vt:lpstr> Strategia Rozwoju Gminy Międzybórz</vt:lpstr>
      <vt:lpstr>Kontekst opracowywania Strategii Rozwoju gminy Międzybórz</vt:lpstr>
      <vt:lpstr>ZAKRES PRAC NAD STRATEGIĄ </vt:lpstr>
      <vt:lpstr>  Gmina Międzybórz (obszar wiejski w gminie miejsko-wiejskiej).Kod GUS TERYT 0214055.  </vt:lpstr>
      <vt:lpstr>Gmina Międzybórz (obszar wiejski w gminie miejsko-wiejskiej).Kod GUS TERYT 0214055</vt:lpstr>
      <vt:lpstr>Podział na zespoły warsztatowe poszczególnych miejscowości</vt:lpstr>
      <vt:lpstr>II Warsztaty w Międzyborzu </vt:lpstr>
      <vt:lpstr>Propozycje miejsc konsultacji w dniach:  24 i 25 stycznia 2025</vt:lpstr>
      <vt:lpstr>Prezentacja programu PowerPoint</vt:lpstr>
      <vt:lpstr>Podział na grupy – praca w grupach 30 min.</vt:lpstr>
      <vt:lpstr>Dyskusja w grupach i omówienie wniosków</vt:lpstr>
      <vt:lpstr>Dyskusja w grupach i omówienie wniosków</vt:lpstr>
      <vt:lpstr>Dyskusja w grupach i omówienie wniosków</vt:lpstr>
      <vt:lpstr>Dyskusja w grupach i omówienie wniosków</vt:lpstr>
      <vt:lpstr>Ucieranie się wniosków w grupach na forum zespołu – 45 min.</vt:lpstr>
      <vt:lpstr> PODZIAŁ NA ROBOCZE GRUPY </vt:lpstr>
      <vt:lpstr>PODZIAŁ NA ROBOCZE GRUPY</vt:lpstr>
      <vt:lpstr>PODZIAŁ NA ROBOCZE GRUPY</vt:lpstr>
      <vt:lpstr>PODZIAŁ NA ROBOCZE GRUPY</vt:lpstr>
      <vt:lpstr>ANALIZA SWOT</vt:lpstr>
      <vt:lpstr>ANALIZA SWOT</vt:lpstr>
      <vt:lpstr>         Zasady formułowania Strategii</vt:lpstr>
      <vt:lpstr>PLAN STRATEGICZNY – diagnoza, ekspercki</vt:lpstr>
      <vt:lpstr>PLAN STRATEGICZNY – diagnoza, ekspercki</vt:lpstr>
      <vt:lpstr>PLAN STRATEGICZNY – diagnoza, ekspercki</vt:lpstr>
      <vt:lpstr>PLAN STRATEGICZNY – diagnoza, ekspercki</vt:lpstr>
      <vt:lpstr>PLAN STRATEGICZNY – diagnoza, ekspercki</vt:lpstr>
      <vt:lpstr>PLAN STRATEGICZNY – diagnoza, ekspercki</vt:lpstr>
      <vt:lpstr>Jakość usług publicznych:</vt:lpstr>
      <vt:lpstr>Dziękuje za spotkanie !!!</vt:lpstr>
      <vt:lpstr>Plan strategiczny</vt:lpstr>
      <vt:lpstr>Promocja, wizerunek</vt:lpstr>
      <vt:lpstr>Plan strategiczny – problemy  (poddawanie się rzeczywistości, a jej kształtowanie)</vt:lpstr>
      <vt:lpstr>Plan strategiczny - potencjał</vt:lpstr>
      <vt:lpstr>Plan strategiczny – wyzwania (wydobycie sił endo)</vt:lpstr>
      <vt:lpstr>Plan strategiczny - wizja</vt:lpstr>
      <vt:lpstr>Plan strategiczny - misja</vt:lpstr>
      <vt:lpstr>Plan strategiczny – kierunki działania</vt:lpstr>
      <vt:lpstr>Plan strategiczny – kierunki działania</vt:lpstr>
      <vt:lpstr>Plan strategiczny</vt:lpstr>
      <vt:lpstr>Plan strategiczny – obszary strategicznej interwencji</vt:lpstr>
      <vt:lpstr>Plan strategiczny – cele strategiczne</vt:lpstr>
      <vt:lpstr>Plan strategiczny – projekty flagowe</vt:lpstr>
      <vt:lpstr>Plan strategiczny – projekty flagowe </vt:lpstr>
      <vt:lpstr>Plan strategiczny – projekty flagowe</vt:lpstr>
      <vt:lpstr>Plan strategiczny – projekty flagowe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WARSZTATY STRATEGICZNE STRATEGIA ROZWOJU GMINY BIELAWA NA LATA 2022-2030</dc:title>
  <dc:creator>Jerzy Tutaj</dc:creator>
  <cp:lastModifiedBy>Jerzy Tutaj</cp:lastModifiedBy>
  <cp:revision>14</cp:revision>
  <dcterms:created xsi:type="dcterms:W3CDTF">2024-11-02T09:14:07Z</dcterms:created>
  <dcterms:modified xsi:type="dcterms:W3CDTF">2024-12-14T16:44:01Z</dcterms:modified>
</cp:coreProperties>
</file>