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Lst>
  <p:sldSz cx="9144000" cy="5143500" type="screen16x9"/>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25" d="100"/>
          <a:sy n="125" d="100"/>
        </p:scale>
        <p:origin x="226" y="-5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presProps" Target="pres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ole tekstowe 1"/>
          <p:cNvSpPr txBox="1"/>
          <p:nvPr/>
        </p:nvSpPr>
        <p:spPr>
          <a:xfrm>
            <a:off x="0" y="0"/>
            <a:ext cx="9144000" cy="571500"/>
          </a:xfrm>
          <a:prstGeom prst="rect">
            <a:avLst/>
          </a:prstGeom>
          <a:solidFill>
            <a:srgbClr val="0D3944">
              <a:alpha val="100000"/>
            </a:srgbClr>
          </a:solidFill>
        </p:spPr>
        <p:txBody>
          <a:bodyPr lIns="91440" tIns="45720" rIns="91440" bIns="45720" rtlCol="0" anchor="ctr">
            <a:spAutoFit/>
          </a:bodyPr>
          <a:lstStyle/>
          <a:p>
            <a:pPr marL="0" marR="238125" lvl="0" indent="0" algn="r" rtl="0" fontAlgn="ctr">
              <a:lnSpc>
                <a:spcPct val="100000"/>
              </a:lnSpc>
              <a:spcBef>
                <a:spcPts val="0"/>
              </a:spcBef>
              <a:spcAft>
                <a:spcPts val="0"/>
              </a:spcAft>
            </a:pPr>
            <a:r>
              <a:rPr lang="en-US" sz="1600" b="1" u="none" spc="0">
                <a:solidFill>
                  <a:srgbClr val="FFFFFF">
                    <a:alpha val="100000"/>
                  </a:srgbClr>
                </a:solidFill>
                <a:latin typeface="Calibri"/>
              </a:rPr>
              <a:t>Strategia Rozwoju Gminy Międzybórz</a:t>
            </a:r>
          </a:p>
        </p:txBody>
      </p:sp>
    </p:spTree>
  </p:cSld>
  <p:clrMap bg1="lt1" tx1="dk1" bg2="lt2" tx2="dk2" accent1="accent1" accent2="accent2" accent3="accent3" accent4="accent4" accent5="accent5" accent6="accent6" hlink="hlink" folHlink="folHlink"/>
  <p:sldLayoutIdLst>
    <p:sldLayoutId id="2422317887" r:id="rId1"/>
  </p:sldLayoutIdLst>
  <p:txStyles>
    <p:titleStyle>
      <a:lvl1pPr algn="ctr">
        <a:defRPr sz="4400" kern="1200">
          <a:solidFill>
            <a:schemeClr val="lt1"/>
          </a:solidFill>
        </a:defRPr>
      </a:lvl1pPr>
      <a:extLst/>
    </p:titleStyle>
    <p:bodyStyle>
      <a:lvl1pPr indent="-324900" algn="ctr">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png"/><Relationship Id="rId7" Type="http://schemas.openxmlformats.org/officeDocument/2006/relationships/hyperlink" Target="https://www.survio.com/survey/d/W7I6T6A4R1I0W5K9W" TargetMode="Externa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0.png"/><Relationship Id="rId7"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1.png"/><Relationship Id="rId9" Type="http://schemas.openxmlformats.org/officeDocument/2006/relationships/image" Target="../media/image1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762000" y="2381250"/>
          <a:ext cx="8382000" cy="4000500"/>
          <a:chOff x="762000" y="2381250"/>
          <a:chExt cx="8382000" cy="4000500"/>
        </a:xfrm>
      </p:grpSpPr>
      <p:sp>
        <p:nvSpPr>
          <p:cNvPr id="3" name="pole tekstowe 2"/>
          <p:cNvSpPr txBox="1"/>
          <p:nvPr/>
        </p:nvSpPr>
        <p:spPr>
          <a:xfrm>
            <a:off x="762000" y="2381250"/>
            <a:ext cx="7620000" cy="952500"/>
          </a:xfrm>
          <a:prstGeom prst="rect">
            <a:avLst/>
          </a:prstGeom>
          <a:noFill/>
        </p:spPr>
        <p:txBody>
          <a:bodyPr lIns="91440" tIns="45720" rIns="91440" bIns="45720" rtlCol="0">
            <a:spAutoFit/>
          </a:bodyPr>
          <a:lstStyle/>
          <a:p>
            <a:pPr marL="0" marR="0" lvl="0" indent="0" algn="ctr" rtl="0" fontAlgn="base">
              <a:lnSpc>
                <a:spcPct val="100000"/>
              </a:lnSpc>
              <a:spcBef>
                <a:spcPts val="0"/>
              </a:spcBef>
              <a:spcAft>
                <a:spcPts val="0"/>
              </a:spcAft>
            </a:pPr>
            <a:r>
              <a:rPr lang="en-US" sz="2500" u="none" spc="0">
                <a:solidFill>
                  <a:srgbClr val="000000">
                    <a:alpha val="100000"/>
                  </a:srgbClr>
                </a:solidFill>
                <a:latin typeface="Calibri"/>
              </a:rPr>
              <a:t>Strategia Rozwoju Gminy Międzybórz</a:t>
            </a:r>
          </a:p>
        </p:txBody>
      </p:sp>
      <p:pic>
        <p:nvPicPr>
          <p:cNvPr id="2" name="Obraz 1"/>
          <p:cNvPicPr>
            <a:picLocks noChangeAspect="1"/>
          </p:cNvPicPr>
          <p:nvPr/>
        </p:nvPicPr>
        <p:blipFill>
          <a:blip r:embed="rId2"/>
          <a:stretch>
            <a:fillRect/>
          </a:stretch>
        </p:blipFill>
        <p:spPr>
          <a:xfrm>
            <a:off x="3429000" y="3048000"/>
            <a:ext cx="952500" cy="9525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38125" y="666750"/>
          <a:ext cx="8858250" cy="4572000"/>
          <a:chOff x="238125" y="666750"/>
          <a:chExt cx="8858250" cy="4572000"/>
        </a:xfrm>
      </p:grpSpPr>
      <p:sp>
        <p:nvSpPr>
          <p:cNvPr id="26" name="pole tekstowe 25"/>
          <p:cNvSpPr txBox="1"/>
          <p:nvPr/>
        </p:nvSpPr>
        <p:spPr>
          <a:xfrm>
            <a:off x="238125" y="666750"/>
            <a:ext cx="6191250" cy="38100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2000" b="1" u="none" spc="0">
                <a:solidFill>
                  <a:srgbClr val="000000">
                    <a:alpha val="100000"/>
                  </a:srgbClr>
                </a:solidFill>
                <a:latin typeface="Calibri"/>
              </a:rPr>
              <a:t>Podstawowe informacje</a:t>
            </a:r>
          </a:p>
        </p:txBody>
      </p:sp>
      <p:pic>
        <p:nvPicPr>
          <p:cNvPr id="2" name="Obraz 1"/>
          <p:cNvPicPr>
            <a:picLocks noChangeAspect="1"/>
          </p:cNvPicPr>
          <p:nvPr/>
        </p:nvPicPr>
        <p:blipFill>
          <a:blip r:embed="rId2"/>
          <a:stretch>
            <a:fillRect/>
          </a:stretch>
        </p:blipFill>
        <p:spPr>
          <a:xfrm>
            <a:off x="333375" y="1333500"/>
            <a:ext cx="381000" cy="381000"/>
          </a:xfrm>
          <a:prstGeom prst="rect">
            <a:avLst/>
          </a:prstGeom>
          <a:noFill/>
        </p:spPr>
      </p:pic>
      <p:sp>
        <p:nvSpPr>
          <p:cNvPr id="3" name="pole tekstowe 2"/>
          <p:cNvSpPr txBox="1"/>
          <p:nvPr/>
        </p:nvSpPr>
        <p:spPr>
          <a:xfrm>
            <a:off x="762000" y="1333500"/>
            <a:ext cx="2381250" cy="381000"/>
          </a:xfrm>
          <a:prstGeom prst="rect">
            <a:avLst/>
          </a:prstGeom>
          <a:noFill/>
        </p:spPr>
        <p:txBody>
          <a:bodyPr lIns="91440" tIns="45720" rIns="91440" bIns="45720" rtlCol="0" anchor="ctr">
            <a:spAutoFit/>
          </a:bodyPr>
          <a:lstStyle/>
          <a:p>
            <a:pPr marL="0" marR="0" lvl="0" indent="0" algn="l" rtl="0" fontAlgn="ctr">
              <a:lnSpc>
                <a:spcPct val="100000"/>
              </a:lnSpc>
              <a:spcBef>
                <a:spcPts val="0"/>
              </a:spcBef>
              <a:spcAft>
                <a:spcPts val="0"/>
              </a:spcAft>
            </a:pPr>
            <a:r>
              <a:rPr lang="en-US" sz="1300" u="none" spc="0">
                <a:solidFill>
                  <a:srgbClr val="000000">
                    <a:alpha val="100000"/>
                  </a:srgbClr>
                </a:solidFill>
                <a:latin typeface="Calibri"/>
              </a:rPr>
              <a:t>Nazwa badania</a:t>
            </a:r>
          </a:p>
        </p:txBody>
      </p:sp>
      <p:sp>
        <p:nvSpPr>
          <p:cNvPr id="4" name="pole tekstowe 3"/>
          <p:cNvSpPr txBox="1"/>
          <p:nvPr/>
        </p:nvSpPr>
        <p:spPr>
          <a:xfrm>
            <a:off x="4095750" y="1333500"/>
            <a:ext cx="4762500" cy="381000"/>
          </a:xfrm>
          <a:prstGeom prst="rect">
            <a:avLst/>
          </a:prstGeom>
          <a:noFill/>
        </p:spPr>
        <p:txBody>
          <a:bodyPr lIns="91440" tIns="45720" rIns="91440" bIns="45720" rtlCol="0" anchor="ctr">
            <a:spAutoFit/>
          </a:bodyPr>
          <a:lstStyle/>
          <a:p>
            <a:pPr marL="0" marR="0" lvl="0" indent="0" algn="r" rtl="0" fontAlgn="ctr">
              <a:lnSpc>
                <a:spcPct val="100000"/>
              </a:lnSpc>
              <a:spcBef>
                <a:spcPts val="0"/>
              </a:spcBef>
              <a:spcAft>
                <a:spcPts val="0"/>
              </a:spcAft>
            </a:pPr>
            <a:r>
              <a:rPr lang="en-US" sz="1300" u="none" spc="0">
                <a:solidFill>
                  <a:srgbClr val="000000">
                    <a:alpha val="100000"/>
                  </a:srgbClr>
                </a:solidFill>
                <a:latin typeface="Calibri"/>
              </a:rPr>
              <a:t>Strategia Rozwoju Gminy Międzybórz</a:t>
            </a:r>
          </a:p>
        </p:txBody>
      </p:sp>
      <p:cxnSp>
        <p:nvCxnSpPr>
          <p:cNvPr id="5" name="Łącznik prosty 4"/>
          <p:cNvCxnSpPr/>
          <p:nvPr/>
        </p:nvCxnSpPr>
        <p:spPr>
          <a:xfrm>
            <a:off x="285750" y="1809750"/>
            <a:ext cx="8524875" cy="0"/>
          </a:xfrm>
          <a:prstGeom prst="line">
            <a:avLst/>
          </a:prstGeom>
          <a:ln w="12700" cap="flat" cmpd="sng" algn="ctr">
            <a:solidFill>
              <a:srgbClr val="000000">
                <a:alpha val="100000"/>
              </a:srgbClr>
            </a:solidFill>
            <a:prstDash val="solid"/>
            <a:round/>
            <a:headEnd type="none" w="med" len="med"/>
            <a:tailEnd type="none" w="med" len="med"/>
          </a:ln>
        </p:spPr>
      </p:cxnSp>
      <p:pic>
        <p:nvPicPr>
          <p:cNvPr id="6" name="Obraz 5"/>
          <p:cNvPicPr>
            <a:picLocks noChangeAspect="1"/>
          </p:cNvPicPr>
          <p:nvPr/>
        </p:nvPicPr>
        <p:blipFill>
          <a:blip r:embed="rId3"/>
          <a:stretch>
            <a:fillRect/>
          </a:stretch>
        </p:blipFill>
        <p:spPr>
          <a:xfrm>
            <a:off x="333375" y="1905000"/>
            <a:ext cx="381000" cy="381000"/>
          </a:xfrm>
          <a:prstGeom prst="rect">
            <a:avLst/>
          </a:prstGeom>
          <a:noFill/>
        </p:spPr>
      </p:pic>
      <p:sp>
        <p:nvSpPr>
          <p:cNvPr id="7" name="pole tekstowe 6"/>
          <p:cNvSpPr txBox="1"/>
          <p:nvPr/>
        </p:nvSpPr>
        <p:spPr>
          <a:xfrm>
            <a:off x="762000" y="1905000"/>
            <a:ext cx="2381250" cy="381000"/>
          </a:xfrm>
          <a:prstGeom prst="rect">
            <a:avLst/>
          </a:prstGeom>
          <a:noFill/>
        </p:spPr>
        <p:txBody>
          <a:bodyPr lIns="91440" tIns="45720" rIns="91440" bIns="45720" rtlCol="0" anchor="ctr">
            <a:spAutoFit/>
          </a:bodyPr>
          <a:lstStyle/>
          <a:p>
            <a:pPr marL="0" marR="0" lvl="0" indent="0" algn="l" rtl="0" fontAlgn="ctr">
              <a:lnSpc>
                <a:spcPct val="100000"/>
              </a:lnSpc>
              <a:spcBef>
                <a:spcPts val="0"/>
              </a:spcBef>
              <a:spcAft>
                <a:spcPts val="0"/>
              </a:spcAft>
            </a:pPr>
            <a:r>
              <a:rPr lang="en-US" sz="1300" u="none" spc="0">
                <a:solidFill>
                  <a:srgbClr val="000000">
                    <a:alpha val="100000"/>
                  </a:srgbClr>
                </a:solidFill>
                <a:latin typeface="Calibri"/>
              </a:rPr>
              <a:t>Autor</a:t>
            </a:r>
          </a:p>
        </p:txBody>
      </p:sp>
      <p:sp>
        <p:nvSpPr>
          <p:cNvPr id="8" name="pole tekstowe 7"/>
          <p:cNvSpPr txBox="1"/>
          <p:nvPr/>
        </p:nvSpPr>
        <p:spPr>
          <a:xfrm>
            <a:off x="4095750" y="1905000"/>
            <a:ext cx="4762500" cy="381000"/>
          </a:xfrm>
          <a:prstGeom prst="rect">
            <a:avLst/>
          </a:prstGeom>
          <a:noFill/>
        </p:spPr>
        <p:txBody>
          <a:bodyPr lIns="91440" tIns="45720" rIns="91440" bIns="45720" rtlCol="0" anchor="ctr">
            <a:spAutoFit/>
          </a:bodyPr>
          <a:lstStyle/>
          <a:p>
            <a:pPr marL="0" marR="0" lvl="0" indent="0" algn="r" rtl="0" fontAlgn="ctr">
              <a:lnSpc>
                <a:spcPct val="100000"/>
              </a:lnSpc>
              <a:spcBef>
                <a:spcPts val="0"/>
              </a:spcBef>
              <a:spcAft>
                <a:spcPts val="0"/>
              </a:spcAft>
            </a:pPr>
            <a:endParaRPr/>
          </a:p>
        </p:txBody>
      </p:sp>
      <p:cxnSp>
        <p:nvCxnSpPr>
          <p:cNvPr id="9" name="Łącznik prosty 8"/>
          <p:cNvCxnSpPr/>
          <p:nvPr/>
        </p:nvCxnSpPr>
        <p:spPr>
          <a:xfrm>
            <a:off x="285750" y="2381250"/>
            <a:ext cx="8524875" cy="0"/>
          </a:xfrm>
          <a:prstGeom prst="line">
            <a:avLst/>
          </a:prstGeom>
          <a:ln w="12700" cap="flat" cmpd="sng" algn="ctr">
            <a:solidFill>
              <a:srgbClr val="000000">
                <a:alpha val="100000"/>
              </a:srgbClr>
            </a:solidFill>
            <a:prstDash val="solid"/>
            <a:round/>
            <a:headEnd type="none" w="med" len="med"/>
            <a:tailEnd type="none" w="med" len="med"/>
          </a:ln>
        </p:spPr>
      </p:cxnSp>
      <p:pic>
        <p:nvPicPr>
          <p:cNvPr id="10" name="Obraz 9"/>
          <p:cNvPicPr>
            <a:picLocks noChangeAspect="1"/>
          </p:cNvPicPr>
          <p:nvPr/>
        </p:nvPicPr>
        <p:blipFill>
          <a:blip r:embed="rId4"/>
          <a:stretch>
            <a:fillRect/>
          </a:stretch>
        </p:blipFill>
        <p:spPr>
          <a:xfrm>
            <a:off x="333375" y="2476500"/>
            <a:ext cx="381000" cy="381000"/>
          </a:xfrm>
          <a:prstGeom prst="rect">
            <a:avLst/>
          </a:prstGeom>
          <a:noFill/>
        </p:spPr>
      </p:pic>
      <p:sp>
        <p:nvSpPr>
          <p:cNvPr id="11" name="pole tekstowe 10"/>
          <p:cNvSpPr txBox="1"/>
          <p:nvPr/>
        </p:nvSpPr>
        <p:spPr>
          <a:xfrm>
            <a:off x="762000" y="2476500"/>
            <a:ext cx="2381250" cy="381000"/>
          </a:xfrm>
          <a:prstGeom prst="rect">
            <a:avLst/>
          </a:prstGeom>
          <a:noFill/>
        </p:spPr>
        <p:txBody>
          <a:bodyPr lIns="91440" tIns="45720" rIns="91440" bIns="45720" rtlCol="0" anchor="ctr">
            <a:spAutoFit/>
          </a:bodyPr>
          <a:lstStyle/>
          <a:p>
            <a:pPr marL="0" marR="0" lvl="0" indent="0" algn="l" rtl="0" fontAlgn="ctr">
              <a:lnSpc>
                <a:spcPct val="100000"/>
              </a:lnSpc>
              <a:spcBef>
                <a:spcPts val="0"/>
              </a:spcBef>
              <a:spcAft>
                <a:spcPts val="0"/>
              </a:spcAft>
            </a:pPr>
            <a:r>
              <a:rPr lang="en-US" sz="1300" u="none" spc="0">
                <a:solidFill>
                  <a:srgbClr val="000000">
                    <a:alpha val="100000"/>
                  </a:srgbClr>
                </a:solidFill>
                <a:latin typeface="Calibri"/>
              </a:rPr>
              <a:t>Język kwestionariusza</a:t>
            </a:r>
          </a:p>
        </p:txBody>
      </p:sp>
      <p:sp>
        <p:nvSpPr>
          <p:cNvPr id="12" name="pole tekstowe 11"/>
          <p:cNvSpPr txBox="1"/>
          <p:nvPr/>
        </p:nvSpPr>
        <p:spPr>
          <a:xfrm>
            <a:off x="4095750" y="2476500"/>
            <a:ext cx="4762500" cy="381000"/>
          </a:xfrm>
          <a:prstGeom prst="rect">
            <a:avLst/>
          </a:prstGeom>
          <a:noFill/>
        </p:spPr>
        <p:txBody>
          <a:bodyPr lIns="91440" tIns="45720" rIns="91440" bIns="45720" rtlCol="0" anchor="ctr">
            <a:spAutoFit/>
          </a:bodyPr>
          <a:lstStyle/>
          <a:p>
            <a:pPr marL="0" marR="0" lvl="0" indent="0" algn="r" rtl="0" fontAlgn="ctr">
              <a:lnSpc>
                <a:spcPct val="100000"/>
              </a:lnSpc>
              <a:spcBef>
                <a:spcPts val="0"/>
              </a:spcBef>
              <a:spcAft>
                <a:spcPts val="0"/>
              </a:spcAft>
            </a:pPr>
            <a:r>
              <a:rPr lang="en-US" sz="1300" u="none" spc="0">
                <a:solidFill>
                  <a:srgbClr val="000000">
                    <a:alpha val="100000"/>
                  </a:srgbClr>
                </a:solidFill>
                <a:latin typeface="Calibri"/>
              </a:rPr>
              <a:t>pl</a:t>
            </a:r>
          </a:p>
        </p:txBody>
      </p:sp>
      <p:pic>
        <p:nvPicPr>
          <p:cNvPr id="13" name="Obraz 12"/>
          <p:cNvPicPr>
            <a:picLocks noChangeAspect="1"/>
          </p:cNvPicPr>
          <p:nvPr/>
        </p:nvPicPr>
        <p:blipFill>
          <a:blip r:embed="rId5"/>
          <a:stretch>
            <a:fillRect/>
          </a:stretch>
        </p:blipFill>
        <p:spPr>
          <a:xfrm>
            <a:off x="8334375" y="2590800"/>
            <a:ext cx="190500" cy="152400"/>
          </a:xfrm>
          <a:prstGeom prst="rect">
            <a:avLst/>
          </a:prstGeom>
          <a:noFill/>
        </p:spPr>
      </p:pic>
      <p:cxnSp>
        <p:nvCxnSpPr>
          <p:cNvPr id="14" name="Łącznik prosty 13"/>
          <p:cNvCxnSpPr/>
          <p:nvPr/>
        </p:nvCxnSpPr>
        <p:spPr>
          <a:xfrm>
            <a:off x="285750" y="2952750"/>
            <a:ext cx="8524875" cy="0"/>
          </a:xfrm>
          <a:prstGeom prst="line">
            <a:avLst/>
          </a:prstGeom>
          <a:ln w="12700" cap="flat" cmpd="sng" algn="ctr">
            <a:solidFill>
              <a:srgbClr val="000000">
                <a:alpha val="100000"/>
              </a:srgbClr>
            </a:solidFill>
            <a:prstDash val="solid"/>
            <a:round/>
            <a:headEnd type="none" w="med" len="med"/>
            <a:tailEnd type="none" w="med" len="med"/>
          </a:ln>
        </p:spPr>
      </p:cxnSp>
      <p:pic>
        <p:nvPicPr>
          <p:cNvPr id="15" name="Obraz 14"/>
          <p:cNvPicPr>
            <a:picLocks noChangeAspect="1"/>
          </p:cNvPicPr>
          <p:nvPr/>
        </p:nvPicPr>
        <p:blipFill>
          <a:blip r:embed="rId6"/>
          <a:stretch>
            <a:fillRect/>
          </a:stretch>
        </p:blipFill>
        <p:spPr>
          <a:xfrm>
            <a:off x="333375" y="3048000"/>
            <a:ext cx="381000" cy="381000"/>
          </a:xfrm>
          <a:prstGeom prst="rect">
            <a:avLst/>
          </a:prstGeom>
          <a:noFill/>
        </p:spPr>
      </p:pic>
      <p:sp>
        <p:nvSpPr>
          <p:cNvPr id="16" name="pole tekstowe 15"/>
          <p:cNvSpPr txBox="1"/>
          <p:nvPr/>
        </p:nvSpPr>
        <p:spPr>
          <a:xfrm>
            <a:off x="762000" y="3048000"/>
            <a:ext cx="2381250" cy="381000"/>
          </a:xfrm>
          <a:prstGeom prst="rect">
            <a:avLst/>
          </a:prstGeom>
          <a:noFill/>
        </p:spPr>
        <p:txBody>
          <a:bodyPr lIns="91440" tIns="45720" rIns="91440" bIns="45720" rtlCol="0" anchor="ctr">
            <a:spAutoFit/>
          </a:bodyPr>
          <a:lstStyle/>
          <a:p>
            <a:pPr marL="0" marR="0" lvl="0" indent="0" algn="l" rtl="0" fontAlgn="ctr">
              <a:lnSpc>
                <a:spcPct val="100000"/>
              </a:lnSpc>
              <a:spcBef>
                <a:spcPts val="0"/>
              </a:spcBef>
              <a:spcAft>
                <a:spcPts val="0"/>
              </a:spcAft>
            </a:pPr>
            <a:r>
              <a:rPr lang="en-US" sz="1300" u="none" spc="0">
                <a:solidFill>
                  <a:srgbClr val="000000">
                    <a:alpha val="100000"/>
                  </a:srgbClr>
                </a:solidFill>
                <a:latin typeface="Calibri"/>
              </a:rPr>
              <a:t>Adres URL kwestionariusza</a:t>
            </a:r>
          </a:p>
        </p:txBody>
      </p:sp>
      <p:sp>
        <p:nvSpPr>
          <p:cNvPr id="17" name="pole tekstowe 16"/>
          <p:cNvSpPr txBox="1"/>
          <p:nvPr/>
        </p:nvSpPr>
        <p:spPr>
          <a:xfrm>
            <a:off x="4095750" y="3048000"/>
            <a:ext cx="4762500" cy="381000"/>
          </a:xfrm>
          <a:prstGeom prst="rect">
            <a:avLst/>
          </a:prstGeom>
          <a:noFill/>
        </p:spPr>
        <p:txBody>
          <a:bodyPr lIns="91440" tIns="45720" rIns="91440" bIns="45720" rtlCol="0" anchor="ctr">
            <a:spAutoFit/>
          </a:bodyPr>
          <a:lstStyle/>
          <a:p>
            <a:pPr marL="0" marR="0" lvl="0" indent="0" algn="r" rtl="0" fontAlgn="ctr">
              <a:lnSpc>
                <a:spcPct val="100000"/>
              </a:lnSpc>
              <a:spcBef>
                <a:spcPts val="0"/>
              </a:spcBef>
              <a:spcAft>
                <a:spcPts val="0"/>
              </a:spcAft>
            </a:pPr>
            <a:r>
              <a:rPr lang="en-US" sz="1300" u="none" spc="0">
                <a:solidFill>
                  <a:srgbClr val="000000">
                    <a:alpha val="100000"/>
                  </a:srgbClr>
                </a:solidFill>
                <a:latin typeface="Calibri"/>
                <a:hlinkClick r:id="rId7"/>
              </a:rPr>
              <a:t>https://www.survio.com/survey/d/W7I6T6A4R1I0W5K9W</a:t>
            </a:r>
          </a:p>
        </p:txBody>
      </p:sp>
      <p:cxnSp>
        <p:nvCxnSpPr>
          <p:cNvPr id="18" name="Łącznik prosty 17"/>
          <p:cNvCxnSpPr/>
          <p:nvPr/>
        </p:nvCxnSpPr>
        <p:spPr>
          <a:xfrm>
            <a:off x="285750" y="3524250"/>
            <a:ext cx="8524875" cy="0"/>
          </a:xfrm>
          <a:prstGeom prst="line">
            <a:avLst/>
          </a:prstGeom>
          <a:ln w="12700" cap="flat" cmpd="sng" algn="ctr">
            <a:solidFill>
              <a:srgbClr val="000000">
                <a:alpha val="100000"/>
              </a:srgbClr>
            </a:solidFill>
            <a:prstDash val="solid"/>
            <a:round/>
            <a:headEnd type="none" w="med" len="med"/>
            <a:tailEnd type="none" w="med" len="med"/>
          </a:ln>
        </p:spPr>
      </p:cxnSp>
      <p:pic>
        <p:nvPicPr>
          <p:cNvPr id="19" name="Obraz 18"/>
          <p:cNvPicPr>
            <a:picLocks noChangeAspect="1"/>
          </p:cNvPicPr>
          <p:nvPr/>
        </p:nvPicPr>
        <p:blipFill>
          <a:blip r:embed="rId8"/>
          <a:stretch>
            <a:fillRect/>
          </a:stretch>
        </p:blipFill>
        <p:spPr>
          <a:xfrm>
            <a:off x="333375" y="3619500"/>
            <a:ext cx="381000" cy="381000"/>
          </a:xfrm>
          <a:prstGeom prst="rect">
            <a:avLst/>
          </a:prstGeom>
          <a:noFill/>
        </p:spPr>
      </p:pic>
      <p:sp>
        <p:nvSpPr>
          <p:cNvPr id="20" name="pole tekstowe 19"/>
          <p:cNvSpPr txBox="1"/>
          <p:nvPr/>
        </p:nvSpPr>
        <p:spPr>
          <a:xfrm>
            <a:off x="762000" y="3619500"/>
            <a:ext cx="2381250" cy="381000"/>
          </a:xfrm>
          <a:prstGeom prst="rect">
            <a:avLst/>
          </a:prstGeom>
          <a:noFill/>
        </p:spPr>
        <p:txBody>
          <a:bodyPr lIns="91440" tIns="45720" rIns="91440" bIns="45720" rtlCol="0" anchor="ctr">
            <a:spAutoFit/>
          </a:bodyPr>
          <a:lstStyle/>
          <a:p>
            <a:pPr marL="0" marR="0" lvl="0" indent="0" algn="l" rtl="0" fontAlgn="ctr">
              <a:lnSpc>
                <a:spcPct val="100000"/>
              </a:lnSpc>
              <a:spcBef>
                <a:spcPts val="0"/>
              </a:spcBef>
              <a:spcAft>
                <a:spcPts val="0"/>
              </a:spcAft>
            </a:pPr>
            <a:r>
              <a:rPr lang="en-US" sz="1300" u="none" spc="0">
                <a:solidFill>
                  <a:srgbClr val="000000">
                    <a:alpha val="100000"/>
                  </a:srgbClr>
                </a:solidFill>
                <a:latin typeface="Calibri"/>
              </a:rPr>
              <a:t>Pierwsza odpowiedź
Ostatnia odpowiedź</a:t>
            </a:r>
          </a:p>
        </p:txBody>
      </p:sp>
      <p:sp>
        <p:nvSpPr>
          <p:cNvPr id="21" name="pole tekstowe 20"/>
          <p:cNvSpPr txBox="1"/>
          <p:nvPr/>
        </p:nvSpPr>
        <p:spPr>
          <a:xfrm>
            <a:off x="4095750" y="3619500"/>
            <a:ext cx="4762500" cy="381000"/>
          </a:xfrm>
          <a:prstGeom prst="rect">
            <a:avLst/>
          </a:prstGeom>
          <a:noFill/>
        </p:spPr>
        <p:txBody>
          <a:bodyPr lIns="91440" tIns="45720" rIns="91440" bIns="45720" rtlCol="0" anchor="ctr">
            <a:spAutoFit/>
          </a:bodyPr>
          <a:lstStyle/>
          <a:p>
            <a:pPr marL="0" marR="0" lvl="0" indent="0" algn="r" rtl="0" fontAlgn="ctr">
              <a:lnSpc>
                <a:spcPct val="100000"/>
              </a:lnSpc>
              <a:spcBef>
                <a:spcPts val="0"/>
              </a:spcBef>
              <a:spcAft>
                <a:spcPts val="0"/>
              </a:spcAft>
            </a:pPr>
            <a:r>
              <a:rPr lang="en-US" sz="1300" u="none" spc="0">
                <a:solidFill>
                  <a:srgbClr val="000000">
                    <a:alpha val="100000"/>
                  </a:srgbClr>
                </a:solidFill>
                <a:latin typeface="Calibri"/>
              </a:rPr>
              <a:t>19. 11. 2024
04. 12. 2024</a:t>
            </a:r>
          </a:p>
        </p:txBody>
      </p:sp>
      <p:cxnSp>
        <p:nvCxnSpPr>
          <p:cNvPr id="22" name="Łącznik prosty 21"/>
          <p:cNvCxnSpPr/>
          <p:nvPr/>
        </p:nvCxnSpPr>
        <p:spPr>
          <a:xfrm>
            <a:off x="285750" y="4095750"/>
            <a:ext cx="8524875" cy="0"/>
          </a:xfrm>
          <a:prstGeom prst="line">
            <a:avLst/>
          </a:prstGeom>
          <a:ln w="12700" cap="flat" cmpd="sng" algn="ctr">
            <a:solidFill>
              <a:srgbClr val="000000">
                <a:alpha val="100000"/>
              </a:srgbClr>
            </a:solidFill>
            <a:prstDash val="solid"/>
            <a:round/>
            <a:headEnd type="none" w="med" len="med"/>
            <a:tailEnd type="none" w="med" len="med"/>
          </a:ln>
        </p:spPr>
      </p:cxnSp>
      <p:pic>
        <p:nvPicPr>
          <p:cNvPr id="23" name="Obraz 22"/>
          <p:cNvPicPr>
            <a:picLocks noChangeAspect="1"/>
          </p:cNvPicPr>
          <p:nvPr/>
        </p:nvPicPr>
        <p:blipFill>
          <a:blip r:embed="rId9"/>
          <a:stretch>
            <a:fillRect/>
          </a:stretch>
        </p:blipFill>
        <p:spPr>
          <a:xfrm>
            <a:off x="333375" y="4191000"/>
            <a:ext cx="381000" cy="381000"/>
          </a:xfrm>
          <a:prstGeom prst="rect">
            <a:avLst/>
          </a:prstGeom>
          <a:noFill/>
        </p:spPr>
      </p:pic>
      <p:sp>
        <p:nvSpPr>
          <p:cNvPr id="24" name="pole tekstowe 23"/>
          <p:cNvSpPr txBox="1"/>
          <p:nvPr/>
        </p:nvSpPr>
        <p:spPr>
          <a:xfrm>
            <a:off x="762000" y="4191000"/>
            <a:ext cx="2381250" cy="381000"/>
          </a:xfrm>
          <a:prstGeom prst="rect">
            <a:avLst/>
          </a:prstGeom>
          <a:noFill/>
        </p:spPr>
        <p:txBody>
          <a:bodyPr lIns="91440" tIns="45720" rIns="91440" bIns="45720" rtlCol="0" anchor="ctr">
            <a:spAutoFit/>
          </a:bodyPr>
          <a:lstStyle/>
          <a:p>
            <a:pPr marL="0" marR="0" lvl="0" indent="0" algn="l" rtl="0" fontAlgn="ctr">
              <a:lnSpc>
                <a:spcPct val="100000"/>
              </a:lnSpc>
              <a:spcBef>
                <a:spcPts val="0"/>
              </a:spcBef>
              <a:spcAft>
                <a:spcPts val="0"/>
              </a:spcAft>
            </a:pPr>
            <a:r>
              <a:rPr lang="en-US" sz="1300" u="none" spc="0">
                <a:solidFill>
                  <a:srgbClr val="000000">
                    <a:alpha val="100000"/>
                  </a:srgbClr>
                </a:solidFill>
                <a:latin typeface="Calibri"/>
              </a:rPr>
              <a:t>Czas trwania</a:t>
            </a:r>
          </a:p>
        </p:txBody>
      </p:sp>
      <p:sp>
        <p:nvSpPr>
          <p:cNvPr id="25" name="pole tekstowe 24"/>
          <p:cNvSpPr txBox="1"/>
          <p:nvPr/>
        </p:nvSpPr>
        <p:spPr>
          <a:xfrm>
            <a:off x="4095750" y="4191000"/>
            <a:ext cx="4762500" cy="381000"/>
          </a:xfrm>
          <a:prstGeom prst="rect">
            <a:avLst/>
          </a:prstGeom>
          <a:noFill/>
        </p:spPr>
        <p:txBody>
          <a:bodyPr lIns="91440" tIns="45720" rIns="91440" bIns="45720" rtlCol="0" anchor="ctr">
            <a:spAutoFit/>
          </a:bodyPr>
          <a:lstStyle/>
          <a:p>
            <a:pPr marL="0" marR="0" lvl="0" indent="0" algn="r" rtl="0" fontAlgn="ctr">
              <a:lnSpc>
                <a:spcPct val="100000"/>
              </a:lnSpc>
              <a:spcBef>
                <a:spcPts val="0"/>
              </a:spcBef>
              <a:spcAft>
                <a:spcPts val="0"/>
              </a:spcAft>
            </a:pPr>
            <a:r>
              <a:rPr lang="en-US" sz="1300" u="none" spc="0">
                <a:solidFill>
                  <a:srgbClr val="000000">
                    <a:alpha val="100000"/>
                  </a:srgbClr>
                </a:solidFill>
                <a:latin typeface="Calibri"/>
              </a:rPr>
              <a:t>15 dni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666750"/>
          <a:ext cx="8810625" cy="4572000"/>
          <a:chOff x="190500" y="666750"/>
          <a:chExt cx="8810625" cy="4572000"/>
        </a:xfrm>
      </p:grpSpPr>
      <p:sp>
        <p:nvSpPr>
          <p:cNvPr id="18" name="pole tekstowe 17"/>
          <p:cNvSpPr txBox="1"/>
          <p:nvPr/>
        </p:nvSpPr>
        <p:spPr>
          <a:xfrm>
            <a:off x="285750" y="666750"/>
            <a:ext cx="6191250" cy="38100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2000" b="1" u="none" spc="0">
                <a:solidFill>
                  <a:srgbClr val="000000">
                    <a:alpha val="100000"/>
                  </a:srgbClr>
                </a:solidFill>
                <a:latin typeface="Calibri"/>
              </a:rPr>
              <a:t>Wizyt ankiety</a:t>
            </a:r>
          </a:p>
        </p:txBody>
      </p:sp>
      <p:sp>
        <p:nvSpPr>
          <p:cNvPr id="2" name="pole tekstowe 1"/>
          <p:cNvSpPr txBox="1"/>
          <p:nvPr/>
        </p:nvSpPr>
        <p:spPr>
          <a:xfrm>
            <a:off x="590550" y="1428750"/>
            <a:ext cx="1238250" cy="476250"/>
          </a:xfrm>
          <a:prstGeom prst="rect">
            <a:avLst/>
          </a:prstGeom>
          <a:noFill/>
        </p:spPr>
        <p:txBody>
          <a:bodyPr lIns="91440" tIns="45720" rIns="91440" bIns="45720" rtlCol="0">
            <a:spAutoFit/>
          </a:bodyPr>
          <a:lstStyle/>
          <a:p>
            <a:pPr marL="0" marR="0" lvl="0" indent="0" algn="ctr" rtl="0" fontAlgn="base">
              <a:lnSpc>
                <a:spcPct val="100000"/>
              </a:lnSpc>
              <a:spcBef>
                <a:spcPts val="0"/>
              </a:spcBef>
              <a:spcAft>
                <a:spcPts val="0"/>
              </a:spcAft>
            </a:pPr>
            <a:r>
              <a:rPr lang="en-US" sz="3100" u="none" spc="-200">
                <a:solidFill>
                  <a:srgbClr val="000000">
                    <a:alpha val="100000"/>
                  </a:srgbClr>
                </a:solidFill>
                <a:latin typeface="Calibri"/>
              </a:rPr>
              <a:t>764</a:t>
            </a:r>
          </a:p>
        </p:txBody>
      </p:sp>
      <p:sp>
        <p:nvSpPr>
          <p:cNvPr id="3" name="pole tekstowe 2"/>
          <p:cNvSpPr txBox="1"/>
          <p:nvPr/>
        </p:nvSpPr>
        <p:spPr>
          <a:xfrm>
            <a:off x="523875" y="1905000"/>
            <a:ext cx="1428750" cy="476250"/>
          </a:xfrm>
          <a:prstGeom prst="rect">
            <a:avLst/>
          </a:prstGeom>
          <a:noFill/>
        </p:spPr>
        <p:txBody>
          <a:bodyPr lIns="91440" tIns="45720" rIns="91440" bIns="45720" rtlCol="0">
            <a:spAutoFit/>
          </a:bodyPr>
          <a:lstStyle/>
          <a:p>
            <a:pPr marL="0" marR="0" lvl="0" indent="0" algn="ctr" rtl="0" fontAlgn="base">
              <a:lnSpc>
                <a:spcPct val="100000"/>
              </a:lnSpc>
              <a:spcBef>
                <a:spcPts val="0"/>
              </a:spcBef>
              <a:spcAft>
                <a:spcPts val="0"/>
              </a:spcAft>
            </a:pPr>
            <a:r>
              <a:rPr lang="en-US" sz="1300" u="none" spc="-100">
                <a:solidFill>
                  <a:srgbClr val="000000">
                    <a:alpha val="100000"/>
                  </a:srgbClr>
                </a:solidFill>
                <a:latin typeface="Calibri"/>
              </a:rPr>
              <a:t>Ilość wizyt</a:t>
            </a:r>
          </a:p>
        </p:txBody>
      </p:sp>
      <p:sp>
        <p:nvSpPr>
          <p:cNvPr id="4" name="pole tekstowe 3"/>
          <p:cNvSpPr txBox="1"/>
          <p:nvPr/>
        </p:nvSpPr>
        <p:spPr>
          <a:xfrm>
            <a:off x="2162175" y="1428750"/>
            <a:ext cx="1238250" cy="476250"/>
          </a:xfrm>
          <a:prstGeom prst="rect">
            <a:avLst/>
          </a:prstGeom>
          <a:noFill/>
        </p:spPr>
        <p:txBody>
          <a:bodyPr lIns="91440" tIns="45720" rIns="91440" bIns="45720" rtlCol="0">
            <a:spAutoFit/>
          </a:bodyPr>
          <a:lstStyle/>
          <a:p>
            <a:pPr marL="0" marR="0" lvl="0" indent="0" algn="ctr" rtl="0" fontAlgn="base">
              <a:lnSpc>
                <a:spcPct val="100000"/>
              </a:lnSpc>
              <a:spcBef>
                <a:spcPts val="0"/>
              </a:spcBef>
              <a:spcAft>
                <a:spcPts val="0"/>
              </a:spcAft>
            </a:pPr>
            <a:r>
              <a:rPr lang="en-US" sz="3100" u="none" spc="-200">
                <a:solidFill>
                  <a:srgbClr val="000000">
                    <a:alpha val="100000"/>
                  </a:srgbClr>
                </a:solidFill>
                <a:latin typeface="Calibri"/>
              </a:rPr>
              <a:t>191</a:t>
            </a:r>
          </a:p>
        </p:txBody>
      </p:sp>
      <p:sp>
        <p:nvSpPr>
          <p:cNvPr id="5" name="pole tekstowe 4"/>
          <p:cNvSpPr txBox="1"/>
          <p:nvPr/>
        </p:nvSpPr>
        <p:spPr>
          <a:xfrm>
            <a:off x="2095500" y="1905000"/>
            <a:ext cx="1428750" cy="476250"/>
          </a:xfrm>
          <a:prstGeom prst="rect">
            <a:avLst/>
          </a:prstGeom>
          <a:noFill/>
        </p:spPr>
        <p:txBody>
          <a:bodyPr lIns="91440" tIns="45720" rIns="91440" bIns="45720" rtlCol="0">
            <a:spAutoFit/>
          </a:bodyPr>
          <a:lstStyle/>
          <a:p>
            <a:pPr marL="0" marR="0" lvl="0" indent="0" algn="ctr" rtl="0" fontAlgn="base">
              <a:lnSpc>
                <a:spcPct val="100000"/>
              </a:lnSpc>
              <a:spcBef>
                <a:spcPts val="0"/>
              </a:spcBef>
              <a:spcAft>
                <a:spcPts val="0"/>
              </a:spcAft>
            </a:pPr>
            <a:r>
              <a:rPr lang="en-US" sz="1300" u="none" spc="-100">
                <a:solidFill>
                  <a:srgbClr val="000000">
                    <a:alpha val="100000"/>
                  </a:srgbClr>
                </a:solidFill>
                <a:latin typeface="Calibri"/>
              </a:rPr>
              <a:t>Gotowe odpowiedzi</a:t>
            </a:r>
          </a:p>
        </p:txBody>
      </p:sp>
      <p:sp>
        <p:nvSpPr>
          <p:cNvPr id="6" name="pole tekstowe 5"/>
          <p:cNvSpPr txBox="1"/>
          <p:nvPr/>
        </p:nvSpPr>
        <p:spPr>
          <a:xfrm>
            <a:off x="3733800" y="1428750"/>
            <a:ext cx="1238250" cy="476250"/>
          </a:xfrm>
          <a:prstGeom prst="rect">
            <a:avLst/>
          </a:prstGeom>
          <a:noFill/>
        </p:spPr>
        <p:txBody>
          <a:bodyPr lIns="91440" tIns="45720" rIns="91440" bIns="45720" rtlCol="0">
            <a:spAutoFit/>
          </a:bodyPr>
          <a:lstStyle/>
          <a:p>
            <a:pPr marL="0" marR="0" lvl="0" indent="0" algn="ctr" rtl="0" fontAlgn="base">
              <a:lnSpc>
                <a:spcPct val="100000"/>
              </a:lnSpc>
              <a:spcBef>
                <a:spcPts val="0"/>
              </a:spcBef>
              <a:spcAft>
                <a:spcPts val="0"/>
              </a:spcAft>
            </a:pPr>
            <a:r>
              <a:rPr lang="en-US" sz="3100" u="none" spc="-200">
                <a:solidFill>
                  <a:srgbClr val="000000">
                    <a:alpha val="100000"/>
                  </a:srgbClr>
                </a:solidFill>
                <a:latin typeface="Calibri"/>
              </a:rPr>
              <a:t>0</a:t>
            </a:r>
          </a:p>
        </p:txBody>
      </p:sp>
      <p:sp>
        <p:nvSpPr>
          <p:cNvPr id="7" name="pole tekstowe 6"/>
          <p:cNvSpPr txBox="1"/>
          <p:nvPr/>
        </p:nvSpPr>
        <p:spPr>
          <a:xfrm>
            <a:off x="3667125" y="1905000"/>
            <a:ext cx="1428750" cy="476250"/>
          </a:xfrm>
          <a:prstGeom prst="rect">
            <a:avLst/>
          </a:prstGeom>
          <a:noFill/>
        </p:spPr>
        <p:txBody>
          <a:bodyPr lIns="91440" tIns="45720" rIns="91440" bIns="45720" rtlCol="0">
            <a:spAutoFit/>
          </a:bodyPr>
          <a:lstStyle/>
          <a:p>
            <a:pPr marL="0" marR="0" lvl="0" indent="0" algn="ctr" rtl="0" fontAlgn="base">
              <a:lnSpc>
                <a:spcPct val="100000"/>
              </a:lnSpc>
              <a:spcBef>
                <a:spcPts val="0"/>
              </a:spcBef>
              <a:spcAft>
                <a:spcPts val="0"/>
              </a:spcAft>
            </a:pPr>
            <a:r>
              <a:rPr lang="en-US" sz="1300" u="none" spc="-100">
                <a:solidFill>
                  <a:srgbClr val="000000">
                    <a:alpha val="100000"/>
                  </a:srgbClr>
                </a:solidFill>
                <a:latin typeface="Calibri"/>
              </a:rPr>
              <a:t>Niedokończone odpowiedzi</a:t>
            </a:r>
          </a:p>
        </p:txBody>
      </p:sp>
      <p:sp>
        <p:nvSpPr>
          <p:cNvPr id="8" name="pole tekstowe 7"/>
          <p:cNvSpPr txBox="1"/>
          <p:nvPr/>
        </p:nvSpPr>
        <p:spPr>
          <a:xfrm>
            <a:off x="5305425" y="1428750"/>
            <a:ext cx="1238250" cy="476250"/>
          </a:xfrm>
          <a:prstGeom prst="rect">
            <a:avLst/>
          </a:prstGeom>
          <a:noFill/>
        </p:spPr>
        <p:txBody>
          <a:bodyPr lIns="91440" tIns="45720" rIns="91440" bIns="45720" rtlCol="0">
            <a:spAutoFit/>
          </a:bodyPr>
          <a:lstStyle/>
          <a:p>
            <a:pPr marL="0" marR="0" lvl="0" indent="0" algn="ctr" rtl="0" fontAlgn="base">
              <a:lnSpc>
                <a:spcPct val="100000"/>
              </a:lnSpc>
              <a:spcBef>
                <a:spcPts val="0"/>
              </a:spcBef>
              <a:spcAft>
                <a:spcPts val="0"/>
              </a:spcAft>
            </a:pPr>
            <a:r>
              <a:rPr lang="en-US" sz="3100" u="none" spc="-200">
                <a:solidFill>
                  <a:srgbClr val="000000">
                    <a:alpha val="100000"/>
                  </a:srgbClr>
                </a:solidFill>
                <a:latin typeface="Calibri"/>
              </a:rPr>
              <a:t>573</a:t>
            </a:r>
          </a:p>
        </p:txBody>
      </p:sp>
      <p:sp>
        <p:nvSpPr>
          <p:cNvPr id="9" name="pole tekstowe 8"/>
          <p:cNvSpPr txBox="1"/>
          <p:nvPr/>
        </p:nvSpPr>
        <p:spPr>
          <a:xfrm>
            <a:off x="5238750" y="1905000"/>
            <a:ext cx="1428750" cy="476250"/>
          </a:xfrm>
          <a:prstGeom prst="rect">
            <a:avLst/>
          </a:prstGeom>
          <a:noFill/>
        </p:spPr>
        <p:txBody>
          <a:bodyPr lIns="91440" tIns="45720" rIns="91440" bIns="45720" rtlCol="0">
            <a:spAutoFit/>
          </a:bodyPr>
          <a:lstStyle/>
          <a:p>
            <a:pPr marL="0" marR="0" lvl="0" indent="0" algn="ctr" rtl="0" fontAlgn="base">
              <a:lnSpc>
                <a:spcPct val="100000"/>
              </a:lnSpc>
              <a:spcBef>
                <a:spcPts val="0"/>
              </a:spcBef>
              <a:spcAft>
                <a:spcPts val="0"/>
              </a:spcAft>
            </a:pPr>
            <a:r>
              <a:rPr lang="en-US" sz="1300" u="none" spc="-100">
                <a:solidFill>
                  <a:srgbClr val="000000">
                    <a:alpha val="100000"/>
                  </a:srgbClr>
                </a:solidFill>
                <a:latin typeface="Calibri"/>
              </a:rPr>
              <a:t>Tylko pokazano</a:t>
            </a:r>
          </a:p>
        </p:txBody>
      </p:sp>
      <p:sp>
        <p:nvSpPr>
          <p:cNvPr id="10" name="pole tekstowe 9"/>
          <p:cNvSpPr txBox="1"/>
          <p:nvPr/>
        </p:nvSpPr>
        <p:spPr>
          <a:xfrm>
            <a:off x="6877050" y="1428750"/>
            <a:ext cx="1238250" cy="476250"/>
          </a:xfrm>
          <a:prstGeom prst="rect">
            <a:avLst/>
          </a:prstGeom>
          <a:noFill/>
        </p:spPr>
        <p:txBody>
          <a:bodyPr lIns="91440" tIns="45720" rIns="91440" bIns="45720" rtlCol="0">
            <a:spAutoFit/>
          </a:bodyPr>
          <a:lstStyle/>
          <a:p>
            <a:pPr marL="0" marR="0" lvl="0" indent="0" algn="ctr" rtl="0" fontAlgn="base">
              <a:lnSpc>
                <a:spcPct val="100000"/>
              </a:lnSpc>
              <a:spcBef>
                <a:spcPts val="0"/>
              </a:spcBef>
              <a:spcAft>
                <a:spcPts val="0"/>
              </a:spcAft>
            </a:pPr>
            <a:r>
              <a:rPr lang="en-US" sz="3100" u="none" spc="-200">
                <a:solidFill>
                  <a:srgbClr val="49A33F">
                    <a:alpha val="100000"/>
                  </a:srgbClr>
                </a:solidFill>
                <a:latin typeface="Calibri"/>
              </a:rPr>
              <a:t>25%</a:t>
            </a:r>
          </a:p>
        </p:txBody>
      </p:sp>
      <p:sp>
        <p:nvSpPr>
          <p:cNvPr id="11" name="pole tekstowe 10"/>
          <p:cNvSpPr txBox="1"/>
          <p:nvPr/>
        </p:nvSpPr>
        <p:spPr>
          <a:xfrm>
            <a:off x="6810375" y="1905000"/>
            <a:ext cx="1428750" cy="476250"/>
          </a:xfrm>
          <a:prstGeom prst="rect">
            <a:avLst/>
          </a:prstGeom>
          <a:noFill/>
        </p:spPr>
        <p:txBody>
          <a:bodyPr lIns="91440" tIns="45720" rIns="91440" bIns="45720" rtlCol="0">
            <a:spAutoFit/>
          </a:bodyPr>
          <a:lstStyle/>
          <a:p>
            <a:pPr marL="0" marR="0" lvl="0" indent="0" algn="ctr" rtl="0" fontAlgn="base">
              <a:lnSpc>
                <a:spcPct val="100000"/>
              </a:lnSpc>
              <a:spcBef>
                <a:spcPts val="0"/>
              </a:spcBef>
              <a:spcAft>
                <a:spcPts val="0"/>
              </a:spcAft>
            </a:pPr>
            <a:r>
              <a:rPr lang="en-US" sz="1300" u="none" spc="-100">
                <a:solidFill>
                  <a:srgbClr val="49A33F">
                    <a:alpha val="100000"/>
                  </a:srgbClr>
                </a:solidFill>
                <a:latin typeface="Calibri"/>
              </a:rPr>
              <a:t>Ogólny sukces</a:t>
            </a:r>
          </a:p>
        </p:txBody>
      </p:sp>
      <p:sp>
        <p:nvSpPr>
          <p:cNvPr id="12" name="pole tekstowe 11"/>
          <p:cNvSpPr txBox="1"/>
          <p:nvPr/>
        </p:nvSpPr>
        <p:spPr>
          <a:xfrm>
            <a:off x="190500" y="2571750"/>
            <a:ext cx="4286250" cy="28575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1300" u="none" spc="0">
                <a:solidFill>
                  <a:srgbClr val="000000">
                    <a:alpha val="100000"/>
                  </a:srgbClr>
                </a:solidFill>
                <a:latin typeface="Calibri"/>
              </a:rPr>
              <a:t>Historia odwiedzin (19. 11. 2024 - 04. 12. 2024)</a:t>
            </a:r>
          </a:p>
        </p:txBody>
      </p:sp>
      <p:pic>
        <p:nvPicPr>
          <p:cNvPr id="13" name="Obraz 12"/>
          <p:cNvPicPr>
            <a:picLocks noChangeAspect="1"/>
          </p:cNvPicPr>
          <p:nvPr/>
        </p:nvPicPr>
        <p:blipFill>
          <a:blip r:embed="rId2"/>
          <a:stretch>
            <a:fillRect/>
          </a:stretch>
        </p:blipFill>
        <p:spPr>
          <a:xfrm>
            <a:off x="238125" y="2857500"/>
            <a:ext cx="8572500" cy="1657350"/>
          </a:xfrm>
          <a:prstGeom prst="rect">
            <a:avLst/>
          </a:prstGeom>
          <a:noFill/>
        </p:spPr>
      </p:pic>
      <p:pic>
        <p:nvPicPr>
          <p:cNvPr id="14" name="Obraz 13"/>
          <p:cNvPicPr>
            <a:picLocks noChangeAspect="1"/>
          </p:cNvPicPr>
          <p:nvPr/>
        </p:nvPicPr>
        <p:blipFill>
          <a:blip r:embed="rId3"/>
          <a:stretch>
            <a:fillRect/>
          </a:stretch>
        </p:blipFill>
        <p:spPr>
          <a:xfrm>
            <a:off x="381000" y="4429125"/>
            <a:ext cx="123825" cy="104775"/>
          </a:xfrm>
          <a:prstGeom prst="rect">
            <a:avLst/>
          </a:prstGeom>
          <a:noFill/>
        </p:spPr>
      </p:pic>
      <p:sp>
        <p:nvSpPr>
          <p:cNvPr id="15" name="pole tekstowe 14"/>
          <p:cNvSpPr txBox="1"/>
          <p:nvPr/>
        </p:nvSpPr>
        <p:spPr>
          <a:xfrm>
            <a:off x="476250" y="4381500"/>
            <a:ext cx="1905000" cy="19050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1000" u="none" spc="0">
                <a:solidFill>
                  <a:srgbClr val="000000">
                    <a:alpha val="100000"/>
                  </a:srgbClr>
                </a:solidFill>
                <a:latin typeface="Calibri"/>
              </a:rPr>
              <a:t>Wyświetlono (764)</a:t>
            </a:r>
          </a:p>
        </p:txBody>
      </p:sp>
      <p:pic>
        <p:nvPicPr>
          <p:cNvPr id="16" name="Obraz 15"/>
          <p:cNvPicPr>
            <a:picLocks noChangeAspect="1"/>
          </p:cNvPicPr>
          <p:nvPr/>
        </p:nvPicPr>
        <p:blipFill>
          <a:blip r:embed="rId4"/>
          <a:stretch>
            <a:fillRect/>
          </a:stretch>
        </p:blipFill>
        <p:spPr>
          <a:xfrm>
            <a:off x="1905000" y="4429125"/>
            <a:ext cx="123825" cy="104775"/>
          </a:xfrm>
          <a:prstGeom prst="rect">
            <a:avLst/>
          </a:prstGeom>
          <a:noFill/>
        </p:spPr>
      </p:pic>
      <p:sp>
        <p:nvSpPr>
          <p:cNvPr id="17" name="pole tekstowe 16"/>
          <p:cNvSpPr txBox="1"/>
          <p:nvPr/>
        </p:nvSpPr>
        <p:spPr>
          <a:xfrm>
            <a:off x="2000250" y="4381500"/>
            <a:ext cx="1905000" cy="19050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1000" u="none" spc="0">
                <a:solidFill>
                  <a:srgbClr val="000000">
                    <a:alpha val="100000"/>
                  </a:srgbClr>
                </a:solidFill>
                <a:latin typeface="Calibri"/>
              </a:rPr>
              <a:t>Zakończone (191)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762000" y="952500"/>
          <a:ext cx="8953500" cy="4581525"/>
          <a:chOff x="762000" y="952500"/>
          <a:chExt cx="8953500" cy="4581525"/>
        </a:xfrm>
      </p:grpSpPr>
      <p:pic>
        <p:nvPicPr>
          <p:cNvPr id="19" name="Obraz 18"/>
          <p:cNvPicPr>
            <a:picLocks noChangeAspect="1"/>
          </p:cNvPicPr>
          <p:nvPr/>
        </p:nvPicPr>
        <p:blipFill>
          <a:blip r:embed="rId2"/>
          <a:stretch>
            <a:fillRect/>
          </a:stretch>
        </p:blipFill>
        <p:spPr>
          <a:xfrm>
            <a:off x="762000" y="1524000"/>
            <a:ext cx="2143125" cy="2143125"/>
          </a:xfrm>
          <a:prstGeom prst="rect">
            <a:avLst/>
          </a:prstGeom>
          <a:noFill/>
        </p:spPr>
      </p:pic>
      <p:sp>
        <p:nvSpPr>
          <p:cNvPr id="2" name="pole tekstowe 1"/>
          <p:cNvSpPr txBox="1"/>
          <p:nvPr/>
        </p:nvSpPr>
        <p:spPr>
          <a:xfrm>
            <a:off x="762000" y="952500"/>
            <a:ext cx="2143125" cy="571500"/>
          </a:xfrm>
          <a:prstGeom prst="rect">
            <a:avLst/>
          </a:prstGeom>
          <a:noFill/>
        </p:spPr>
        <p:txBody>
          <a:bodyPr lIns="91440" tIns="45720" rIns="91440" bIns="45720" rtlCol="0" anchor="ctr">
            <a:spAutoFit/>
          </a:bodyPr>
          <a:lstStyle/>
          <a:p>
            <a:pPr marL="0" marR="0" lvl="0" indent="0" algn="ctr" rtl="0" fontAlgn="ctr">
              <a:lnSpc>
                <a:spcPct val="100000"/>
              </a:lnSpc>
              <a:spcBef>
                <a:spcPts val="0"/>
              </a:spcBef>
              <a:spcAft>
                <a:spcPts val="0"/>
              </a:spcAft>
            </a:pPr>
            <a:r>
              <a:rPr lang="en-US" sz="1600" u="none" spc="0">
                <a:solidFill>
                  <a:srgbClr val="000000">
                    <a:alpha val="100000"/>
                  </a:srgbClr>
                </a:solidFill>
                <a:latin typeface="Calibri"/>
              </a:rPr>
              <a:t>Liczba odwiedzin</a:t>
            </a:r>
          </a:p>
        </p:txBody>
      </p:sp>
      <p:sp>
        <p:nvSpPr>
          <p:cNvPr id="3" name="pole tekstowe 2"/>
          <p:cNvSpPr txBox="1"/>
          <p:nvPr/>
        </p:nvSpPr>
        <p:spPr>
          <a:xfrm>
            <a:off x="1285875" y="3790950"/>
            <a:ext cx="2143125" cy="571500"/>
          </a:xfrm>
          <a:prstGeom prst="rect">
            <a:avLst/>
          </a:prstGeom>
          <a:noFill/>
        </p:spPr>
        <p:txBody>
          <a:bodyPr lIns="91440" tIns="45720" rIns="91440" bIns="45720" rtlCol="0" anchor="t">
            <a:spAutoFit/>
          </a:bodyPr>
          <a:lstStyle/>
          <a:p>
            <a:pPr marL="0" marR="0" lvl="0" indent="0" algn="l" rtl="0" fontAlgn="t">
              <a:lnSpc>
                <a:spcPct val="100000"/>
              </a:lnSpc>
              <a:spcBef>
                <a:spcPts val="0"/>
              </a:spcBef>
              <a:spcAft>
                <a:spcPts val="0"/>
              </a:spcAft>
            </a:pPr>
            <a:r>
              <a:rPr lang="en-US" sz="1000" u="none" spc="0">
                <a:solidFill>
                  <a:srgbClr val="000000">
                    <a:alpha val="100000"/>
                  </a:srgbClr>
                </a:solidFill>
                <a:latin typeface="Calibri"/>
              </a:rPr>
              <a:t>Tylko pokazano (75 %)</a:t>
            </a:r>
            <a:br/>
            <a:r>
              <a:rPr lang="en-US" sz="1000" u="none" spc="0">
                <a:solidFill>
                  <a:srgbClr val="000000">
                    <a:alpha val="100000"/>
                  </a:srgbClr>
                </a:solidFill>
                <a:latin typeface="Calibri"/>
              </a:rPr>
              <a:t>Zakończone (25 %)</a:t>
            </a:r>
            <a:br/>
            <a:r>
              <a:rPr lang="en-US" sz="1000" u="none" spc="0">
                <a:solidFill>
                  <a:srgbClr val="000000">
                    <a:alpha val="100000"/>
                  </a:srgbClr>
                </a:solidFill>
                <a:latin typeface="Calibri"/>
              </a:rPr>
              <a:t>Niekompletne (0 %)</a:t>
            </a:r>
            <a:br/>
            <a:endParaRPr/>
          </a:p>
        </p:txBody>
      </p:sp>
      <p:pic>
        <p:nvPicPr>
          <p:cNvPr id="4" name="Obraz 3"/>
          <p:cNvPicPr>
            <a:picLocks noChangeAspect="1"/>
          </p:cNvPicPr>
          <p:nvPr/>
        </p:nvPicPr>
        <p:blipFill>
          <a:blip r:embed="rId3"/>
          <a:stretch>
            <a:fillRect/>
          </a:stretch>
        </p:blipFill>
        <p:spPr>
          <a:xfrm>
            <a:off x="1238250" y="3867150"/>
            <a:ext cx="123825" cy="104775"/>
          </a:xfrm>
          <a:prstGeom prst="rect">
            <a:avLst/>
          </a:prstGeom>
          <a:noFill/>
        </p:spPr>
      </p:pic>
      <p:pic>
        <p:nvPicPr>
          <p:cNvPr id="5" name="Obraz 4"/>
          <p:cNvPicPr>
            <a:picLocks noChangeAspect="1"/>
          </p:cNvPicPr>
          <p:nvPr/>
        </p:nvPicPr>
        <p:blipFill>
          <a:blip r:embed="rId4"/>
          <a:stretch>
            <a:fillRect/>
          </a:stretch>
        </p:blipFill>
        <p:spPr>
          <a:xfrm>
            <a:off x="1238250" y="4019550"/>
            <a:ext cx="123825" cy="104775"/>
          </a:xfrm>
          <a:prstGeom prst="rect">
            <a:avLst/>
          </a:prstGeom>
          <a:noFill/>
        </p:spPr>
      </p:pic>
      <p:pic>
        <p:nvPicPr>
          <p:cNvPr id="6" name="Obraz 5"/>
          <p:cNvPicPr>
            <a:picLocks noChangeAspect="1"/>
          </p:cNvPicPr>
          <p:nvPr/>
        </p:nvPicPr>
        <p:blipFill>
          <a:blip r:embed="rId5"/>
          <a:stretch>
            <a:fillRect/>
          </a:stretch>
        </p:blipFill>
        <p:spPr>
          <a:xfrm>
            <a:off x="1238250" y="4171950"/>
            <a:ext cx="114300" cy="104775"/>
          </a:xfrm>
          <a:prstGeom prst="rect">
            <a:avLst/>
          </a:prstGeom>
          <a:noFill/>
        </p:spPr>
      </p:pic>
      <p:pic>
        <p:nvPicPr>
          <p:cNvPr id="7" name="Obraz 6"/>
          <p:cNvPicPr>
            <a:picLocks noChangeAspect="1"/>
          </p:cNvPicPr>
          <p:nvPr/>
        </p:nvPicPr>
        <p:blipFill>
          <a:blip r:embed="rId6"/>
          <a:stretch>
            <a:fillRect/>
          </a:stretch>
        </p:blipFill>
        <p:spPr>
          <a:xfrm>
            <a:off x="3486150" y="1524000"/>
            <a:ext cx="2143125" cy="2143125"/>
          </a:xfrm>
          <a:prstGeom prst="rect">
            <a:avLst/>
          </a:prstGeom>
          <a:noFill/>
        </p:spPr>
      </p:pic>
      <p:sp>
        <p:nvSpPr>
          <p:cNvPr id="8" name="pole tekstowe 7"/>
          <p:cNvSpPr txBox="1"/>
          <p:nvPr/>
        </p:nvSpPr>
        <p:spPr>
          <a:xfrm>
            <a:off x="3486150" y="952500"/>
            <a:ext cx="2143125" cy="571500"/>
          </a:xfrm>
          <a:prstGeom prst="rect">
            <a:avLst/>
          </a:prstGeom>
          <a:noFill/>
        </p:spPr>
        <p:txBody>
          <a:bodyPr lIns="91440" tIns="45720" rIns="91440" bIns="45720" rtlCol="0" anchor="ctr">
            <a:spAutoFit/>
          </a:bodyPr>
          <a:lstStyle/>
          <a:p>
            <a:pPr marL="0" marR="0" lvl="0" indent="0" algn="ctr" rtl="0" fontAlgn="ctr">
              <a:lnSpc>
                <a:spcPct val="100000"/>
              </a:lnSpc>
              <a:spcBef>
                <a:spcPts val="0"/>
              </a:spcBef>
              <a:spcAft>
                <a:spcPts val="0"/>
              </a:spcAft>
            </a:pPr>
            <a:r>
              <a:rPr lang="en-US" sz="1600" u="none" spc="0">
                <a:solidFill>
                  <a:srgbClr val="000000">
                    <a:alpha val="100000"/>
                  </a:srgbClr>
                </a:solidFill>
                <a:latin typeface="Calibri"/>
              </a:rPr>
              <a:t>Źródła odwiedzin</a:t>
            </a:r>
          </a:p>
        </p:txBody>
      </p:sp>
      <p:sp>
        <p:nvSpPr>
          <p:cNvPr id="9" name="pole tekstowe 8"/>
          <p:cNvSpPr txBox="1"/>
          <p:nvPr/>
        </p:nvSpPr>
        <p:spPr>
          <a:xfrm>
            <a:off x="4048125" y="3790950"/>
            <a:ext cx="2143125" cy="571500"/>
          </a:xfrm>
          <a:prstGeom prst="rect">
            <a:avLst/>
          </a:prstGeom>
          <a:noFill/>
        </p:spPr>
        <p:txBody>
          <a:bodyPr lIns="91440" tIns="45720" rIns="91440" bIns="45720" rtlCol="0" anchor="t">
            <a:spAutoFit/>
          </a:bodyPr>
          <a:lstStyle/>
          <a:p>
            <a:pPr marL="0" marR="0" lvl="0" indent="0" algn="l" rtl="0" fontAlgn="t">
              <a:lnSpc>
                <a:spcPct val="100000"/>
              </a:lnSpc>
              <a:spcBef>
                <a:spcPts val="0"/>
              </a:spcBef>
              <a:spcAft>
                <a:spcPts val="0"/>
              </a:spcAft>
            </a:pPr>
            <a:r>
              <a:rPr lang="en-US" sz="1000" u="none" spc="0">
                <a:solidFill>
                  <a:srgbClr val="000000">
                    <a:alpha val="100000"/>
                  </a:srgbClr>
                </a:solidFill>
                <a:latin typeface="Calibri"/>
              </a:rPr>
              <a:t>Bezpośredni link (100 %)</a:t>
            </a:r>
            <a:br/>
            <a:endParaRPr/>
          </a:p>
        </p:txBody>
      </p:sp>
      <p:pic>
        <p:nvPicPr>
          <p:cNvPr id="10" name="Obraz 9"/>
          <p:cNvPicPr>
            <a:picLocks noChangeAspect="1"/>
          </p:cNvPicPr>
          <p:nvPr/>
        </p:nvPicPr>
        <p:blipFill>
          <a:blip r:embed="rId3"/>
          <a:stretch>
            <a:fillRect/>
          </a:stretch>
        </p:blipFill>
        <p:spPr>
          <a:xfrm>
            <a:off x="4000500" y="3867150"/>
            <a:ext cx="123825" cy="104775"/>
          </a:xfrm>
          <a:prstGeom prst="rect">
            <a:avLst/>
          </a:prstGeom>
          <a:noFill/>
        </p:spPr>
      </p:pic>
      <p:pic>
        <p:nvPicPr>
          <p:cNvPr id="11" name="Obraz 10"/>
          <p:cNvPicPr>
            <a:picLocks noChangeAspect="1"/>
          </p:cNvPicPr>
          <p:nvPr/>
        </p:nvPicPr>
        <p:blipFill>
          <a:blip r:embed="rId7"/>
          <a:stretch>
            <a:fillRect/>
          </a:stretch>
        </p:blipFill>
        <p:spPr>
          <a:xfrm>
            <a:off x="6210300" y="1524000"/>
            <a:ext cx="2143125" cy="2143125"/>
          </a:xfrm>
          <a:prstGeom prst="rect">
            <a:avLst/>
          </a:prstGeom>
          <a:noFill/>
        </p:spPr>
      </p:pic>
      <p:sp>
        <p:nvSpPr>
          <p:cNvPr id="12" name="pole tekstowe 11"/>
          <p:cNvSpPr txBox="1"/>
          <p:nvPr/>
        </p:nvSpPr>
        <p:spPr>
          <a:xfrm>
            <a:off x="6210300" y="952500"/>
            <a:ext cx="2143125" cy="571500"/>
          </a:xfrm>
          <a:prstGeom prst="rect">
            <a:avLst/>
          </a:prstGeom>
          <a:noFill/>
        </p:spPr>
        <p:txBody>
          <a:bodyPr lIns="91440" tIns="45720" rIns="91440" bIns="45720" rtlCol="0" anchor="ctr">
            <a:spAutoFit/>
          </a:bodyPr>
          <a:lstStyle/>
          <a:p>
            <a:pPr marL="0" marR="0" lvl="0" indent="0" algn="ctr" rtl="0" fontAlgn="ctr">
              <a:lnSpc>
                <a:spcPct val="100000"/>
              </a:lnSpc>
              <a:spcBef>
                <a:spcPts val="0"/>
              </a:spcBef>
              <a:spcAft>
                <a:spcPts val="0"/>
              </a:spcAft>
            </a:pPr>
            <a:r>
              <a:rPr lang="en-US" sz="1600" u="none" spc="0">
                <a:solidFill>
                  <a:srgbClr val="000000">
                    <a:alpha val="100000"/>
                  </a:srgbClr>
                </a:solidFill>
                <a:latin typeface="Calibri"/>
              </a:rPr>
              <a:t>Czas wypełnieniu ankiety</a:t>
            </a:r>
          </a:p>
        </p:txBody>
      </p:sp>
      <p:sp>
        <p:nvSpPr>
          <p:cNvPr id="13" name="pole tekstowe 12"/>
          <p:cNvSpPr txBox="1"/>
          <p:nvPr/>
        </p:nvSpPr>
        <p:spPr>
          <a:xfrm>
            <a:off x="6810375" y="3790950"/>
            <a:ext cx="2143125" cy="571500"/>
          </a:xfrm>
          <a:prstGeom prst="rect">
            <a:avLst/>
          </a:prstGeom>
          <a:noFill/>
        </p:spPr>
        <p:txBody>
          <a:bodyPr lIns="91440" tIns="45720" rIns="91440" bIns="45720" rtlCol="0" anchor="t">
            <a:spAutoFit/>
          </a:bodyPr>
          <a:lstStyle/>
          <a:p>
            <a:pPr marL="0" marR="0" lvl="0" indent="0" algn="l" rtl="0" fontAlgn="t">
              <a:lnSpc>
                <a:spcPct val="100000"/>
              </a:lnSpc>
              <a:spcBef>
                <a:spcPts val="0"/>
              </a:spcBef>
              <a:spcAft>
                <a:spcPts val="0"/>
              </a:spcAft>
            </a:pPr>
            <a:r>
              <a:rPr lang="en-US" sz="1000" u="none" spc="0">
                <a:solidFill>
                  <a:srgbClr val="000000">
                    <a:alpha val="100000"/>
                  </a:srgbClr>
                </a:solidFill>
                <a:latin typeface="Calibri"/>
              </a:rPr>
              <a:t>2-5 min. (11 %)</a:t>
            </a:r>
            <a:br/>
            <a:r>
              <a:rPr lang="en-US" sz="1000" u="none" spc="0">
                <a:solidFill>
                  <a:srgbClr val="000000">
                    <a:alpha val="100000"/>
                  </a:srgbClr>
                </a:solidFill>
                <a:latin typeface="Calibri"/>
              </a:rPr>
              <a:t>5-10 min. (34.6 %)</a:t>
            </a:r>
            <a:br/>
            <a:r>
              <a:rPr lang="en-US" sz="1000" u="none" spc="0">
                <a:solidFill>
                  <a:srgbClr val="000000">
                    <a:alpha val="100000"/>
                  </a:srgbClr>
                </a:solidFill>
                <a:latin typeface="Calibri"/>
              </a:rPr>
              <a:t>10-30 min. (39.3 %)</a:t>
            </a:r>
            <a:br/>
            <a:r>
              <a:rPr lang="en-US" sz="1000" u="none" spc="0">
                <a:solidFill>
                  <a:srgbClr val="000000">
                    <a:alpha val="100000"/>
                  </a:srgbClr>
                </a:solidFill>
                <a:latin typeface="Calibri"/>
              </a:rPr>
              <a:t>30-60 min. (11.5 %)</a:t>
            </a:r>
            <a:br/>
            <a:r>
              <a:rPr lang="en-US" sz="1000" u="none" spc="0">
                <a:solidFill>
                  <a:srgbClr val="000000">
                    <a:alpha val="100000"/>
                  </a:srgbClr>
                </a:solidFill>
                <a:latin typeface="Calibri"/>
              </a:rPr>
              <a:t>&gt;60 min. (3.7 %)</a:t>
            </a:r>
            <a:br/>
            <a:endParaRPr/>
          </a:p>
        </p:txBody>
      </p:sp>
      <p:pic>
        <p:nvPicPr>
          <p:cNvPr id="14" name="Obraz 13"/>
          <p:cNvPicPr>
            <a:picLocks noChangeAspect="1"/>
          </p:cNvPicPr>
          <p:nvPr/>
        </p:nvPicPr>
        <p:blipFill>
          <a:blip r:embed="rId3"/>
          <a:stretch>
            <a:fillRect/>
          </a:stretch>
        </p:blipFill>
        <p:spPr>
          <a:xfrm>
            <a:off x="6762750" y="3867150"/>
            <a:ext cx="123825" cy="104775"/>
          </a:xfrm>
          <a:prstGeom prst="rect">
            <a:avLst/>
          </a:prstGeom>
          <a:noFill/>
        </p:spPr>
      </p:pic>
      <p:pic>
        <p:nvPicPr>
          <p:cNvPr id="15" name="Obraz 14"/>
          <p:cNvPicPr>
            <a:picLocks noChangeAspect="1"/>
          </p:cNvPicPr>
          <p:nvPr/>
        </p:nvPicPr>
        <p:blipFill>
          <a:blip r:embed="rId4"/>
          <a:stretch>
            <a:fillRect/>
          </a:stretch>
        </p:blipFill>
        <p:spPr>
          <a:xfrm>
            <a:off x="6762750" y="4019550"/>
            <a:ext cx="123825" cy="104775"/>
          </a:xfrm>
          <a:prstGeom prst="rect">
            <a:avLst/>
          </a:prstGeom>
          <a:noFill/>
        </p:spPr>
      </p:pic>
      <p:pic>
        <p:nvPicPr>
          <p:cNvPr id="16" name="Obraz 15"/>
          <p:cNvPicPr>
            <a:picLocks noChangeAspect="1"/>
          </p:cNvPicPr>
          <p:nvPr/>
        </p:nvPicPr>
        <p:blipFill>
          <a:blip r:embed="rId5"/>
          <a:stretch>
            <a:fillRect/>
          </a:stretch>
        </p:blipFill>
        <p:spPr>
          <a:xfrm>
            <a:off x="6762750" y="4171950"/>
            <a:ext cx="114300" cy="104775"/>
          </a:xfrm>
          <a:prstGeom prst="rect">
            <a:avLst/>
          </a:prstGeom>
          <a:noFill/>
        </p:spPr>
      </p:pic>
      <p:pic>
        <p:nvPicPr>
          <p:cNvPr id="17" name="Obraz 16"/>
          <p:cNvPicPr>
            <a:picLocks noChangeAspect="1"/>
          </p:cNvPicPr>
          <p:nvPr/>
        </p:nvPicPr>
        <p:blipFill>
          <a:blip r:embed="rId8"/>
          <a:stretch>
            <a:fillRect/>
          </a:stretch>
        </p:blipFill>
        <p:spPr>
          <a:xfrm>
            <a:off x="6762750" y="4324350"/>
            <a:ext cx="114300" cy="104775"/>
          </a:xfrm>
          <a:prstGeom prst="rect">
            <a:avLst/>
          </a:prstGeom>
          <a:noFill/>
        </p:spPr>
      </p:pic>
      <p:pic>
        <p:nvPicPr>
          <p:cNvPr id="18" name="Obraz 17"/>
          <p:cNvPicPr>
            <a:picLocks noChangeAspect="1"/>
          </p:cNvPicPr>
          <p:nvPr/>
        </p:nvPicPr>
        <p:blipFill>
          <a:blip r:embed="rId9"/>
          <a:stretch>
            <a:fillRect/>
          </a:stretch>
        </p:blipFill>
        <p:spPr>
          <a:xfrm>
            <a:off x="6762750" y="4476750"/>
            <a:ext cx="104775" cy="104775"/>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714375"/>
          <a:ext cx="7334250" cy="2143125"/>
          <a:chOff x="190500" y="714375"/>
          <a:chExt cx="7334250" cy="2143125"/>
        </a:xfrm>
      </p:grpSpPr>
      <p:sp>
        <p:nvSpPr>
          <p:cNvPr id="4" name="pole tekstowe 3"/>
          <p:cNvSpPr txBox="1"/>
          <p:nvPr/>
        </p:nvSpPr>
        <p:spPr>
          <a:xfrm>
            <a:off x="190500" y="1190625"/>
            <a:ext cx="3810000" cy="95250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900" i="1" u="none" spc="0">
                <a:solidFill>
                  <a:srgbClr val="000000">
                    <a:alpha val="100000"/>
                  </a:srgbClr>
                </a:solidFill>
                <a:latin typeface="Calibri"/>
              </a:rPr>
              <a:t>Pytanie otwarte, odpowiedziano 191x, brak odpowiedzi 0x</a:t>
            </a:r>
          </a:p>
        </p:txBody>
      </p:sp>
      <p:sp>
        <p:nvSpPr>
          <p:cNvPr id="2" name="pole tekstowe 1"/>
          <p:cNvSpPr txBox="1"/>
          <p:nvPr/>
        </p:nvSpPr>
        <p:spPr>
          <a:xfrm>
            <a:off x="190500" y="714375"/>
            <a:ext cx="7143750" cy="76200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1500" b="1" u="none" spc="0">
                <a:solidFill>
                  <a:srgbClr val="000000">
                    <a:alpha val="100000"/>
                  </a:srgbClr>
                </a:solidFill>
                <a:latin typeface="Calibri"/>
              </a:rPr>
              <a:t>Jakie ma Pani/Pan skojarzenia związane z Gminą Międzybórz?</a:t>
            </a:r>
          </a:p>
        </p:txBody>
      </p:sp>
      <p:graphicFrame>
        <p:nvGraphicFramePr>
          <p:cNvPr id="3" name="Tabela 2"/>
          <p:cNvGraphicFramePr>
            <a:graphicFrameLocks noGrp="1"/>
          </p:cNvGraphicFramePr>
          <p:nvPr/>
        </p:nvGraphicFramePr>
        <p:xfrm>
          <a:off x="285750" y="1428750"/>
          <a:ext cx="8572500" cy="32385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Atrakcyjne położenie wyroby mleczarskie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Bardzo cenne tereny przyrodnicze i przepiękne krajobrazy.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Bardzo dobre, szczególne wspomnienie to dni międzyborza które kiedyś się odbywały, biegi różnego rodzaju oraz spotkania w domu kultury.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Bardzo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mała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Gmina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Pełna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zielonych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miejsc</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Wymaga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dużych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inwestycji</a:t>
                      </a:r>
                      <a:r>
                        <a:rPr lang="en-US" sz="1000" u="none" spc="0" dirty="0">
                          <a:solidFill>
                            <a:srgbClr val="000000">
                              <a:alpha val="100000"/>
                            </a:srgbClr>
                          </a:solidFill>
                          <a:latin typeface="Calibri"/>
                        </a:rPr>
                        <a:t>. Ma </a:t>
                      </a:r>
                      <a:r>
                        <a:rPr lang="en-US" sz="1000" u="none" spc="0" dirty="0" err="1">
                          <a:solidFill>
                            <a:srgbClr val="000000">
                              <a:alpha val="100000"/>
                            </a:srgbClr>
                          </a:solidFill>
                          <a:latin typeface="Calibri"/>
                        </a:rPr>
                        <a:t>zaniedbany</a:t>
                      </a:r>
                      <a:r>
                        <a:rPr lang="en-US" sz="1000" u="none" spc="0" dirty="0">
                          <a:solidFill>
                            <a:srgbClr val="000000">
                              <a:alpha val="100000"/>
                            </a:srgbClr>
                          </a:solidFill>
                          <a:latin typeface="Calibri"/>
                        </a:rPr>
                        <a:t> stan </a:t>
                      </a:r>
                      <a:r>
                        <a:rPr lang="en-US" sz="1000" u="none" spc="0" dirty="0" err="1">
                          <a:solidFill>
                            <a:srgbClr val="000000">
                              <a:alpha val="100000"/>
                            </a:srgbClr>
                          </a:solidFill>
                          <a:latin typeface="Calibri"/>
                        </a:rPr>
                        <a:t>rowów</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melioracyjnych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Mieszkańcy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wszyscy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się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znają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Mocnym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atutem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Gminy</a:t>
                      </a:r>
                      <a:r>
                        <a:rPr lang="en-US" sz="1000" u="none" spc="0" dirty="0">
                          <a:solidFill>
                            <a:srgbClr val="000000">
                              <a:alpha val="100000"/>
                            </a:srgbClr>
                          </a:solidFill>
                          <a:latin typeface="Calibri"/>
                        </a:rPr>
                        <a:t> jest </a:t>
                      </a:r>
                      <a:r>
                        <a:rPr lang="en-US" sz="1000" u="none" spc="0" dirty="0" err="1">
                          <a:solidFill>
                            <a:srgbClr val="000000">
                              <a:alpha val="100000"/>
                            </a:srgbClr>
                          </a:solidFill>
                          <a:latin typeface="Calibri"/>
                        </a:rPr>
                        <a:t>jej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położenie</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Bardzo negatywne.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Bardzo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zły</a:t>
                      </a:r>
                      <a:r>
                        <a:rPr lang="en-US" sz="1000" u="none" spc="0" dirty="0">
                          <a:solidFill>
                            <a:srgbClr val="000000">
                              <a:alpha val="100000"/>
                            </a:srgbClr>
                          </a:solidFill>
                          <a:latin typeface="Calibri"/>
                        </a:rPr>
                        <a:t> stan </a:t>
                      </a:r>
                      <a:r>
                        <a:rPr lang="en-US" sz="1000" u="none" spc="0" dirty="0" err="1">
                          <a:solidFill>
                            <a:srgbClr val="000000">
                              <a:alpha val="100000"/>
                            </a:srgbClr>
                          </a:solidFill>
                          <a:latin typeface="Calibri"/>
                        </a:rPr>
                        <a:t>dróg</a:t>
                      </a:r>
                      <a:endParaRPr lang="en-US" sz="1000" u="none" spc="0" dirty="0">
                        <a:solidFill>
                          <a:srgbClr val="000000">
                            <a:alpha val="100000"/>
                          </a:srgbClr>
                        </a:solidFill>
                        <a:latin typeface="Calibri"/>
                      </a:endParaRP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Bieda i nic się nie dzieje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Bieda lenistwo brak rozwoju</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Bieda z nędza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Biedna gmina, miasto bez życia. Puste, brak sklepów.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Bogusia</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extLst>
              <p:ext uri="{D42A27DB-BD31-4B8C-83A1-F6EECF244321}">
                <p14:modId xmlns:p14="http://schemas.microsoft.com/office/powerpoint/2010/main" val="4018961730"/>
              </p:ext>
            </p:extLst>
          </p:nvPr>
        </p:nvGraphicFramePr>
        <p:xfrm>
          <a:off x="285750" y="1143000"/>
          <a:ext cx="8572500" cy="35433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Bór</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Między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innymi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gminami</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atrakcji wieczorem, pub, miejsce spotkań w lokalu zamkniętym.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dobrych dróg, oświetlenia i wspolpracy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dostepu do internetu dziurawe drogi brak chodnikow i oświetlenia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gastronomi dla rodzin z dziećmi.Pozarywane chodniki .Mnustwo  patologii w tak zwanym parku.</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lokali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miejsc pracy, dziurawe i  nieoświetlone drogi.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Brak</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rozwoju</a:t>
                      </a:r>
                      <a:endParaRPr lang="en-US" sz="1000" u="none" spc="0" dirty="0">
                        <a:solidFill>
                          <a:srgbClr val="000000">
                            <a:alpha val="100000"/>
                          </a:srgbClr>
                        </a:solidFill>
                        <a:latin typeface="Calibri"/>
                      </a:endParaRP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rozwoju, bardzo słaba infrastruktura w porównaniu z innymi gminami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rozwoju. Marazm. Nadużywanie władzy przez Burmistrza i Radę Miejską.</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usług publicznych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pl-PL" sz="1000" u="none" spc="0" dirty="0">
                          <a:solidFill>
                            <a:srgbClr val="FF0000"/>
                          </a:solidFill>
                          <a:latin typeface="Calibri"/>
                        </a:rPr>
                        <a:t>XXXX</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brud</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wszedzie</a:t>
                      </a:r>
                      <a:endParaRPr lang="en-US" sz="1000" u="none" spc="0" dirty="0">
                        <a:solidFill>
                          <a:srgbClr val="000000">
                            <a:alpha val="100000"/>
                          </a:srgbClr>
                        </a:solidFill>
                        <a:latin typeface="Calibri"/>
                      </a:endParaRP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4671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Całkowity brak rozwoju i inicjatywy władzy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Ciemne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miasteczko</a:t>
                      </a:r>
                      <a:endParaRPr lang="en-US" sz="1000" u="none" spc="0" dirty="0">
                        <a:solidFill>
                          <a:srgbClr val="000000">
                            <a:alpha val="100000"/>
                          </a:srgbClr>
                        </a:solidFill>
                        <a:latin typeface="Calibri"/>
                      </a:endParaRP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Ciche spokojne miasteczko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Czarna dziura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Dobre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Dobre.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Dom</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Dom rodzinny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dirty="0">
                          <a:solidFill>
                            <a:srgbClr val="000000">
                              <a:alpha val="100000"/>
                            </a:srgbClr>
                          </a:solidFill>
                          <a:latin typeface="Calibri"/>
                        </a:rPr>
                        <a:t>Dom, </a:t>
                      </a:r>
                      <a:r>
                        <a:rPr lang="en-US" sz="1000" u="none" spc="0" dirty="0" err="1">
                          <a:solidFill>
                            <a:srgbClr val="000000">
                              <a:alpha val="100000"/>
                            </a:srgbClr>
                          </a:solidFill>
                          <a:latin typeface="Calibri"/>
                        </a:rPr>
                        <a:t>szkoła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rodzina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praca</a:t>
                      </a:r>
                      <a:r>
                        <a:rPr lang="en-US" sz="1000" u="none" spc="0" dirty="0">
                          <a:solidFill>
                            <a:srgbClr val="000000">
                              <a:alpha val="100000"/>
                            </a:srgbClr>
                          </a:solidFill>
                          <a:latin typeface="Calibri"/>
                        </a:rPr>
                        <a:t>.</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droga krajowa, meble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Dużo lasów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Dużo lasów wkoło i grzybow.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Dużo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zieleni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spokój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cisza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idealne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tereny</a:t>
                      </a:r>
                      <a:r>
                        <a:rPr lang="en-US" sz="1000" u="none" spc="0" dirty="0">
                          <a:solidFill>
                            <a:srgbClr val="000000">
                              <a:alpha val="100000"/>
                            </a:srgbClr>
                          </a:solidFill>
                          <a:latin typeface="Calibri"/>
                        </a:rPr>
                        <a:t> do </a:t>
                      </a:r>
                      <a:r>
                        <a:rPr lang="en-US" sz="1000" u="none" spc="0" dirty="0" err="1">
                          <a:solidFill>
                            <a:srgbClr val="000000">
                              <a:alpha val="100000"/>
                            </a:srgbClr>
                          </a:solidFill>
                          <a:latin typeface="Calibri"/>
                        </a:rPr>
                        <a:t>wypoczynku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rekreacji</a:t>
                      </a:r>
                      <a:endParaRPr lang="en-US" sz="1000" u="none" spc="0" dirty="0">
                        <a:solidFill>
                          <a:srgbClr val="000000">
                            <a:alpha val="100000"/>
                          </a:srgbClr>
                        </a:solidFill>
                        <a:latin typeface="Calibri"/>
                      </a:endParaRP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5052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Dzieciństwo. Ale też dziwne towarzystwo na mieście, brak bezpieczeństwa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Dziura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Dziura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Dziurawe drogi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Fajne miasteczko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Gmina lasów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Gmina/Miasto emerytów i rencistów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Gmina senioralna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Gmina starszych osób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Hałas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Historia tego miasteczka.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Jest moim miejscem na ziemi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Jest to Miasto przypominające lata komunistyczne ,z biedą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4671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Kambodża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Kiepska infrastruktura drogowa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Kojarzy mi się z fajną szkołą, dużym ruchem ulicznym.</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Ładne miasto i okolica.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Las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lasy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Lasy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Lasy, grzyby, wyroby mleczarskie premium</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Lasy, społeczność na którą można liczyć, uśmiech, zimą smog i smród</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Mała Gmina przyjazna dla każdego.</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Mała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miejscowość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położona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pograniczu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województwa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Wielkopolskiego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dolnośląskiego</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Mała ojczyzna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Małe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miasteczko</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6957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Małe miasteczko i wszystko jest zaniedbane. Nie promuje się i nie korzysta z np.Zbójnik, Diabelski Kamień,Pałacyk w Kraszowie,park w Kraszowie,kościół ewangelicki  w Międzyborzu.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Małe słabo rozwinięte mało konkurencyjne ale spokojne i perspektywistyczne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Male zainteresowanie rozwojem sportowym</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Mało gastronomii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Mało rozwojowa potrzebne pozyskiwanie funduszy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Mało się dzieje kulturowo.</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Mało się dzieje od lat
Senne miasto</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malutka, biedna, zacofana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Meble,mleko,grzyby i lasy. Kocie góry,Zbójnik,Badura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MGB</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Miasteczko położone wśród lasów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Miasteczko rencistów i emerytów.nicsie nie dzieje .rada tylko jest po to aby brać pieniądze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Miasteczko spokojnej starości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8100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Miasteczko z potęcjałem</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Miasto babci i dziadków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miasto bez pedspektyw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Miasto bez perspektyw dla młodych ludzi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Miasto emerytów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Miasto emerytów,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Miasto Mirdzyborz pomału umiera, ale za to wsie bardzo się rozwijają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Miasto rodzinne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Miasto się nie rozwija brak pociągów i autobusów kiepsko z pracą i komunikacja autobusową</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Miasto starców i nudy.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Miasto starszych ludzi.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Miejsce otoczone lasami. Piesze Wędrówki po okolicy. 
Wszechobecne narkotyki. 
Niestety bezdomne koty. Psy bez nadzoru i na łańcuchach.  Trzeba o tym mówić głośno!!!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Miejsce zamieszkania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5052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Miejscowość która ma potencjał na rozwój lecz jest brak pomysłów na rozwój, jest wiele inwestycji których zostały zrobione nie potrzebnie.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miłe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Mleczarnia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Mleczarnia Rolnictwo Zabytki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mleczarnia, zakłady stolarskie, Jerzy Badura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Mleczarnia, Zenit, brak życia i atrakcji, szarość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Moja mała miejscowość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Mój dom, moje miejsce na ziemi.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Moje miasto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Moje miasto rodzinne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dirty="0">
                          <a:solidFill>
                            <a:srgbClr val="000000">
                              <a:alpha val="100000"/>
                            </a:srgbClr>
                          </a:solidFill>
                          <a:latin typeface="Calibri"/>
                        </a:rPr>
                        <a:t>Nic </a:t>
                      </a:r>
                      <a:r>
                        <a:rPr lang="en-US" sz="1000" u="none" spc="0" dirty="0" err="1">
                          <a:solidFill>
                            <a:srgbClr val="000000">
                              <a:alpha val="100000"/>
                            </a:srgbClr>
                          </a:solidFill>
                          <a:latin typeface="Calibri"/>
                        </a:rPr>
                        <a:t>ciekawego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się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dzieję</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Nic się nie dzieje , nie ma żadnego miejsca dla młodzieży, nie ma żadnych zajęć dodatkowych dla chłopców,  Dom Kultury oferuje ale dla dziewczynek, nie ma szkoly językowej , rozwój dla nastolatków jest niemożliwy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dirty="0">
                          <a:solidFill>
                            <a:srgbClr val="000000">
                              <a:alpha val="100000"/>
                            </a:srgbClr>
                          </a:solidFill>
                          <a:latin typeface="Calibri"/>
                        </a:rPr>
                        <a:t>Nic </a:t>
                      </a:r>
                      <a:r>
                        <a:rPr lang="en-US" sz="1000" u="none" spc="0" dirty="0" err="1">
                          <a:solidFill>
                            <a:srgbClr val="000000">
                              <a:alpha val="100000"/>
                            </a:srgbClr>
                          </a:solidFill>
                          <a:latin typeface="Calibri"/>
                        </a:rPr>
                        <a:t>się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tutaj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dzieje</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5052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Nic specjalnego, spokojna miejscowość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Niebezpieczne skrzyżowania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ciekawe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Niedofinansowane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mam</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naj lepsze ponieważ nic tu się nie dzieje miejscowość stanęła w miejscu i nie rozwija się nie idzie do przodu a w innych miejscowościach jest jakiś progres</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Niesprawiedliwość</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Nuda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Nuda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Nuda,brak miejsc dla młodzieży, dzieci, brak fajnych placoŵ zabaw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Nudne nic sie nie dzieje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Nudy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Od lat nic tu się nie dzieje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6576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Ok</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Ospałość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Pan</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Parki zalegane przez pijaków i brak reakcji policji na bezpieczeństwo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Patologia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Piękne położona miejscowość, z dużym potencjałem jeszcze niewykorzystanym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Piękne tereny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Piękne tereny zielone i przepiękna przyroda.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Pierwsze co się nasuwa, to stwierdzenie, że nic się w Międzyborza nie dzieje. Jest dużo ludzi, którzy nie pracują, chociaż są zdrowi i młodzi, a biorą zasiłki, dostają mieszkania. Spacerują dumnie po mieście. Tak nie powinno być. Kolejnym skojarzeniem jest międzyborski park, przy którym bardzo często można spotkać zbiegowiska młodych, z alkoholem, papierosami. Stoją na drodze, stwarzają niebezpieczeństwo dla kierowców.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Pierwsze skojarzenie to takie, że brak odpowiedniej obsługi petenta, który chciałby się czegoś dowiedzieć, odsyłanie do innych wydziałów lub urzędów.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Podstawówka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Położenie wśród lasów,mleczarnia i jej produkty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Pozytywne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5052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Przeciętność albo nawet nijakość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Przelotowa między Oleśnica a Ostrowem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Przyroda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Przyroda, tranzyt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Raczej słabe, rozwój w gminie bardzo słaby, brudno, brak zieleni - krzewów, porozwalane chodniki na okolicznych wnioskach, drogi w złym lub bardzo złym stanie, ogólny całokształt - wygląda jako biedna gmina.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Rodzina; Spokój i cisza; Dom;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Rodzinny dom</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Rodzinny dom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Rozwój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Sielsko</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Skojarzenia dotyczące .naszej  gminy to ,że praktycznie wszystko jest niemożliwe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Slabe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Słabe drogi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4671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Słabe  nic fajnego się nie dzieje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Słabo działa na rzecz całej gminy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smog w okresie jesienno-zimowym.</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Spokój, cisza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Spokojna gmina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Średnie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Średniowiecze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stagnacja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Stagnacja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Stagnacja, brak konkurencyjności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Szary, pijacki Park, brak miejsca spotkań przy ,,kawie,,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Szkoła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Tereny zielone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4671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Totalny brak rozrywki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Tragiczny stan dróg.</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Urząd miasta pełen pasożytów, kolesiostwa i rodzinki. Złodziejstwo patrzące jak tylko ukraść pieniądze z portfeli mieszkańców.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Walory przyrodnicze, meblarstwo</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Wielki nieład drogi dziurawe jak ser szwajcarski czas zaczynał się w naszej gminie 30 lat temu jak w mieście tak i na wioskach oprócz jednej!!!</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Władze lokalne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Wredni ludzie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Wszędzie daleko, kiepska komunikacja, nuda, brak pracy-meblowka albo sprzedawca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Wymarzę miasto wioska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Wypadki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Zacofanie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Zacofanie, nuda, miasto starszych osób</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Żadnej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8481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Żadnych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zanieczyszczone lasy, powietrze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zanieczyszczone powietrze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Zanieczyszczone powietrze w mieście.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Zapaść. Brak rozwoju. Zastój. Marazm.</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Zaściankowe miasteczko, z brakiem perspektyw.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Że nic tu nie ma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Zieleń</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Zieleń, moje dzieciństwo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Zielono</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 jednej strony to tereny zielone posiadające spory potencjał turystyczny, dość hermetyczna grupa Mieszkańców, którzy całkiem nieźle się samoorganizują oraz dostęp do podstawowych potrzeb związanych z edukacją czy ochroną zdrowia. Z drugiej strony od wielu lat brakuje strategii, a nawet wizji tego jak Gmina mogłaby zaangażować się w rozwój inwestycji sensu stricte - nie dba się o ofertę inwestycyjna dot. Gruntów, obecnie posiadanych/do zakupienia w ramach inwestycji. Niewykorzystany potencjał.</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 pozytywów: ładna okolica, 
Z negatywów: zasmrodzony do granic zimą, ujadające psy na każdym kroku i nieposprzątane odchody, zbyt ruchliwy na Wrocławskiej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10 lat czeka się na zezwolenie budowę -przekształcenie dzialki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714375"/>
          <a:ext cx="7334250" cy="2143125"/>
          <a:chOff x="190500" y="714375"/>
          <a:chExt cx="7334250" cy="2143125"/>
        </a:xfrm>
      </p:grpSpPr>
      <p:sp>
        <p:nvSpPr>
          <p:cNvPr id="4" name="pole tekstowe 3"/>
          <p:cNvSpPr txBox="1"/>
          <p:nvPr/>
        </p:nvSpPr>
        <p:spPr>
          <a:xfrm>
            <a:off x="190500" y="1190625"/>
            <a:ext cx="3810000" cy="95250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900" i="1" u="none" spc="0">
                <a:solidFill>
                  <a:srgbClr val="000000">
                    <a:alpha val="100000"/>
                  </a:srgbClr>
                </a:solidFill>
                <a:latin typeface="Calibri"/>
              </a:rPr>
              <a:t>Pytanie otwarte, odpowiedziano 191x, brak odpowiedzi 0x</a:t>
            </a:r>
          </a:p>
        </p:txBody>
      </p:sp>
      <p:sp>
        <p:nvSpPr>
          <p:cNvPr id="2" name="pole tekstowe 1"/>
          <p:cNvSpPr txBox="1"/>
          <p:nvPr/>
        </p:nvSpPr>
        <p:spPr>
          <a:xfrm>
            <a:off x="190500" y="714375"/>
            <a:ext cx="7143750" cy="76200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1500" b="1" u="none" spc="0">
                <a:solidFill>
                  <a:srgbClr val="000000">
                    <a:alpha val="100000"/>
                  </a:srgbClr>
                </a:solidFill>
                <a:latin typeface="Calibri"/>
              </a:rPr>
              <a:t>Co władze Gminy powinny zrobić, żeby mieszkańcom żyło się lepiej w naszej Gminie?</a:t>
            </a:r>
          </a:p>
        </p:txBody>
      </p:sp>
      <p:graphicFrame>
        <p:nvGraphicFramePr>
          <p:cNvPr id="3" name="Tabela 2"/>
          <p:cNvGraphicFramePr>
            <a:graphicFrameLocks noGrp="1"/>
          </p:cNvGraphicFramePr>
          <p:nvPr/>
        </p:nvGraphicFramePr>
        <p:xfrm>
          <a:off x="285750" y="1428750"/>
          <a:ext cx="8572500" cy="488442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0" marR="0" lvl="0" indent="0" algn="l" rtl="0" fontAlgn="base">
                        <a:lnSpc>
                          <a:spcPct val="100000"/>
                        </a:lnSpc>
                        <a:spcBef>
                          <a:spcPts val="0"/>
                        </a:spcBef>
                        <a:spcAft>
                          <a:spcPts val="0"/>
                        </a:spcAft>
                      </a:pPr>
                      <a:endParaRPr/>
                    </a:p>
                  </a:txBody>
                  <a:tcPr marL="0" marR="0" marT="0" marB="0">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Aplikowanie  o środki z Unii Europejskiej, programów krajowych lub regionalnych na rozwój usług publicznych.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a/ zadbać o życie i zdrowie mieszkańców skutecznie egzekwując przepisy odnośnie zakazu spalania śmieci - sprawdzanie pieców, pobieranie i badanie próbek, 
b/ zlikwidować wszystkie nielegalne wysypiska śmieci (jest ich setki) oraz podjąć działania zapobiegawcze - monitoring, przyjmowanie zgłoszeń od mieszkańców i uruchamianie działań prawnych w stosunku zarówno do przestępców jak i właścicieli gruntów, 
c/ budowa chodników czy utwardzonych poboczy dla pieszych oraz budowa progów zwalniających (w niektórych wsiach nie ma możliwości przemieszczania się pieszo), 
d/ dbanie o istniejące chodniki a w przypadkach gdy utrzymanie czystości jest po stronie właściciela przyległej nieruchomości - egzekwowanie od niego tego obowiązku,
e/  podobne działania odnośnie rowów melioracyjnych o których wiele lat temu gmina zapomniała a w wielu przypadkach nie spełniają one już swoich funkcji
f/ modernizacja sieci wodociągowej, poprawa jakości wody,
g/ komunikacja elektroniczna z mieszkańcami
h/ doprowadz</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Bezpieczeństwo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bezpieczeństwo na drodze 25
zorganizowanie zajęć dla dzieci i młodzieży w czasie wolnym</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Bezpieczne i monitorowane miejsce do zabaw i gier dla dzieci i młodzieży oraz zwiększenie jakości usług w ochronie zdrowia oraz jakość tych uslug. Zwiększenie bezpieczeństwa - zwiększenie patroli policji szczególnie w godzinach wieczornych czy nocnych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Boisko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sportowe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skate park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Brakuje miejsca dla dzieci typu skatepark</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Budowa obwodnicy DK25 wyłącznie po wschodniej stronie Międzyborza.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Dać szansę rozwijać się np  branża logistycznym, magazynowym ( parki logistyczne dzięki budowie obwodnicy, co zwiekszy konkurencyjność zatrudnienia a tym samym zlikwiduje  pensje pod stołem, a zatem idą przyszłe emerytur itp). Budowa obwodnicy  spowoduje rozbudowę wezla logistycznego, tym samym w mieście będzie spokojniej i można pomyśleć o rozwoju agroturystyki..itp</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Dać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więcej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pociągów</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żeby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były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3 </a:t>
                      </a:r>
                      <a:r>
                        <a:rPr lang="en-US" sz="1000" u="none" spc="0" dirty="0" err="1">
                          <a:solidFill>
                            <a:srgbClr val="000000">
                              <a:alpha val="100000"/>
                            </a:srgbClr>
                          </a:solidFill>
                          <a:latin typeface="Calibri"/>
                        </a:rPr>
                        <a:t>zmiany</a:t>
                      </a:r>
                      <a:r>
                        <a:rPr lang="en-US" sz="1000" u="none" spc="0" dirty="0">
                          <a:solidFill>
                            <a:srgbClr val="000000">
                              <a:alpha val="100000"/>
                            </a:srgbClr>
                          </a:solidFill>
                          <a:latin typeface="Calibri"/>
                        </a:rPr>
                        <a:t> jak </a:t>
                      </a:r>
                      <a:r>
                        <a:rPr lang="en-US" sz="1000" u="none" spc="0" dirty="0" err="1">
                          <a:solidFill>
                            <a:srgbClr val="000000">
                              <a:alpha val="100000"/>
                            </a:srgbClr>
                          </a:solidFill>
                          <a:latin typeface="Calibri"/>
                        </a:rPr>
                        <a:t>się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pracuje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oraz</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więcej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autobusów</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jeden</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rano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szkolny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po </a:t>
                      </a:r>
                      <a:r>
                        <a:rPr lang="en-US" sz="1000" u="none" spc="0" dirty="0" err="1">
                          <a:solidFill>
                            <a:srgbClr val="000000">
                              <a:alpha val="100000"/>
                            </a:srgbClr>
                          </a:solidFill>
                          <a:latin typeface="Calibri"/>
                        </a:rPr>
                        <a:t>południu</a:t>
                      </a:r>
                      <a:r>
                        <a:rPr lang="en-US" sz="1000" u="none" spc="0" dirty="0">
                          <a:solidFill>
                            <a:srgbClr val="000000">
                              <a:alpha val="100000"/>
                            </a:srgbClr>
                          </a:solidFill>
                          <a:latin typeface="Calibri"/>
                        </a:rPr>
                        <a:t> to jest lipa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8481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Dbanie o infrastrukturę, stworzenie miejsc rekreacyjnych, zadbanie o alejki( za kościołem, przy ulicy wrocławskiej), modernizacja parków, lepszy dostęp do lekarzy w ośrodku zdrowia( może nowa przychodnia z milsza i lepsza obsługa)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dofinansowanie do przydomowych oczyszczalni ścieków, kontrole czym się pali, więcej zieleni w mieście, miejsce rekreacyjno-sportowe tzn. plac zabaw ze skate park, bezpieczeństwo, przyciągniecie nowych inwestorów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Dokończyć chodnik w dzieslawicach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Dokończyć projekt związany z obwodnica Miedzyborza, zainwestować w reklame żeby było więcej informacji co jest w międzyborzu, sport i reklame,żeby ściągać ludzi przyjezdnych do miasta. Znaleźć mocne strony miasta (położenie: tory kolejowe, drogi czyli dobry dojazd) i pokazać okolice. Trasy rowerowe, biegowe,  i wiele innych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Drogi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drogi, chodniki, hala sportowa?, boisko? 
cokolwiek, róbmy coś!</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Gmina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powinna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pamiętać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że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wieś</a:t>
                      </a:r>
                      <a:r>
                        <a:rPr lang="en-US" sz="1000" u="none" spc="0" dirty="0">
                          <a:solidFill>
                            <a:srgbClr val="000000">
                              <a:alpha val="100000"/>
                            </a:srgbClr>
                          </a:solidFill>
                          <a:latin typeface="Calibri"/>
                        </a:rPr>
                        <a:t> to </a:t>
                      </a:r>
                      <a:r>
                        <a:rPr lang="en-US" sz="1000" u="none" spc="0" dirty="0" err="1">
                          <a:solidFill>
                            <a:srgbClr val="000000">
                              <a:alpha val="100000"/>
                            </a:srgbClr>
                          </a:solidFill>
                          <a:latin typeface="Calibri"/>
                        </a:rPr>
                        <a:t>też</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gmina</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Hala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sportowa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dom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dziennego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pobytu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dla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osób</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starszych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miejsca</a:t>
                      </a:r>
                      <a:r>
                        <a:rPr lang="en-US" sz="1000" u="none" spc="0" dirty="0">
                          <a:solidFill>
                            <a:srgbClr val="000000">
                              <a:alpha val="100000"/>
                            </a:srgbClr>
                          </a:solidFill>
                          <a:latin typeface="Calibri"/>
                        </a:rPr>
                        <a:t> do </a:t>
                      </a:r>
                      <a:r>
                        <a:rPr lang="en-US" sz="1000" u="none" spc="0" dirty="0" err="1">
                          <a:solidFill>
                            <a:srgbClr val="000000">
                              <a:alpha val="100000"/>
                            </a:srgbClr>
                          </a:solidFill>
                          <a:latin typeface="Calibri"/>
                        </a:rPr>
                        <a:t>rekreacji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poprawienia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drogi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Syców</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Międzybórz</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Chodniki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Chodniki,obwodnicę,salę gimnastyczną,nową zieleń w mieście,szlaki turystyczne,ścoeżki rowerowe,oświetlenie,kanalizację gminy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Chodnik w stronę Dino i w stronę Kątów Śląskich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Infrastruktura drogowa,sala gimnastyczna,wieża widokowa na zbojnikiem ,trasy rowerowe,płace zabaw,zwiększyć monitoring,przyciągnąć inwestorów nowe zakłady pracy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Infrastruktura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nadal</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pozostawia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wiele</a:t>
                      </a:r>
                      <a:r>
                        <a:rPr lang="en-US" sz="1000" u="none" spc="0" dirty="0">
                          <a:solidFill>
                            <a:srgbClr val="000000">
                              <a:alpha val="100000"/>
                            </a:srgbClr>
                          </a:solidFill>
                          <a:latin typeface="Calibri"/>
                        </a:rPr>
                        <a:t> do </a:t>
                      </a:r>
                      <a:r>
                        <a:rPr lang="en-US" sz="1000" u="none" spc="0" dirty="0" err="1">
                          <a:solidFill>
                            <a:srgbClr val="000000">
                              <a:alpha val="100000"/>
                            </a:srgbClr>
                          </a:solidFill>
                          <a:latin typeface="Calibri"/>
                        </a:rPr>
                        <a:t>życzenia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Drogi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brak</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chodników</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oświetlenia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Miejsca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dla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dzieci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młodzieży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Oferta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zajęć</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Domu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Kultury</a:t>
                      </a:r>
                      <a:r>
                        <a:rPr lang="en-US" sz="1000" u="none" spc="0" dirty="0">
                          <a:solidFill>
                            <a:srgbClr val="000000">
                              <a:alpha val="100000"/>
                            </a:srgbClr>
                          </a:solidFill>
                          <a:latin typeface="Calibri"/>
                        </a:rPr>
                        <a:t> jest </a:t>
                      </a:r>
                      <a:r>
                        <a:rPr lang="en-US" sz="1000" u="none" spc="0" dirty="0" err="1">
                          <a:solidFill>
                            <a:srgbClr val="000000">
                              <a:alpha val="100000"/>
                            </a:srgbClr>
                          </a:solidFill>
                          <a:latin typeface="Calibri"/>
                        </a:rPr>
                        <a:t>uboga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monotonna</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43815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Internet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Inwestycja w rozrywkę(koncerty), miejsce przyjazne dzieciom, rodzinom, wydarzenia jednoczace mieszkańców, plac zabaw!, miejsce spotkan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Inwestycje, strefa przemysłowa, ścieżki rowerowe,ogólna zmiana wizerunku i wyglądu miasta które od kilkudziesięciu lat wygląda tak samo</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Jakąś miejscówkę dla młodzieży aby nie demolowali parków, większe kontrole w parkach ludzi pijących nie ma jak przejść z dziećmi na spacer ponieważ załatwiają się i nie zwracają na ludzi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dirty="0">
                          <a:solidFill>
                            <a:srgbClr val="000000">
                              <a:alpha val="100000"/>
                            </a:srgbClr>
                          </a:solidFill>
                          <a:latin typeface="Calibri"/>
                        </a:rPr>
                        <a:t>Ja </a:t>
                      </a:r>
                      <a:r>
                        <a:rPr lang="en-US" sz="1000" u="none" spc="0" dirty="0" err="1">
                          <a:solidFill>
                            <a:srgbClr val="000000">
                              <a:alpha val="100000"/>
                            </a:srgbClr>
                          </a:solidFill>
                          <a:latin typeface="Calibri"/>
                        </a:rPr>
                        <a:t>proponowała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bym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pomyśleć</a:t>
                      </a:r>
                      <a:r>
                        <a:rPr lang="en-US" sz="1000" u="none" spc="0" dirty="0">
                          <a:solidFill>
                            <a:srgbClr val="000000">
                              <a:alpha val="100000"/>
                            </a:srgbClr>
                          </a:solidFill>
                          <a:latin typeface="Calibri"/>
                        </a:rPr>
                        <a:t> o </a:t>
                      </a:r>
                      <a:r>
                        <a:rPr lang="en-US" sz="1000" u="none" spc="0" dirty="0" err="1">
                          <a:solidFill>
                            <a:srgbClr val="000000">
                              <a:alpha val="100000"/>
                            </a:srgbClr>
                          </a:solidFill>
                          <a:latin typeface="Calibri"/>
                        </a:rPr>
                        <a:t>tych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najmłodszych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mieszkańcach</a:t>
                      </a:r>
                      <a:r>
                        <a:rPr lang="en-US" sz="1000" u="none" spc="0" dirty="0">
                          <a:solidFill>
                            <a:srgbClr val="000000">
                              <a:alpha val="100000"/>
                            </a:srgbClr>
                          </a:solidFill>
                          <a:latin typeface="Calibri"/>
                        </a:rPr>
                        <a:t> , </a:t>
                      </a:r>
                      <a:r>
                        <a:rPr lang="en-US" sz="1000" u="none" spc="0" dirty="0" err="1">
                          <a:solidFill>
                            <a:srgbClr val="000000">
                              <a:alpha val="100000"/>
                            </a:srgbClr>
                          </a:solidFill>
                          <a:latin typeface="Calibri"/>
                        </a:rPr>
                        <a:t>czyli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bardzo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pomysłowo</a:t>
                      </a:r>
                      <a:r>
                        <a:rPr lang="en-US" sz="1000" u="none" spc="0" dirty="0">
                          <a:solidFill>
                            <a:srgbClr val="000000">
                              <a:alpha val="100000"/>
                            </a:srgbClr>
                          </a:solidFill>
                          <a:latin typeface="Calibri"/>
                        </a:rPr>
                        <a:t> jest w </a:t>
                      </a:r>
                      <a:r>
                        <a:rPr lang="en-US" sz="1000" u="none" spc="0" dirty="0" err="1">
                          <a:solidFill>
                            <a:srgbClr val="000000">
                              <a:alpha val="100000"/>
                            </a:srgbClr>
                          </a:solidFill>
                          <a:latin typeface="Calibri"/>
                        </a:rPr>
                        <a:t>Ostrzeszowie</a:t>
                      </a:r>
                      <a:r>
                        <a:rPr lang="en-US" sz="1000" u="none" spc="0" dirty="0">
                          <a:solidFill>
                            <a:srgbClr val="000000">
                              <a:alpha val="100000"/>
                            </a:srgbClr>
                          </a:solidFill>
                          <a:latin typeface="Calibri"/>
                        </a:rPr>
                        <a:t> skate park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mnóstwo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kamer</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gdzie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naprawdę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młodzież</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ponosiłby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konsekwencje</a:t>
                      </a:r>
                      <a:r>
                        <a:rPr lang="en-US" sz="1000" u="none" spc="0" dirty="0">
                          <a:solidFill>
                            <a:srgbClr val="000000">
                              <a:alpha val="100000"/>
                            </a:srgbClr>
                          </a:solidFill>
                          <a:latin typeface="Calibri"/>
                        </a:rPr>
                        <a:t> za </a:t>
                      </a:r>
                      <a:r>
                        <a:rPr lang="en-US" sz="1000" u="none" spc="0" dirty="0" err="1">
                          <a:solidFill>
                            <a:srgbClr val="000000">
                              <a:alpha val="100000"/>
                            </a:srgbClr>
                          </a:solidFill>
                          <a:latin typeface="Calibri"/>
                        </a:rPr>
                        <a:t>zniszczenia</a:t>
                      </a:r>
                      <a:r>
                        <a:rPr lang="en-US" sz="1000" u="none" spc="0" dirty="0">
                          <a:solidFill>
                            <a:srgbClr val="000000">
                              <a:alpha val="100000"/>
                            </a:srgbClr>
                          </a:solidFill>
                          <a:latin typeface="Calibri"/>
                        </a:rPr>
                        <a:t>  . Place </a:t>
                      </a:r>
                      <a:r>
                        <a:rPr lang="en-US" sz="1000" u="none" spc="0" dirty="0" err="1">
                          <a:solidFill>
                            <a:srgbClr val="000000">
                              <a:alpha val="100000"/>
                            </a:srgbClr>
                          </a:solidFill>
                          <a:latin typeface="Calibri"/>
                        </a:rPr>
                        <a:t>zabaw</a:t>
                      </a:r>
                      <a:r>
                        <a:rPr lang="en-US" sz="1000" u="none" spc="0" dirty="0">
                          <a:solidFill>
                            <a:srgbClr val="000000">
                              <a:alpha val="100000"/>
                            </a:srgbClr>
                          </a:solidFill>
                          <a:latin typeface="Calibri"/>
                        </a:rPr>
                        <a:t> ale </a:t>
                      </a:r>
                      <a:r>
                        <a:rPr lang="en-US" sz="1000" u="none" spc="0" dirty="0" err="1">
                          <a:solidFill>
                            <a:srgbClr val="000000">
                              <a:alpha val="100000"/>
                            </a:srgbClr>
                          </a:solidFill>
                          <a:latin typeface="Calibri"/>
                        </a:rPr>
                        <a:t>prawdziwe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żeby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rodzice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małych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dzieci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mogli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spędzić</a:t>
                      </a:r>
                      <a:r>
                        <a:rPr lang="en-US" sz="1000" u="none" spc="0" dirty="0">
                          <a:solidFill>
                            <a:srgbClr val="000000">
                              <a:alpha val="100000"/>
                            </a:srgbClr>
                          </a:solidFill>
                          <a:latin typeface="Calibri"/>
                        </a:rPr>
                        <a:t> z </a:t>
                      </a:r>
                      <a:r>
                        <a:rPr lang="en-US" sz="1000" u="none" spc="0" dirty="0" err="1">
                          <a:solidFill>
                            <a:srgbClr val="000000">
                              <a:alpha val="100000"/>
                            </a:srgbClr>
                          </a:solidFill>
                          <a:latin typeface="Calibri"/>
                        </a:rPr>
                        <a:t>nimi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czas</a:t>
                      </a:r>
                      <a:r>
                        <a:rPr lang="en-US" sz="1000" u="none" spc="0" dirty="0">
                          <a:solidFill>
                            <a:srgbClr val="000000">
                              <a:alpha val="100000"/>
                            </a:srgbClr>
                          </a:solidFill>
                          <a:latin typeface="Calibri"/>
                        </a:rPr>
                        <a:t>  a </a:t>
                      </a:r>
                      <a:r>
                        <a:rPr lang="en-US" sz="1000" u="none" spc="0" dirty="0" err="1">
                          <a:solidFill>
                            <a:srgbClr val="000000">
                              <a:alpha val="100000"/>
                            </a:srgbClr>
                          </a:solidFill>
                          <a:latin typeface="Calibri"/>
                        </a:rPr>
                        <a:t>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parki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dla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alkoho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Wprowadzić</a:t>
                      </a:r>
                      <a:r>
                        <a:rPr lang="en-US" sz="1000" u="none" spc="0" dirty="0">
                          <a:solidFill>
                            <a:srgbClr val="000000">
                              <a:alpha val="100000"/>
                            </a:srgbClr>
                          </a:solidFill>
                          <a:latin typeface="Calibri"/>
                        </a:rPr>
                        <a:t> np. </a:t>
                      </a:r>
                      <a:r>
                        <a:rPr lang="en-US" sz="1000" u="none" spc="0" dirty="0" err="1">
                          <a:solidFill>
                            <a:srgbClr val="000000">
                              <a:alpha val="100000"/>
                            </a:srgbClr>
                          </a:solidFill>
                          <a:latin typeface="Calibri"/>
                        </a:rPr>
                        <a:t>straż</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miejską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latem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więcej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kwiatów</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kolorowo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żeby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ktoś</a:t>
                      </a:r>
                      <a:r>
                        <a:rPr lang="en-US" sz="1000" u="none" spc="0" dirty="0">
                          <a:solidFill>
                            <a:srgbClr val="000000">
                              <a:alpha val="100000"/>
                            </a:srgbClr>
                          </a:solidFill>
                          <a:latin typeface="Calibri"/>
                        </a:rPr>
                        <a:t> o to </a:t>
                      </a:r>
                      <a:r>
                        <a:rPr lang="en-US" sz="1000" u="none" spc="0" dirty="0" err="1">
                          <a:solidFill>
                            <a:srgbClr val="000000">
                              <a:alpha val="100000"/>
                            </a:srgbClr>
                          </a:solidFill>
                          <a:latin typeface="Calibri"/>
                        </a:rPr>
                        <a:t>dbał</a:t>
                      </a:r>
                      <a:r>
                        <a:rPr lang="en-US" sz="1000" u="none" spc="0" dirty="0">
                          <a:solidFill>
                            <a:srgbClr val="000000">
                              <a:alpha val="100000"/>
                            </a:srgbClr>
                          </a:solidFill>
                          <a:latin typeface="Calibri"/>
                        </a:rPr>
                        <a:t>.</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dirty="0">
                          <a:solidFill>
                            <a:srgbClr val="000000">
                              <a:alpha val="100000"/>
                            </a:srgbClr>
                          </a:solidFill>
                          <a:latin typeface="Calibri"/>
                        </a:rPr>
                        <a:t>Jest </a:t>
                      </a:r>
                      <a:r>
                        <a:rPr lang="en-US" sz="1000" u="none" spc="0" dirty="0" err="1">
                          <a:solidFill>
                            <a:srgbClr val="000000">
                              <a:alpha val="100000"/>
                            </a:srgbClr>
                          </a:solidFill>
                          <a:latin typeface="Calibri"/>
                        </a:rPr>
                        <a:t>wiele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rzeczy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których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można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zrobić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Społeczność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Międzyborskidę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składa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się</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większości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starszych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osób.Dużo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młodych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ludzi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ucieka</a:t>
                      </a:r>
                      <a:r>
                        <a:rPr lang="en-US" sz="1000" u="none" spc="0" dirty="0">
                          <a:solidFill>
                            <a:srgbClr val="000000">
                              <a:alpha val="100000"/>
                            </a:srgbClr>
                          </a:solidFill>
                          <a:latin typeface="Calibri"/>
                        </a:rPr>
                        <a:t> z </a:t>
                      </a:r>
                      <a:r>
                        <a:rPr lang="en-US" sz="1000" u="none" spc="0" dirty="0" err="1">
                          <a:solidFill>
                            <a:srgbClr val="000000">
                              <a:alpha val="100000"/>
                            </a:srgbClr>
                          </a:solidFill>
                          <a:latin typeface="Calibri"/>
                        </a:rPr>
                        <a:t>Międzyborza</a:t>
                      </a:r>
                      <a:r>
                        <a:rPr lang="en-US" sz="1000" u="none" spc="0" dirty="0">
                          <a:solidFill>
                            <a:srgbClr val="000000">
                              <a:alpha val="100000"/>
                            </a:srgbClr>
                          </a:solidFill>
                          <a:latin typeface="Calibri"/>
                        </a:rPr>
                        <a:t> by </a:t>
                      </a:r>
                      <a:r>
                        <a:rPr lang="en-US" sz="1000" u="none" spc="0" dirty="0" err="1">
                          <a:solidFill>
                            <a:srgbClr val="000000">
                              <a:alpha val="100000"/>
                            </a:srgbClr>
                          </a:solidFill>
                          <a:latin typeface="Calibri"/>
                        </a:rPr>
                        <a:t>móc</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rozwijać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swoje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kompetencje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Najlepiej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było</a:t>
                      </a:r>
                      <a:r>
                        <a:rPr lang="en-US" sz="1000" u="none" spc="0" dirty="0">
                          <a:solidFill>
                            <a:srgbClr val="000000">
                              <a:alpha val="100000"/>
                            </a:srgbClr>
                          </a:solidFill>
                          <a:latin typeface="Calibri"/>
                        </a:rPr>
                        <a:t> by </a:t>
                      </a:r>
                      <a:r>
                        <a:rPr lang="en-US" sz="1000" u="none" spc="0" dirty="0" err="1">
                          <a:solidFill>
                            <a:srgbClr val="000000">
                              <a:alpha val="100000"/>
                            </a:srgbClr>
                          </a:solidFill>
                          <a:latin typeface="Calibri"/>
                        </a:rPr>
                        <a:t>zbadać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lub</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porozmawiać</a:t>
                      </a:r>
                      <a:r>
                        <a:rPr lang="en-US" sz="1000" u="none" spc="0" dirty="0">
                          <a:solidFill>
                            <a:srgbClr val="000000">
                              <a:alpha val="100000"/>
                            </a:srgbClr>
                          </a:solidFill>
                          <a:latin typeface="Calibri"/>
                        </a:rPr>
                        <a:t> z </a:t>
                      </a:r>
                      <a:r>
                        <a:rPr lang="en-US" sz="1000" u="none" spc="0" dirty="0" err="1">
                          <a:solidFill>
                            <a:srgbClr val="000000">
                              <a:alpha val="100000"/>
                            </a:srgbClr>
                          </a:solidFill>
                          <a:latin typeface="Calibri"/>
                        </a:rPr>
                        <a:t>mieszkańcami</a:t>
                      </a:r>
                      <a:r>
                        <a:rPr lang="en-US" sz="1000" u="none" spc="0" dirty="0">
                          <a:solidFill>
                            <a:srgbClr val="000000">
                              <a:alpha val="100000"/>
                            </a:srgbClr>
                          </a:solidFill>
                          <a:latin typeface="Calibri"/>
                        </a:rPr>
                        <a:t> by </a:t>
                      </a:r>
                      <a:r>
                        <a:rPr lang="en-US" sz="1000" u="none" spc="0" dirty="0" err="1">
                          <a:solidFill>
                            <a:srgbClr val="000000">
                              <a:alpha val="100000"/>
                            </a:srgbClr>
                          </a:solidFill>
                          <a:latin typeface="Calibri"/>
                        </a:rPr>
                        <a:t>dowiedzieć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się</a:t>
                      </a:r>
                      <a:r>
                        <a:rPr lang="en-US" sz="1000" u="none" spc="0" dirty="0">
                          <a:solidFill>
                            <a:srgbClr val="000000">
                              <a:alpha val="100000"/>
                            </a:srgbClr>
                          </a:solidFill>
                          <a:latin typeface="Calibri"/>
                        </a:rPr>
                        <a:t> co jest </a:t>
                      </a:r>
                      <a:r>
                        <a:rPr lang="en-US" sz="1000" u="none" spc="0" dirty="0" err="1">
                          <a:solidFill>
                            <a:srgbClr val="000000">
                              <a:alpha val="100000"/>
                            </a:srgbClr>
                          </a:solidFill>
                          <a:latin typeface="Calibri"/>
                        </a:rPr>
                        <a:t>potrzebne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jakie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mają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pomysły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rozwój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Można</a:t>
                      </a:r>
                      <a:r>
                        <a:rPr lang="en-US" sz="1000" u="none" spc="0" dirty="0">
                          <a:solidFill>
                            <a:srgbClr val="000000">
                              <a:alpha val="100000"/>
                            </a:srgbClr>
                          </a:solidFill>
                          <a:latin typeface="Calibri"/>
                        </a:rPr>
                        <a:t> by </a:t>
                      </a:r>
                      <a:r>
                        <a:rPr lang="en-US" sz="1000" u="none" spc="0" dirty="0" err="1">
                          <a:solidFill>
                            <a:srgbClr val="000000">
                              <a:alpha val="100000"/>
                            </a:srgbClr>
                          </a:solidFill>
                          <a:latin typeface="Calibri"/>
                        </a:rPr>
                        <a:t>pokazać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mieszkańcom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jestesmy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wspólnotą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każdy</a:t>
                      </a:r>
                      <a:r>
                        <a:rPr lang="en-US" sz="1000" u="none" spc="0" dirty="0">
                          <a:solidFill>
                            <a:srgbClr val="000000">
                              <a:alpha val="100000"/>
                            </a:srgbClr>
                          </a:solidFill>
                          <a:latin typeface="Calibri"/>
                        </a:rPr>
                        <a:t> z </a:t>
                      </a:r>
                      <a:r>
                        <a:rPr lang="en-US" sz="1000" u="none" spc="0" dirty="0" err="1">
                          <a:solidFill>
                            <a:srgbClr val="000000">
                              <a:alpha val="100000"/>
                            </a:srgbClr>
                          </a:solidFill>
                          <a:latin typeface="Calibri"/>
                        </a:rPr>
                        <a:t>nas</a:t>
                      </a:r>
                      <a:r>
                        <a:rPr lang="en-US" sz="1000" u="none" spc="0" dirty="0">
                          <a:solidFill>
                            <a:srgbClr val="000000">
                              <a:alpha val="100000"/>
                            </a:srgbClr>
                          </a:solidFill>
                          <a:latin typeface="Calibri"/>
                        </a:rPr>
                        <a:t> dba o </a:t>
                      </a:r>
                      <a:r>
                        <a:rPr lang="en-US" sz="1000" u="none" spc="0" dirty="0" err="1">
                          <a:solidFill>
                            <a:srgbClr val="000000">
                              <a:alpha val="100000"/>
                            </a:srgbClr>
                          </a:solidFill>
                          <a:latin typeface="Calibri"/>
                        </a:rPr>
                        <a:t>naszą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miejscowość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Można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zapraszać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wpływowych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ludzi</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tych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czasach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którzy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mają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ciekawe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doświadczenie</a:t>
                      </a:r>
                      <a:r>
                        <a:rPr lang="en-US" sz="1000" u="none" spc="0" dirty="0">
                          <a:solidFill>
                            <a:srgbClr val="000000">
                              <a:alpha val="100000"/>
                            </a:srgbClr>
                          </a:solidFill>
                          <a:latin typeface="Calibri"/>
                        </a:rPr>
                        <a:t> z </a:t>
                      </a:r>
                      <a:r>
                        <a:rPr lang="en-US" sz="1000" u="none" spc="0" dirty="0" err="1">
                          <a:solidFill>
                            <a:srgbClr val="000000">
                              <a:alpha val="100000"/>
                            </a:srgbClr>
                          </a:solidFill>
                          <a:latin typeface="Calibri"/>
                        </a:rPr>
                        <a:t>życia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mogą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się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tym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podzielić</a:t>
                      </a:r>
                      <a:r>
                        <a:rPr lang="en-US" sz="1000" u="none" spc="0" dirty="0">
                          <a:solidFill>
                            <a:srgbClr val="000000">
                              <a:alpha val="100000"/>
                            </a:srgbClr>
                          </a:solidFill>
                          <a:latin typeface="Calibri"/>
                        </a:rPr>
                        <a:t> z </a:t>
                      </a:r>
                      <a:r>
                        <a:rPr lang="en-US" sz="1000" u="none" spc="0" dirty="0" err="1">
                          <a:solidFill>
                            <a:srgbClr val="000000">
                              <a:alpha val="100000"/>
                            </a:srgbClr>
                          </a:solidFill>
                          <a:latin typeface="Calibri"/>
                        </a:rPr>
                        <a:t>nami</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naszej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gminie</a:t>
                      </a:r>
                      <a:r>
                        <a:rPr lang="en-US" sz="1000" u="none" spc="0" dirty="0">
                          <a:solidFill>
                            <a:srgbClr val="000000">
                              <a:alpha val="100000"/>
                            </a:srgbClr>
                          </a:solidFill>
                          <a:latin typeface="Calibri"/>
                        </a:rPr>
                        <a:t> jest </a:t>
                      </a:r>
                      <a:r>
                        <a:rPr lang="en-US" sz="1000" u="none" spc="0" dirty="0" err="1">
                          <a:solidFill>
                            <a:srgbClr val="000000">
                              <a:alpha val="100000"/>
                            </a:srgbClr>
                          </a:solidFill>
                          <a:latin typeface="Calibri"/>
                        </a:rPr>
                        <a:t>też</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takie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przekonanie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że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dużo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osób</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ocenia</a:t>
                      </a:r>
                      <a:r>
                        <a:rPr lang="en-US" sz="1000" u="none" spc="0" dirty="0">
                          <a:solidFill>
                            <a:srgbClr val="000000">
                              <a:alpha val="100000"/>
                            </a:srgbClr>
                          </a:solidFill>
                          <a:latin typeface="Calibri"/>
                        </a:rPr>
                        <a:t> to co </a:t>
                      </a:r>
                      <a:r>
                        <a:rPr lang="en-US" sz="1000" u="none" spc="0" dirty="0" err="1">
                          <a:solidFill>
                            <a:srgbClr val="000000">
                              <a:alpha val="100000"/>
                            </a:srgbClr>
                          </a:solidFill>
                          <a:latin typeface="Calibri"/>
                        </a:rPr>
                        <a:t>robią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inni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Warto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też</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otworzy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miejsca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które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mogą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zintegrować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mieszkańców</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lub</a:t>
                      </a:r>
                      <a:r>
                        <a:rPr lang="en-US" sz="1000" u="none" spc="0" dirty="0">
                          <a:solidFill>
                            <a:srgbClr val="000000">
                              <a:alpha val="100000"/>
                            </a:srgbClr>
                          </a:solidFill>
                          <a:latin typeface="Calibri"/>
                        </a:rPr>
                        <a:t> by </a:t>
                      </a:r>
                      <a:r>
                        <a:rPr lang="en-US" sz="1000" u="none" spc="0" dirty="0" err="1">
                          <a:solidFill>
                            <a:srgbClr val="000000">
                              <a:alpha val="100000"/>
                            </a:srgbClr>
                          </a:solidFill>
                          <a:latin typeface="Calibri"/>
                        </a:rPr>
                        <a:t>mogli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się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poznać</a:t>
                      </a:r>
                      <a:r>
                        <a:rPr lang="en-US" sz="1000" u="none" spc="0" dirty="0">
                          <a:solidFill>
                            <a:srgbClr val="000000">
                              <a:alpha val="100000"/>
                            </a:srgbClr>
                          </a:solidFill>
                          <a:latin typeface="Calibri"/>
                        </a:rPr>
                        <a:t> np. </a:t>
                      </a:r>
                      <a:r>
                        <a:rPr lang="en-US" sz="1000" u="none" spc="0" dirty="0" err="1">
                          <a:solidFill>
                            <a:srgbClr val="000000">
                              <a:alpha val="100000"/>
                            </a:srgbClr>
                          </a:solidFill>
                          <a:latin typeface="Calibri"/>
                        </a:rPr>
                        <a:t>Kawiarnia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warsztat</a:t>
                      </a:r>
                      <a:r>
                        <a:rPr lang="en-US" sz="1000" u="none" spc="0" dirty="0">
                          <a:solidFill>
                            <a:srgbClr val="000000">
                              <a:alpha val="100000"/>
                            </a:srgbClr>
                          </a:solidFill>
                          <a:latin typeface="Calibri"/>
                        </a:rPr>
                        <a:t>.</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Komunikacja autobusowa z wiosek do miast a nie tylko z Międzyborza a Wioski (Bąków,Kamień Klonow nie maja sie jak do Sycowa i z Sycowa dostac czy Twardogóry )zwlaszcza mlodzież do szkoly kto ma  własny transport rano dowiezie do Międzyborza dziecko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Kontrola opału i pieców zimą. Kampania uświadamiająca dla wlascicieli psów, że po nich się sprzata. Pdatek od psa, bo na osiedlu są wręcz nieznośne.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kontrole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kominów</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więcej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patroli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policji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przyciągnięcie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nowych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inwestorów</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 Koszenie traw przy drogach i zarośli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Łagodniejsze podejście do przepisów budowlanych. Odcinek drogi Międzybórz - Kraszów. To tylko z 2km a jakby wpłynęło na poprawę życia i transportu..</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Lepsza komunikacja do większych miast. Poprawa jakości dróg. Większe możliwości wyboru pracy- różne branże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Miejsca</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których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można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spędzić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czas</a:t>
                      </a:r>
                      <a:r>
                        <a:rPr lang="en-US" sz="1000" u="none" spc="0" dirty="0">
                          <a:solidFill>
                            <a:srgbClr val="000000">
                              <a:alpha val="100000"/>
                            </a:srgbClr>
                          </a:solidFill>
                          <a:latin typeface="Calibri"/>
                        </a:rPr>
                        <a:t> z </a:t>
                      </a:r>
                      <a:r>
                        <a:rPr lang="en-US" sz="1000" u="none" spc="0" dirty="0" err="1">
                          <a:solidFill>
                            <a:srgbClr val="000000">
                              <a:alpha val="100000"/>
                            </a:srgbClr>
                          </a:solidFill>
                          <a:latin typeface="Calibri"/>
                        </a:rPr>
                        <a:t>dzieckiem</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9624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Młodzież niestety nie ma gdzie się spotkać. Mógłby powstać np.skate park..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Monitoring , oświetlenie osiedli, place zabaw dla dzieci które bawią się na ulicach osiedli ,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Może polepszyć komunikacje między innymi miejscowościami, być może otworzyć miejsce spotkań dla młodzieży. Być może udałoby się zorganizować więcej miejsc pracy.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Może utworzyć świetlicę dla dzieci i młodzieży w godz.popołudniowych aby mogły wspólnie w ciepłym i bezpiecznym miejscu czas lub pomóże w zadaniach domowych czy w innych trudnosciach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Myślę, że współpraca z samorządami lub powiatem, pozyskiwanie funduszy na rozwój wsi przedewszystkim. Nowe drogi, oświetlenie, place zabaw.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Nadgonic stracony czas</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Na pierwszym miejscu naprawić drogi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Naprawić drogę na odcinku Międzybórz - Kraszów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bazować na wielkim pracodawcy tylko ściągnąć inne firmy do okręgu. 
Położenie jest bardzo dobre.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rezygnować z tego co mogło przynieść ogromne korzyści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robić obwodnicy,zrobić ja z dala od ludzi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Niestety w samym Mieście to bardzo wiele.dzieciaki i młodzież niema nic.zadnej sali widowisko sportowej.zadnego zima miejsca gdzie by można z dziećmi wyjść.jakies objazdowe kino  chociaż raz w miesiącu.Parki to tylko dla pijących.Bo nie ma tam poco iść bo w nich nie niema.Rynek w Miedzyborz  aż się prosi żeby była tam fontanna.No i ten nieszczęsny Monitoring który od lat wielu każdy obiecuje.Ale jak się ma takie duże długi to co można zrobić.</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Nowe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oświetlenia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wioskach</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Międzyborzu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sygnalizacja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świetlna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głównym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skrzyżowaniu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ścieżki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rowerowe</a:t>
                      </a:r>
                      <a:r>
                        <a:rPr lang="en-US" sz="1000" u="none" spc="0" dirty="0">
                          <a:solidFill>
                            <a:srgbClr val="000000">
                              <a:alpha val="100000"/>
                            </a:srgbClr>
                          </a:solidFill>
                          <a:latin typeface="Calibri"/>
                        </a:rPr>
                        <a:t> , </a:t>
                      </a:r>
                      <a:r>
                        <a:rPr lang="en-US" sz="1000" u="none" spc="0" dirty="0" err="1">
                          <a:solidFill>
                            <a:srgbClr val="000000">
                              <a:alpha val="100000"/>
                            </a:srgbClr>
                          </a:solidFill>
                          <a:latin typeface="Calibri"/>
                        </a:rPr>
                        <a:t>Ośrodek</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zdrowia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powinien</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być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publiczny</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58293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obwodnica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Obwodnice po zachodniej stronie.
Hala sportowa widowiskowa.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Osrodek zdrowia, parking koło domu kyltury
, Hala sportowa, melioracja rowów, częste połączenia autobuwowe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Oświetlenie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wioskach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progi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zwalniające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bocznych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drogach</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Pojęcie "by żyło się lepiej" jest bardzo szerokie i nieprecyzyjne ale w odniesieniu do uśrednionych oczekiwan przeciętnego Mieszkańca, Władze powinny skupić się przede wszystkim na zidentyfikowaniu możliwości pozwalających na zwiększenie budżetu Gminy, co pozwoliłoby na wykorzystanie programów europejskich czy rządowych wymagających dopłat własnych. Deficyt budżetowy, lub "inwestycje" budowane za środki pochodzące z obligacji wplyną w przyszłości na spadek jakości realizacji niektórych zadań własnych Gminy. Władze powinny się też skupić na zapewnieniu celowości i efektywności środków, które otrzymują w ramach subwencji np. subwencji oświatowej. Brakuje jasnego informowania Mieszkańców o podejmowanych decyzjach - często informacje są zakłócone z góry nacechowanymi opiniami dotyczącego danego tematu co sugeruje Mieszkańcom co powinni myśleć. Brak zainteresowania Władze inwestycjami prowadzi do zahamowania prywatnych inicjatyw i migracji do ościennych Gmin.</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Policja i ośrodek zdrowia ale także prawdziwe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Pomóc</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wybudowaniu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obwodnicy</a:t>
                      </a:r>
                      <a:r>
                        <a:rPr lang="en-US" sz="1000" u="none" spc="0" dirty="0">
                          <a:solidFill>
                            <a:srgbClr val="000000">
                              <a:alpha val="100000"/>
                            </a:srgbClr>
                          </a:solidFill>
                          <a:latin typeface="Calibri"/>
                        </a:rPr>
                        <a:t> - </a:t>
                      </a:r>
                      <a:r>
                        <a:rPr lang="en-US" sz="1000" u="none" spc="0" dirty="0" err="1">
                          <a:solidFill>
                            <a:srgbClr val="000000">
                              <a:alpha val="100000"/>
                            </a:srgbClr>
                          </a:solidFill>
                          <a:latin typeface="Calibri"/>
                        </a:rPr>
                        <a:t>nie</a:t>
                      </a:r>
                      <a:r>
                        <a:rPr lang="en-US" sz="1000" u="none" spc="0" dirty="0">
                          <a:solidFill>
                            <a:srgbClr val="000000">
                              <a:alpha val="100000"/>
                            </a:srgbClr>
                          </a:solidFill>
                          <a:latin typeface="Calibri"/>
                        </a:rPr>
                        <a:t> ma co </a:t>
                      </a:r>
                      <a:r>
                        <a:rPr lang="en-US" sz="1000" u="none" spc="0" dirty="0" err="1">
                          <a:solidFill>
                            <a:srgbClr val="000000">
                              <a:alpha val="100000"/>
                            </a:srgbClr>
                          </a:solidFill>
                          <a:latin typeface="Calibri"/>
                        </a:rPr>
                        <a:t>wydłużać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tego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procesu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Konieczne</a:t>
                      </a:r>
                      <a:r>
                        <a:rPr lang="en-US" sz="1000" u="none" spc="0" dirty="0">
                          <a:solidFill>
                            <a:srgbClr val="000000">
                              <a:alpha val="100000"/>
                            </a:srgbClr>
                          </a:solidFill>
                          <a:latin typeface="Calibri"/>
                        </a:rPr>
                        <a:t> jest </a:t>
                      </a:r>
                      <a:r>
                        <a:rPr lang="en-US" sz="1000" u="none" spc="0" dirty="0" err="1">
                          <a:solidFill>
                            <a:srgbClr val="000000">
                              <a:alpha val="100000"/>
                            </a:srgbClr>
                          </a:solidFill>
                          <a:latin typeface="Calibri"/>
                        </a:rPr>
                        <a:t>wybudowanie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obwodnicy</a:t>
                      </a:r>
                      <a:r>
                        <a:rPr lang="en-US" sz="1000" u="none" spc="0" dirty="0">
                          <a:solidFill>
                            <a:srgbClr val="000000">
                              <a:alpha val="100000"/>
                            </a:srgbClr>
                          </a:solidFill>
                          <a:latin typeface="Calibri"/>
                        </a:rPr>
                        <a:t> po </a:t>
                      </a:r>
                      <a:r>
                        <a:rPr lang="en-US" sz="1000" u="none" spc="0" dirty="0" err="1">
                          <a:solidFill>
                            <a:srgbClr val="000000">
                              <a:alpha val="100000"/>
                            </a:srgbClr>
                          </a:solidFill>
                          <a:latin typeface="Calibri"/>
                        </a:rPr>
                        <a:t>wschodniej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stronie</a:t>
                      </a:r>
                      <a:r>
                        <a:rPr lang="en-US" sz="1000" u="none" spc="0" dirty="0">
                          <a:solidFill>
                            <a:srgbClr val="000000">
                              <a:alpha val="100000"/>
                            </a:srgbClr>
                          </a:solidFill>
                          <a:latin typeface="Calibri"/>
                        </a:rPr>
                        <a:t> - </a:t>
                      </a:r>
                      <a:r>
                        <a:rPr lang="en-US" sz="1000" u="none" spc="0" dirty="0" err="1">
                          <a:solidFill>
                            <a:srgbClr val="000000">
                              <a:alpha val="100000"/>
                            </a:srgbClr>
                          </a:solidFill>
                          <a:latin typeface="Calibri"/>
                        </a:rPr>
                        <a:t>ona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również</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należycie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spełni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swoje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funkcje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Trzeba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miasto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Gminę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posprzątać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Doposażyć</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śmietniki</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trefie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publicznej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Gmina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musi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wesprzeć</a:t>
                      </a:r>
                      <a:r>
                        <a:rPr lang="en-US" sz="1000" u="none" spc="0" dirty="0">
                          <a:solidFill>
                            <a:srgbClr val="000000">
                              <a:alpha val="100000"/>
                            </a:srgbClr>
                          </a:solidFill>
                          <a:latin typeface="Calibri"/>
                        </a:rPr>
                        <a:t> system </a:t>
                      </a:r>
                      <a:r>
                        <a:rPr lang="en-US" sz="1000" u="none" spc="0" dirty="0" err="1">
                          <a:solidFill>
                            <a:srgbClr val="000000">
                              <a:alpha val="100000"/>
                            </a:srgbClr>
                          </a:solidFill>
                          <a:latin typeface="Calibri"/>
                        </a:rPr>
                        <a:t>zdrowia</a:t>
                      </a:r>
                      <a:r>
                        <a:rPr lang="en-US" sz="1000" u="none" spc="0" dirty="0">
                          <a:solidFill>
                            <a:srgbClr val="000000">
                              <a:alpha val="100000"/>
                            </a:srgbClr>
                          </a:solidFill>
                          <a:latin typeface="Calibri"/>
                        </a:rPr>
                        <a:t> - </a:t>
                      </a:r>
                      <a:r>
                        <a:rPr lang="en-US" sz="1000" u="none" spc="0" dirty="0" err="1">
                          <a:solidFill>
                            <a:srgbClr val="000000">
                              <a:alpha val="100000"/>
                            </a:srgbClr>
                          </a:solidFill>
                          <a:latin typeface="Calibri"/>
                        </a:rPr>
                        <a:t>obecnie</a:t>
                      </a:r>
                      <a:r>
                        <a:rPr lang="en-US" sz="1000" u="none" spc="0" dirty="0">
                          <a:solidFill>
                            <a:srgbClr val="000000">
                              <a:alpha val="100000"/>
                            </a:srgbClr>
                          </a:solidFill>
                          <a:latin typeface="Calibri"/>
                        </a:rPr>
                        <a:t> jest on </a:t>
                      </a:r>
                      <a:r>
                        <a:rPr lang="en-US" sz="1000" u="none" spc="0" dirty="0" err="1">
                          <a:solidFill>
                            <a:srgbClr val="000000">
                              <a:alpha val="100000"/>
                            </a:srgbClr>
                          </a:solidFill>
                          <a:latin typeface="Calibri"/>
                        </a:rPr>
                        <a:t>słaby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Uważam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że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potrzebujemy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wieży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widokowej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promocji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naszych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produktów</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lokalnych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Konieczne</a:t>
                      </a:r>
                      <a:r>
                        <a:rPr lang="en-US" sz="1000" u="none" spc="0" dirty="0">
                          <a:solidFill>
                            <a:srgbClr val="000000">
                              <a:alpha val="100000"/>
                            </a:srgbClr>
                          </a:solidFill>
                          <a:latin typeface="Calibri"/>
                        </a:rPr>
                        <a:t> jest </a:t>
                      </a:r>
                      <a:r>
                        <a:rPr lang="en-US" sz="1000" u="none" spc="0" dirty="0" err="1">
                          <a:solidFill>
                            <a:srgbClr val="000000">
                              <a:alpha val="100000"/>
                            </a:srgbClr>
                          </a:solidFill>
                          <a:latin typeface="Calibri"/>
                        </a:rPr>
                        <a:t>poprowadzenie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kanalizacji</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sołectwach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wymiana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starych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często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awaryjnych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wodociągów</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Sporym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wyzwaniem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działania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kulturalne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które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obecnie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ubogie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zachęcają</a:t>
                      </a:r>
                      <a:r>
                        <a:rPr lang="en-US" sz="1000" u="none" spc="0" dirty="0">
                          <a:solidFill>
                            <a:srgbClr val="000000">
                              <a:alpha val="100000"/>
                            </a:srgbClr>
                          </a:solidFill>
                          <a:latin typeface="Calibri"/>
                        </a:rPr>
                        <a:t> do </a:t>
                      </a:r>
                      <a:r>
                        <a:rPr lang="en-US" sz="1000" u="none" spc="0" dirty="0" err="1">
                          <a:solidFill>
                            <a:srgbClr val="000000">
                              <a:alpha val="100000"/>
                            </a:srgbClr>
                          </a:solidFill>
                          <a:latin typeface="Calibri"/>
                        </a:rPr>
                        <a:t>uczestnictwa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Należy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modernizować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obiekty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gminne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które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wymagają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dużych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nakładów</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finansowych</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dirty="0">
                          <a:solidFill>
                            <a:srgbClr val="000000">
                              <a:alpha val="100000"/>
                            </a:srgbClr>
                          </a:solidFill>
                          <a:latin typeface="Calibri"/>
                        </a:rPr>
                        <a:t>Po </a:t>
                      </a:r>
                      <a:r>
                        <a:rPr lang="en-US" sz="1000" u="none" spc="0" dirty="0" err="1">
                          <a:solidFill>
                            <a:srgbClr val="000000">
                              <a:alpha val="100000"/>
                            </a:srgbClr>
                          </a:solidFill>
                          <a:latin typeface="Calibri"/>
                        </a:rPr>
                        <a:t>pierwsze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Ośrodek</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zdrowia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Panie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które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zmęczone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wysłać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emeryturę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przyjazd</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lekarzy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którzy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będą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chcieli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leczyć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pacjentów</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oraz</a:t>
                      </a:r>
                      <a:r>
                        <a:rPr lang="en-US" sz="1000" u="none" spc="0" dirty="0">
                          <a:solidFill>
                            <a:srgbClr val="000000">
                              <a:alpha val="100000"/>
                            </a:srgbClr>
                          </a:solidFill>
                          <a:latin typeface="Calibri"/>
                        </a:rPr>
                        <a:t> od </a:t>
                      </a:r>
                      <a:r>
                        <a:rPr lang="en-US" sz="1000" u="none" spc="0" dirty="0" err="1">
                          <a:solidFill>
                            <a:srgbClr val="000000">
                              <a:alpha val="100000"/>
                            </a:srgbClr>
                          </a:solidFill>
                          <a:latin typeface="Calibri"/>
                        </a:rPr>
                        <a:t>remontować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obok</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budynek</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przyjazd</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więcej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specjalistów</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bo</a:t>
                      </a:r>
                      <a:r>
                        <a:rPr lang="en-US" sz="1000" u="none" spc="0" dirty="0">
                          <a:solidFill>
                            <a:srgbClr val="000000">
                              <a:alpha val="100000"/>
                            </a:srgbClr>
                          </a:solidFill>
                          <a:latin typeface="Calibri"/>
                        </a:rPr>
                        <a:t> j </a:t>
                      </a:r>
                      <a:r>
                        <a:rPr lang="en-US" sz="1000" u="none" spc="0" dirty="0" err="1">
                          <a:solidFill>
                            <a:srgbClr val="000000">
                              <a:alpha val="100000"/>
                            </a:srgbClr>
                          </a:solidFill>
                          <a:latin typeface="Calibri"/>
                        </a:rPr>
                        <a:t>gdzie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jak </a:t>
                      </a:r>
                      <a:r>
                        <a:rPr lang="en-US" sz="1000" u="none" spc="0" dirty="0" err="1">
                          <a:solidFill>
                            <a:srgbClr val="000000">
                              <a:alpha val="100000"/>
                            </a:srgbClr>
                          </a:solidFill>
                          <a:latin typeface="Calibri"/>
                        </a:rPr>
                        <a:t>mają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się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leczyć</a:t>
                      </a:r>
                      <a:r>
                        <a:rPr lang="en-US" sz="1000" u="none" spc="0" dirty="0">
                          <a:solidFill>
                            <a:srgbClr val="000000">
                              <a:alpha val="100000"/>
                            </a:srgbClr>
                          </a:solidFill>
                          <a:latin typeface="Calibri"/>
                        </a:rPr>
                        <a:t> 
Po </a:t>
                      </a:r>
                      <a:r>
                        <a:rPr lang="en-US" sz="1000" u="none" spc="0" dirty="0" err="1">
                          <a:solidFill>
                            <a:srgbClr val="000000">
                              <a:alpha val="100000"/>
                            </a:srgbClr>
                          </a:solidFill>
                          <a:latin typeface="Calibri"/>
                        </a:rPr>
                        <a:t>drugie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Młodzież</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dla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której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nie</a:t>
                      </a:r>
                      <a:r>
                        <a:rPr lang="en-US" sz="1000" u="none" spc="0" dirty="0">
                          <a:solidFill>
                            <a:srgbClr val="000000">
                              <a:alpha val="100000"/>
                            </a:srgbClr>
                          </a:solidFill>
                          <a:latin typeface="Calibri"/>
                        </a:rPr>
                        <a:t> ma </a:t>
                      </a:r>
                      <a:r>
                        <a:rPr lang="en-US" sz="1000" u="none" spc="0" dirty="0" err="1">
                          <a:solidFill>
                            <a:srgbClr val="000000">
                              <a:alpha val="100000"/>
                            </a:srgbClr>
                          </a:solidFill>
                          <a:latin typeface="Calibri"/>
                        </a:rPr>
                        <a:t>gdzie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się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podziać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zamontować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kamery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przyjąć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strasz</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miejska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Międzybórz</a:t>
                      </a:r>
                      <a:r>
                        <a:rPr lang="en-US" sz="1000" u="none" spc="0" dirty="0">
                          <a:solidFill>
                            <a:srgbClr val="000000">
                              <a:alpha val="100000"/>
                            </a:srgbClr>
                          </a:solidFill>
                          <a:latin typeface="Calibri"/>
                        </a:rPr>
                        <a:t> jest </a:t>
                      </a:r>
                      <a:r>
                        <a:rPr lang="en-US" sz="1000" u="none" spc="0" dirty="0" err="1">
                          <a:solidFill>
                            <a:srgbClr val="000000">
                              <a:alpha val="100000"/>
                            </a:srgbClr>
                          </a:solidFill>
                          <a:latin typeface="Calibri"/>
                        </a:rPr>
                        <a:t>bezpieczny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sądzę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że</a:t>
                      </a:r>
                      <a:r>
                        <a:rPr lang="en-US" sz="1000" u="none" spc="0" dirty="0">
                          <a:solidFill>
                            <a:srgbClr val="000000">
                              <a:alpha val="100000"/>
                            </a:srgbClr>
                          </a:solidFill>
                          <a:latin typeface="Calibri"/>
                        </a:rPr>
                        <a:t> bez </a:t>
                      </a:r>
                      <a:r>
                        <a:rPr lang="en-US" sz="1000" u="none" spc="0" dirty="0" err="1">
                          <a:solidFill>
                            <a:srgbClr val="000000">
                              <a:alpha val="100000"/>
                            </a:srgbClr>
                          </a:solidFill>
                          <a:latin typeface="Calibri"/>
                        </a:rPr>
                        <a:t>wandalizmu</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Poprawa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jakości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dróg</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oświetlenia</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Poprawić bezpieczeństwo drogowe, zwiększyć liczbę chodników na wsiach, zwiększyć ilość oświetlenia ulicznego.</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Poprawić bezpieczeństwo mieszkańców gminy poprzez budowanie chodników i ścieżek rowerowych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Poprawić bezpieczeństwo w mieście i komfort psychiczny mieszkańców na osiedlach przez zamontowanie oświetlenia w miejscach zaciemnionych, ulepszyć przepustowość drogi nr 25 np. przez zamontowanie sygnalizacji świetlnej, wprowadzić powiew zmian w Domu Kultury, np. zorganizowanie płatnych koncertów dla mieszkańców, otworzenie kina na dużej sali jak również kina plenerowego, rozpoczęcie korzystania z telebimu zamontowanego na Domie Kultury np. wyświetlanie na nim bieżących informacji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Poprawić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drogi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zachęcić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nowych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przedsiębiorców</a:t>
                      </a:r>
                      <a:r>
                        <a:rPr lang="en-US" sz="1000" u="none" spc="0" dirty="0">
                          <a:solidFill>
                            <a:srgbClr val="000000">
                              <a:alpha val="100000"/>
                            </a:srgbClr>
                          </a:solidFill>
                          <a:latin typeface="Calibri"/>
                        </a:rPr>
                        <a:t>, aby </a:t>
                      </a:r>
                      <a:r>
                        <a:rPr lang="en-US" sz="1000" u="none" spc="0" dirty="0" err="1">
                          <a:solidFill>
                            <a:srgbClr val="000000">
                              <a:alpha val="100000"/>
                            </a:srgbClr>
                          </a:solidFill>
                          <a:latin typeface="Calibri"/>
                        </a:rPr>
                        <a:t>inwestowali</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naszej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gminie</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44958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Poprawić infrastrukturę drogową wodociągową, rozbudować sieć kanalizacyjną</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Poprawić infrastrukturę drogową zwłaszcza do bardzo małych sołectw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Poprawić jakość dróg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Poprawić stan dróg, zamknąć ZGM, rozwinąć ośrodek zdrowia.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Poprawienie oświetlenia w okolicznych wioskach, zwiększenie kontroli służb aby zmniejszyć ilość osób spożywających alkohol w parkach . Dostosowanie wejść sklepów dla osób niepełnosprawnych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Porządek porządek porzadek</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Potrzeba więcej miejsc do wyjścia wieczorem. Polepszyć stan dróg i oswietlen</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Potrzebny bankomat PKO trzba jeździć do Sycowa specjalnie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Powinien normalnie ( codziennie) funkcjonować komisariat policji żeby ulepszyć bezpieczeństwo mieszkańców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Powinni umożliwić dojazd z Bukowiny Sycowskiej do innych szkół np. Oleśnica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Powinni zacząć słuchać mieszkańców, którzy jasno sygnalizują swoje potrzeby. Mam wrażenie, że jednym uchem wpuszczają a drugim wypuszczają. W Gminie brakuje wielu podstawowych rzeczy.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Pozwalniać połowę pasożytów, przestać okradać mieszkańców.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Pozyskać finansowania z zewnątrz - poza granicami gminy. Burmistrz powinien nawiązać jak najwięcej kontaktów z władzami powiatowymi i politykami tak aby najmocniej wspierali gminę. Bez środków zewnętrznych nie uda się przetrwać gminie. 
Opracować należy strategię polepszenia wizerunku w aspekcie "wizerunku przestrzennego" - gmina jest poprostu brzydka, nie-estetyczna. Prostym i małym nakładem finansowym zobligować ZGM do dbania o przestrzeń, kwiaty, krzewy, drzewa. Naprawa krawężników chodników, dziur w drogach. Prace według jakiś cyklicznych harmonogramów. (nie na pokaz tylko faktycznie aby to działało). 
Obrać kurs gminy, np na rozwój Turystyczny. Polepszyć infrastrukturę, zadbać o ekologię w gminię bo jest tragedia. Szamba - wylewane do rowów, palenie w piecach plastikiem - wystarczy w sezonie grzewczym jechać na osiedle, można się udusić. Jeśli gmina nie będzie karać ludzi za to, to nikt nie zmieni nawyków. Sortowanie śmieci - tragedia. - edukacja = 0, należy ciągle wpajać ludziom</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56007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Pozyskać środki na termomodernizację wspólnot mieszkaniowych. Zwiększyć parking pod szkołą podstawową oraz zrobić wjazd i wyjazd osobny usprawniło by to ruch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Pozyskiwać środki zewnętrzne na rozwój</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Pozyskiwać środki zewnętrzne na rozwój i poprawienie wizerunku gminy.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Pozyskiwać więcej pieniędzy z zewnątrz, integrować mieszkańców poprzez różne imprezy kulturalne.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Pozyskiwanie finduszy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Pozyskiwanie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środków</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unijnych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poprawę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atrakcyjności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miasta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szlaki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rowerowe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hala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sportowa</a:t>
                      </a:r>
                      <a:endParaRPr lang="en-US" sz="1000" u="none" spc="0" dirty="0">
                        <a:solidFill>
                          <a:srgbClr val="000000">
                            <a:alpha val="100000"/>
                          </a:srgbClr>
                        </a:solidFill>
                        <a:latin typeface="Calibri"/>
                      </a:endParaRP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Progi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spowalniające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każdej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miejscowości</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Prywatnie chce wodę miejską na działkę budowlaną…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Przede wszystkim poprawić jakość dróg nie tylko gminnych... Boczne, mniej użytkowane drogi są tragiczne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Przede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wszystkim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powinny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zadbać</a:t>
                      </a:r>
                      <a:r>
                        <a:rPr lang="en-US" sz="1000" u="none" spc="0" dirty="0">
                          <a:solidFill>
                            <a:srgbClr val="000000">
                              <a:alpha val="100000"/>
                            </a:srgbClr>
                          </a:solidFill>
                          <a:latin typeface="Calibri"/>
                        </a:rPr>
                        <a:t> o </a:t>
                      </a:r>
                      <a:r>
                        <a:rPr lang="en-US" sz="1000" u="none" spc="0" dirty="0" err="1">
                          <a:solidFill>
                            <a:srgbClr val="000000">
                              <a:alpha val="100000"/>
                            </a:srgbClr>
                          </a:solidFill>
                          <a:latin typeface="Calibri"/>
                        </a:rPr>
                        <a:t>dostęp</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wszystkich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mieszkańców</a:t>
                      </a:r>
                      <a:r>
                        <a:rPr lang="en-US" sz="1000" u="none" spc="0" dirty="0">
                          <a:solidFill>
                            <a:srgbClr val="000000">
                              <a:alpha val="100000"/>
                            </a:srgbClr>
                          </a:solidFill>
                          <a:latin typeface="Calibri"/>
                        </a:rPr>
                        <a:t> do </a:t>
                      </a:r>
                      <a:r>
                        <a:rPr lang="en-US" sz="1000" u="none" spc="0" dirty="0" err="1">
                          <a:solidFill>
                            <a:srgbClr val="000000">
                              <a:alpha val="100000"/>
                            </a:srgbClr>
                          </a:solidFill>
                          <a:latin typeface="Calibri"/>
                        </a:rPr>
                        <a:t>internetu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Chociażby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Zielonce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nowa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sieć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światłowodowa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została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została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położona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tylko</a:t>
                      </a:r>
                      <a:r>
                        <a:rPr lang="en-US" sz="1000" u="none" spc="0" dirty="0">
                          <a:solidFill>
                            <a:srgbClr val="000000">
                              <a:alpha val="100000"/>
                            </a:srgbClr>
                          </a:solidFill>
                          <a:latin typeface="Calibri"/>
                        </a:rPr>
                        <a:t> do </a:t>
                      </a:r>
                      <a:r>
                        <a:rPr lang="en-US" sz="1000" u="none" spc="0" dirty="0" err="1">
                          <a:solidFill>
                            <a:srgbClr val="000000">
                              <a:alpha val="100000"/>
                            </a:srgbClr>
                          </a:solidFill>
                          <a:latin typeface="Calibri"/>
                        </a:rPr>
                        <a:t>mostu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kolejowego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Osoby</a:t>
                      </a:r>
                      <a:r>
                        <a:rPr lang="en-US" sz="1000" u="none" spc="0" dirty="0">
                          <a:solidFill>
                            <a:srgbClr val="000000">
                              <a:alpha val="100000"/>
                            </a:srgbClr>
                          </a:solidFill>
                          <a:latin typeface="Calibri"/>
                        </a:rPr>
                        <a:t> za </a:t>
                      </a:r>
                      <a:r>
                        <a:rPr lang="en-US" sz="1000" u="none" spc="0" dirty="0" err="1">
                          <a:solidFill>
                            <a:srgbClr val="000000">
                              <a:alpha val="100000"/>
                            </a:srgbClr>
                          </a:solidFill>
                          <a:latin typeface="Calibri"/>
                        </a:rPr>
                        <a:t>mostem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gorsze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zasługują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dostęp</a:t>
                      </a:r>
                      <a:r>
                        <a:rPr lang="en-US" sz="1000" u="none" spc="0" dirty="0">
                          <a:solidFill>
                            <a:srgbClr val="000000">
                              <a:alpha val="100000"/>
                            </a:srgbClr>
                          </a:solidFill>
                          <a:latin typeface="Calibri"/>
                        </a:rPr>
                        <a:t> do </a:t>
                      </a:r>
                      <a:r>
                        <a:rPr lang="en-US" sz="1000" u="none" spc="0" dirty="0" err="1">
                          <a:solidFill>
                            <a:srgbClr val="000000">
                              <a:alpha val="100000"/>
                            </a:srgbClr>
                          </a:solidFill>
                          <a:latin typeface="Calibri"/>
                        </a:rPr>
                        <a:t>internetu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Myślę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że</a:t>
                      </a:r>
                      <a:r>
                        <a:rPr lang="en-US" sz="1000" u="none" spc="0" dirty="0">
                          <a:solidFill>
                            <a:srgbClr val="000000">
                              <a:alpha val="100000"/>
                            </a:srgbClr>
                          </a:solidFill>
                          <a:latin typeface="Calibri"/>
                        </a:rPr>
                        <a:t> to </a:t>
                      </a:r>
                      <a:r>
                        <a:rPr lang="en-US" sz="1000" u="none" spc="0" dirty="0" err="1">
                          <a:solidFill>
                            <a:srgbClr val="000000">
                              <a:alpha val="100000"/>
                            </a:srgbClr>
                          </a:solidFill>
                          <a:latin typeface="Calibri"/>
                        </a:rPr>
                        <a:t>właśnie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gmina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powinna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załatwić</a:t>
                      </a:r>
                      <a:r>
                        <a:rPr lang="en-US" sz="1000" u="none" spc="0" dirty="0">
                          <a:solidFill>
                            <a:srgbClr val="000000">
                              <a:alpha val="100000"/>
                            </a:srgbClr>
                          </a:solidFill>
                          <a:latin typeface="Calibri"/>
                        </a:rPr>
                        <a:t> ten problem. </a:t>
                      </a:r>
                      <a:r>
                        <a:rPr lang="en-US" sz="1000" u="none" spc="0" dirty="0" err="1">
                          <a:solidFill>
                            <a:srgbClr val="000000">
                              <a:alpha val="100000"/>
                            </a:srgbClr>
                          </a:solidFill>
                          <a:latin typeface="Calibri"/>
                        </a:rPr>
                        <a:t>Dlaczego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rowami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śródpolnymi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spływają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ścieki</a:t>
                      </a:r>
                      <a:r>
                        <a:rPr lang="en-US" sz="1000" u="none" spc="0" dirty="0">
                          <a:solidFill>
                            <a:srgbClr val="000000">
                              <a:alpha val="100000"/>
                            </a:srgbClr>
                          </a:solidFill>
                          <a:latin typeface="Calibri"/>
                        </a:rPr>
                        <a:t> z </a:t>
                      </a:r>
                      <a:r>
                        <a:rPr lang="en-US" sz="1000" u="none" spc="0" dirty="0" err="1">
                          <a:solidFill>
                            <a:srgbClr val="000000">
                              <a:alpha val="100000"/>
                            </a:srgbClr>
                          </a:solidFill>
                          <a:latin typeface="Calibri"/>
                        </a:rPr>
                        <a:t>miejskiej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mleczarni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Wszyscy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twierdzą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że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mleczarnia</a:t>
                      </a:r>
                      <a:r>
                        <a:rPr lang="en-US" sz="1000" u="none" spc="0" dirty="0">
                          <a:solidFill>
                            <a:srgbClr val="000000">
                              <a:alpha val="100000"/>
                            </a:srgbClr>
                          </a:solidFill>
                          <a:latin typeface="Calibri"/>
                        </a:rPr>
                        <a:t> jest </a:t>
                      </a:r>
                      <a:r>
                        <a:rPr lang="en-US" sz="1000" u="none" spc="0" dirty="0" err="1">
                          <a:solidFill>
                            <a:srgbClr val="000000">
                              <a:alpha val="100000"/>
                            </a:srgbClr>
                          </a:solidFill>
                          <a:latin typeface="Calibri"/>
                        </a:rPr>
                        <a:t>podłączona</a:t>
                      </a:r>
                      <a:r>
                        <a:rPr lang="en-US" sz="1000" u="none" spc="0" dirty="0">
                          <a:solidFill>
                            <a:srgbClr val="000000">
                              <a:alpha val="100000"/>
                            </a:srgbClr>
                          </a:solidFill>
                          <a:latin typeface="Calibri"/>
                        </a:rPr>
                        <a:t> do </a:t>
                      </a:r>
                      <a:r>
                        <a:rPr lang="en-US" sz="1000" u="none" spc="0" dirty="0" err="1">
                          <a:solidFill>
                            <a:srgbClr val="000000">
                              <a:alpha val="100000"/>
                            </a:srgbClr>
                          </a:solidFill>
                          <a:latin typeface="Calibri"/>
                        </a:rPr>
                        <a:t>nowej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kanalizacji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Więc</a:t>
                      </a:r>
                      <a:r>
                        <a:rPr lang="en-US" sz="1000" u="none" spc="0" dirty="0">
                          <a:solidFill>
                            <a:srgbClr val="000000">
                              <a:alpha val="100000"/>
                            </a:srgbClr>
                          </a:solidFill>
                          <a:latin typeface="Calibri"/>
                        </a:rPr>
                        <a:t> co </a:t>
                      </a:r>
                      <a:r>
                        <a:rPr lang="en-US" sz="1000" u="none" spc="0" dirty="0" err="1">
                          <a:solidFill>
                            <a:srgbClr val="000000">
                              <a:alpha val="100000"/>
                            </a:srgbClr>
                          </a:solidFill>
                          <a:latin typeface="Calibri"/>
                        </a:rPr>
                        <a:t>płynie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tymi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rowami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Dlaczego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woda</a:t>
                      </a:r>
                      <a:r>
                        <a:rPr lang="en-US" sz="1000" u="none" spc="0" dirty="0">
                          <a:solidFill>
                            <a:srgbClr val="000000">
                              <a:alpha val="100000"/>
                            </a:srgbClr>
                          </a:solidFill>
                          <a:latin typeface="Calibri"/>
                        </a:rPr>
                        <a:t> jest </a:t>
                      </a:r>
                      <a:r>
                        <a:rPr lang="en-US" sz="1000" u="none" spc="0" dirty="0" err="1">
                          <a:solidFill>
                            <a:srgbClr val="000000">
                              <a:alpha val="100000"/>
                            </a:srgbClr>
                          </a:solidFill>
                          <a:latin typeface="Calibri"/>
                        </a:rPr>
                        <a:t>biała</a:t>
                      </a:r>
                      <a:r>
                        <a:rPr lang="en-US" sz="1000" u="none" spc="0" dirty="0">
                          <a:solidFill>
                            <a:srgbClr val="000000">
                              <a:alpha val="100000"/>
                            </a:srgbClr>
                          </a:solidFill>
                          <a:latin typeface="Calibri"/>
                        </a:rPr>
                        <a:t>?</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Przede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wszystkim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zaangażować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się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tak</a:t>
                      </a:r>
                      <a:r>
                        <a:rPr lang="en-US" sz="1000" u="none" spc="0" dirty="0">
                          <a:solidFill>
                            <a:srgbClr val="000000">
                              <a:alpha val="100000"/>
                            </a:srgbClr>
                          </a:solidFill>
                          <a:latin typeface="Calibri"/>
                        </a:rPr>
                        <a:t>, ale co </a:t>
                      </a:r>
                      <a:r>
                        <a:rPr lang="en-US" sz="1000" u="none" spc="0" dirty="0" err="1">
                          <a:solidFill>
                            <a:srgbClr val="000000">
                              <a:alpha val="100000"/>
                            </a:srgbClr>
                          </a:solidFill>
                          <a:latin typeface="Calibri"/>
                        </a:rPr>
                        <a:t>konkretnie</a:t>
                      </a:r>
                      <a:r>
                        <a:rPr lang="en-US" sz="1000" u="none" spc="0" dirty="0">
                          <a:solidFill>
                            <a:srgbClr val="000000">
                              <a:alpha val="100000"/>
                            </a:srgbClr>
                          </a:solidFill>
                          <a:latin typeface="Calibri"/>
                        </a:rPr>
                        <a:t>):
- </a:t>
                      </a:r>
                      <a:r>
                        <a:rPr lang="en-US" sz="1000" u="none" spc="0" dirty="0" err="1">
                          <a:solidFill>
                            <a:srgbClr val="000000">
                              <a:alpha val="100000"/>
                            </a:srgbClr>
                          </a:solidFill>
                          <a:latin typeface="Calibri"/>
                        </a:rPr>
                        <a:t>wyciszyć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miasto</a:t>
                      </a:r>
                      <a:r>
                        <a:rPr lang="en-US" sz="1000" u="none" spc="0" dirty="0">
                          <a:solidFill>
                            <a:srgbClr val="000000">
                              <a:alpha val="100000"/>
                            </a:srgbClr>
                          </a:solidFill>
                          <a:latin typeface="Calibri"/>
                        </a:rPr>
                        <a:t> - </a:t>
                      </a:r>
                      <a:r>
                        <a:rPr lang="en-US" sz="1000" u="none" spc="0" dirty="0" err="1">
                          <a:solidFill>
                            <a:srgbClr val="000000">
                              <a:alpha val="100000"/>
                            </a:srgbClr>
                          </a:solidFill>
                          <a:latin typeface="Calibri"/>
                        </a:rPr>
                        <a:t>obwodnica</a:t>
                      </a:r>
                      <a:r>
                        <a:rPr lang="en-US" sz="1000" u="none" spc="0" dirty="0">
                          <a:solidFill>
                            <a:srgbClr val="000000">
                              <a:alpha val="100000"/>
                            </a:srgbClr>
                          </a:solidFill>
                          <a:latin typeface="Calibri"/>
                        </a:rPr>
                        <a:t>, a </a:t>
                      </a:r>
                      <a:r>
                        <a:rPr lang="en-US" sz="1000" u="none" spc="0" dirty="0" err="1">
                          <a:solidFill>
                            <a:srgbClr val="000000">
                              <a:alpha val="100000"/>
                            </a:srgbClr>
                          </a:solidFill>
                          <a:latin typeface="Calibri"/>
                        </a:rPr>
                        <a:t>następnie</a:t>
                      </a:r>
                      <a:r>
                        <a:rPr lang="en-US" sz="1000" u="none" spc="0" dirty="0">
                          <a:solidFill>
                            <a:srgbClr val="000000">
                              <a:alpha val="100000"/>
                            </a:srgbClr>
                          </a:solidFill>
                          <a:latin typeface="Calibri"/>
                        </a:rPr>
                        <a:t>;
- </a:t>
                      </a:r>
                      <a:r>
                        <a:rPr lang="en-US" sz="1000" u="none" spc="0" dirty="0" err="1">
                          <a:solidFill>
                            <a:srgbClr val="000000">
                              <a:alpha val="100000"/>
                            </a:srgbClr>
                          </a:solidFill>
                          <a:latin typeface="Calibri"/>
                        </a:rPr>
                        <a:t>stworzyć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przestrzeń</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publiczną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rynku</a:t>
                      </a:r>
                      <a:r>
                        <a:rPr lang="en-US" sz="1000" u="none" spc="0" dirty="0">
                          <a:solidFill>
                            <a:srgbClr val="000000">
                              <a:alpha val="100000"/>
                            </a:srgbClr>
                          </a:solidFill>
                          <a:latin typeface="Calibri"/>
                        </a:rPr>
                        <a:t> (a </a:t>
                      </a:r>
                      <a:r>
                        <a:rPr lang="en-US" sz="1000" u="none" spc="0" dirty="0" err="1">
                          <a:solidFill>
                            <a:srgbClr val="000000">
                              <a:alpha val="100000"/>
                            </a:srgbClr>
                          </a:solidFill>
                          <a:latin typeface="Calibri"/>
                        </a:rPr>
                        <a:t>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parkingi</a:t>
                      </a:r>
                      <a:r>
                        <a:rPr lang="en-US" sz="1000" u="none" spc="0" dirty="0">
                          <a:solidFill>
                            <a:srgbClr val="000000">
                              <a:alpha val="100000"/>
                            </a:srgbClr>
                          </a:solidFill>
                          <a:latin typeface="Calibri"/>
                        </a:rPr>
                        <a:t>)
- </a:t>
                      </a:r>
                      <a:r>
                        <a:rPr lang="en-US" sz="1000" u="none" spc="0" dirty="0" err="1">
                          <a:solidFill>
                            <a:srgbClr val="000000">
                              <a:alpha val="100000"/>
                            </a:srgbClr>
                          </a:solidFill>
                          <a:latin typeface="Calibri"/>
                        </a:rPr>
                        <a:t>uruchomić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inicjatywy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angażujące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lokalny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biznes</a:t>
                      </a:r>
                      <a:r>
                        <a:rPr lang="en-US" sz="1000" u="none" spc="0" dirty="0">
                          <a:solidFill>
                            <a:srgbClr val="000000">
                              <a:alpha val="100000"/>
                            </a:srgbClr>
                          </a:solidFill>
                          <a:latin typeface="Calibri"/>
                        </a:rPr>
                        <a:t> (aby </a:t>
                      </a:r>
                      <a:r>
                        <a:rPr lang="en-US" sz="1000" u="none" spc="0" dirty="0" err="1">
                          <a:solidFill>
                            <a:srgbClr val="000000">
                              <a:alpha val="100000"/>
                            </a:srgbClr>
                          </a:solidFill>
                          <a:latin typeface="Calibri"/>
                        </a:rPr>
                        <a:t>mieszkańcy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turyści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zostawiali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pieniądze</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lokalnym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biznesie</a:t>
                      </a:r>
                      <a:r>
                        <a:rPr lang="en-US" sz="1000" u="none" spc="0" dirty="0">
                          <a:solidFill>
                            <a:srgbClr val="000000">
                              <a:alpha val="100000"/>
                            </a:srgbClr>
                          </a:solidFill>
                          <a:latin typeface="Calibri"/>
                        </a:rPr>
                        <a:t>, aby </a:t>
                      </a:r>
                      <a:r>
                        <a:rPr lang="en-US" sz="1000" u="none" spc="0" dirty="0" err="1">
                          <a:solidFill>
                            <a:srgbClr val="000000">
                              <a:alpha val="100000"/>
                            </a:srgbClr>
                          </a:solidFill>
                          <a:latin typeface="Calibri"/>
                        </a:rPr>
                        <a:t>mieszkańcy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okolica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chciała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przyjechać</a:t>
                      </a:r>
                      <a:r>
                        <a:rPr lang="en-US" sz="1000" u="none" spc="0" dirty="0">
                          <a:solidFill>
                            <a:srgbClr val="000000">
                              <a:alpha val="100000"/>
                            </a:srgbClr>
                          </a:solidFill>
                          <a:latin typeface="Calibri"/>
                        </a:rPr>
                        <a:t> do </a:t>
                      </a:r>
                      <a:r>
                        <a:rPr lang="en-US" sz="1000" u="none" spc="0" dirty="0" err="1">
                          <a:solidFill>
                            <a:srgbClr val="000000">
                              <a:alpha val="100000"/>
                            </a:srgbClr>
                          </a:solidFill>
                          <a:latin typeface="Calibri"/>
                        </a:rPr>
                        <a:t>międzyborzan</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widzi</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tym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bizness</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weekendowy</a:t>
                      </a:r>
                      <a:r>
                        <a:rPr lang="en-US" sz="1000" u="none" spc="0" dirty="0">
                          <a:solidFill>
                            <a:srgbClr val="000000">
                              <a:alpha val="100000"/>
                            </a:srgbClr>
                          </a:solidFill>
                          <a:latin typeface="Calibri"/>
                        </a:rPr>
                        <a:t> ale </a:t>
                      </a:r>
                      <a:r>
                        <a:rPr lang="en-US" sz="1000" u="none" spc="0" dirty="0" err="1">
                          <a:solidFill>
                            <a:srgbClr val="000000">
                              <a:alpha val="100000"/>
                            </a:srgbClr>
                          </a:solidFill>
                          <a:latin typeface="Calibri"/>
                        </a:rPr>
                        <a:t>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tylko</a:t>
                      </a:r>
                      <a:r>
                        <a:rPr lang="en-US" sz="1000" u="none" spc="0" dirty="0">
                          <a:solidFill>
                            <a:srgbClr val="000000">
                              <a:alpha val="100000"/>
                            </a:srgbClr>
                          </a:solidFill>
                          <a:latin typeface="Calibri"/>
                        </a:rPr>
                        <a:t>, a </a:t>
                      </a:r>
                      <a:r>
                        <a:rPr lang="en-US" sz="1000" u="none" spc="0" dirty="0" err="1">
                          <a:solidFill>
                            <a:srgbClr val="000000">
                              <a:alpha val="100000"/>
                            </a:srgbClr>
                          </a:solidFill>
                          <a:latin typeface="Calibri"/>
                        </a:rPr>
                        <a:t>mieszkańcy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młodzież</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czuli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że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muszą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jechać</a:t>
                      </a:r>
                      <a:r>
                        <a:rPr lang="en-US" sz="1000" u="none" spc="0" dirty="0">
                          <a:solidFill>
                            <a:srgbClr val="000000">
                              <a:alpha val="100000"/>
                            </a:srgbClr>
                          </a:solidFill>
                          <a:latin typeface="Calibri"/>
                        </a:rPr>
                        <a:t> do </a:t>
                      </a:r>
                      <a:r>
                        <a:rPr lang="en-US" sz="1000" u="none" spc="0" dirty="0" err="1">
                          <a:solidFill>
                            <a:srgbClr val="000000">
                              <a:alpha val="100000"/>
                            </a:srgbClr>
                          </a:solidFill>
                          <a:latin typeface="Calibri"/>
                        </a:rPr>
                        <a:t>Sycowa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czy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Twardogóry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chociażby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pizze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czy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burgera</a:t>
                      </a:r>
                      <a:r>
                        <a:rPr lang="en-US" sz="1000" u="none" spc="0" dirty="0">
                          <a:solidFill>
                            <a:srgbClr val="000000">
                              <a:alpha val="100000"/>
                            </a:srgbClr>
                          </a:solidFill>
                          <a:latin typeface="Calibri"/>
                        </a:rPr>
                        <a:t>).
- "</a:t>
                      </a:r>
                      <a:r>
                        <a:rPr lang="en-US" sz="1000" u="none" spc="0" dirty="0" err="1">
                          <a:solidFill>
                            <a:srgbClr val="000000">
                              <a:alpha val="100000"/>
                            </a:srgbClr>
                          </a:solidFill>
                          <a:latin typeface="Calibri"/>
                        </a:rPr>
                        <a:t>wyczyścić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zabudowy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które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straszą</a:t>
                      </a:r>
                      <a:r>
                        <a:rPr lang="en-US" sz="1000" u="none" spc="0" dirty="0">
                          <a:solidFill>
                            <a:srgbClr val="000000">
                              <a:alpha val="100000"/>
                            </a:srgbClr>
                          </a:solidFill>
                          <a:latin typeface="Calibri"/>
                        </a:rPr>
                        <a:t>, np. </a:t>
                      </a:r>
                      <a:r>
                        <a:rPr lang="en-US" sz="1000" u="none" spc="0" dirty="0" err="1">
                          <a:solidFill>
                            <a:srgbClr val="000000">
                              <a:alpha val="100000"/>
                            </a:srgbClr>
                          </a:solidFill>
                          <a:latin typeface="Calibri"/>
                        </a:rPr>
                        <a:t>przejazd</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między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blokami</a:t>
                      </a:r>
                      <a:r>
                        <a:rPr lang="en-US" sz="1000" u="none" spc="0" dirty="0">
                          <a:solidFill>
                            <a:srgbClr val="000000">
                              <a:alpha val="100000"/>
                            </a:srgbClr>
                          </a:solidFill>
                          <a:latin typeface="Calibri"/>
                        </a:rPr>
                        <a:t> (za </a:t>
                      </a:r>
                      <a:r>
                        <a:rPr lang="en-US" sz="1000" u="none" spc="0" dirty="0" err="1">
                          <a:solidFill>
                            <a:srgbClr val="000000">
                              <a:alpha val="100000"/>
                            </a:srgbClr>
                          </a:solidFill>
                          <a:latin typeface="Calibri"/>
                        </a:rPr>
                        <a:t>budynkami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Rynek</a:t>
                      </a:r>
                      <a:r>
                        <a:rPr lang="en-US" sz="1000" u="none" spc="0" dirty="0">
                          <a:solidFill>
                            <a:srgbClr val="000000">
                              <a:alpha val="100000"/>
                            </a:srgbClr>
                          </a:solidFill>
                          <a:latin typeface="Calibri"/>
                        </a:rPr>
                        <a:t> 12, 13)
- </a:t>
                      </a:r>
                      <a:r>
                        <a:rPr lang="en-US" sz="1000" u="none" spc="0" dirty="0" err="1">
                          <a:solidFill>
                            <a:srgbClr val="000000">
                              <a:alpha val="100000"/>
                            </a:srgbClr>
                          </a:solidFill>
                          <a:latin typeface="Calibri"/>
                        </a:rPr>
                        <a:t>zaktywizować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basen</a:t>
                      </a:r>
                      <a:r>
                        <a:rPr lang="en-US" sz="1000" u="none" spc="0" dirty="0">
                          <a:solidFill>
                            <a:srgbClr val="000000">
                              <a:alpha val="100000"/>
                            </a:srgbClr>
                          </a:solidFill>
                          <a:latin typeface="Calibri"/>
                        </a:rPr>
                        <a:t>' o </a:t>
                      </a:r>
                      <a:r>
                        <a:rPr lang="en-US" sz="1000" u="none" spc="0" dirty="0" err="1">
                          <a:solidFill>
                            <a:srgbClr val="000000">
                              <a:alpha val="100000"/>
                            </a:srgbClr>
                          </a:solidFill>
                          <a:latin typeface="Calibri"/>
                        </a:rPr>
                        <a:t>jakieś</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weekendowe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imprezy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odpowiednik</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dawnego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małpiego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gaju</a:t>
                      </a:r>
                      <a:r>
                        <a:rPr lang="en-US" sz="1000" u="none" spc="0" dirty="0">
                          <a:solidFill>
                            <a:srgbClr val="000000">
                              <a:alpha val="100000"/>
                            </a:srgbClr>
                          </a:solidFill>
                          <a:latin typeface="Calibri"/>
                        </a:rPr>
                        <a:t>')
- </a:t>
                      </a:r>
                      <a:r>
                        <a:rPr lang="en-US" sz="1000" u="none" spc="0" dirty="0" err="1">
                          <a:solidFill>
                            <a:srgbClr val="000000">
                              <a:alpha val="100000"/>
                            </a:srgbClr>
                          </a:solidFill>
                          <a:latin typeface="Calibri"/>
                        </a:rPr>
                        <a:t>usunąć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samowole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budowlane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zrobić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inwentaryzacje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kazać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płacić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podatki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jeśli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nie</a:t>
                      </a:r>
                      <a:r>
                        <a:rPr lang="en-US" sz="1000" u="none" spc="0" dirty="0">
                          <a:solidFill>
                            <a:srgbClr val="000000">
                              <a:alpha val="100000"/>
                            </a:srgbClr>
                          </a:solidFill>
                          <a:latin typeface="Calibri"/>
                        </a:rPr>
                        <a:t>, do </a:t>
                      </a:r>
                      <a:r>
                        <a:rPr lang="en-US" sz="1000" u="none" spc="0" dirty="0" err="1">
                          <a:solidFill>
                            <a:srgbClr val="000000">
                              <a:alpha val="100000"/>
                            </a:srgbClr>
                          </a:solidFill>
                          <a:latin typeface="Calibri"/>
                        </a:rPr>
                        <a:t>zburzenia</a:t>
                      </a:r>
                      <a:r>
                        <a:rPr lang="en-US" sz="1000" u="none" spc="0" dirty="0">
                          <a:solidFill>
                            <a:srgbClr val="000000">
                              <a:alpha val="100000"/>
                            </a:srgbClr>
                          </a:solidFill>
                          <a:latin typeface="Calibri"/>
                        </a:rPr>
                        <a:t>)
- </a:t>
                      </a:r>
                      <a:r>
                        <a:rPr lang="en-US" sz="1000" u="none" spc="0" dirty="0" err="1">
                          <a:solidFill>
                            <a:srgbClr val="000000">
                              <a:alpha val="100000"/>
                            </a:srgbClr>
                          </a:solidFill>
                          <a:latin typeface="Calibri"/>
                        </a:rPr>
                        <a:t>zmienić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zagospodarowanie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terenu</a:t>
                      </a:r>
                      <a:r>
                        <a:rPr lang="en-US" sz="1000" u="none" spc="0" dirty="0">
                          <a:solidFill>
                            <a:srgbClr val="000000">
                              <a:alpha val="100000"/>
                            </a:srgbClr>
                          </a:solidFill>
                          <a:latin typeface="Calibri"/>
                        </a:rPr>
                        <a:t> "za </a:t>
                      </a:r>
                      <a:r>
                        <a:rPr lang="en-US" sz="1000" u="none" spc="0" dirty="0" err="1">
                          <a:solidFill>
                            <a:srgbClr val="000000">
                              <a:alpha val="100000"/>
                            </a:srgbClr>
                          </a:solidFill>
                          <a:latin typeface="Calibri"/>
                        </a:rPr>
                        <a:t>myjnią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mieszkalną</a:t>
                      </a:r>
                      <a:r>
                        <a:rPr lang="en-US" sz="1000" u="none" spc="0" dirty="0">
                          <a:solidFill>
                            <a:srgbClr val="000000">
                              <a:alpha val="100000"/>
                            </a:srgbClr>
                          </a:solidFill>
                          <a:latin typeface="Calibri"/>
                        </a:rPr>
                        <a:t>
- </a:t>
                      </a:r>
                      <a:r>
                        <a:rPr lang="en-US" sz="1000" u="none" spc="0" dirty="0" err="1">
                          <a:solidFill>
                            <a:srgbClr val="000000">
                              <a:alpha val="100000"/>
                            </a:srgbClr>
                          </a:solidFill>
                          <a:latin typeface="Calibri"/>
                        </a:rPr>
                        <a:t>obwodnica</a:t>
                      </a:r>
                      <a:r>
                        <a:rPr lang="en-US" sz="1000" u="none" spc="0" dirty="0">
                          <a:solidFill>
                            <a:srgbClr val="000000">
                              <a:alpha val="100000"/>
                            </a:srgbClr>
                          </a:solidFill>
                          <a:latin typeface="Calibri"/>
                        </a:rPr>
                        <a:t> - </a:t>
                      </a:r>
                      <a:r>
                        <a:rPr lang="en-US" sz="1000" u="none" spc="0" dirty="0" err="1">
                          <a:solidFill>
                            <a:srgbClr val="000000">
                              <a:alpha val="100000"/>
                            </a:srgbClr>
                          </a:solidFill>
                          <a:latin typeface="Calibri"/>
                        </a:rPr>
                        <a:t>zaplanować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zjazdami</a:t>
                      </a:r>
                      <a:r>
                        <a:rPr lang="en-US" sz="1000" u="none" spc="0" dirty="0">
                          <a:solidFill>
                            <a:srgbClr val="000000">
                              <a:alpha val="100000"/>
                            </a:srgbClr>
                          </a:solidFill>
                          <a:latin typeface="Calibri"/>
                        </a:rPr>
                        <a:t> np. pod np. </a:t>
                      </a:r>
                      <a:r>
                        <a:rPr lang="en-US" sz="1000" u="none" spc="0" dirty="0" err="1">
                          <a:solidFill>
                            <a:srgbClr val="000000">
                              <a:alpha val="100000"/>
                            </a:srgbClr>
                          </a:solidFill>
                          <a:latin typeface="Calibri"/>
                        </a:rPr>
                        <a:t>magazyny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praca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podatki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patrz</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wjazd</a:t>
                      </a:r>
                      <a:r>
                        <a:rPr lang="en-US" sz="1000" u="none" spc="0" dirty="0">
                          <a:solidFill>
                            <a:srgbClr val="000000">
                              <a:alpha val="100000"/>
                            </a:srgbClr>
                          </a:solidFill>
                          <a:latin typeface="Calibri"/>
                        </a:rPr>
                        <a:t> do </a:t>
                      </a:r>
                      <a:r>
                        <a:rPr lang="en-US" sz="1000" u="none" spc="0" dirty="0" err="1">
                          <a:solidFill>
                            <a:srgbClr val="000000">
                              <a:alpha val="100000"/>
                            </a:srgbClr>
                          </a:solidFill>
                          <a:latin typeface="Calibri"/>
                        </a:rPr>
                        <a:t>Oleśnicy</a:t>
                      </a:r>
                      <a:r>
                        <a:rPr lang="en-US" sz="1000" u="none" spc="0" dirty="0">
                          <a:solidFill>
                            <a:srgbClr val="000000">
                              <a:alpha val="100000"/>
                            </a:srgbClr>
                          </a:solidFill>
                          <a:latin typeface="Calibri"/>
                        </a:rPr>
                        <a:t>)
-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Przede wszystkim zadbać o bezpieczenstwo mieszkańców nie tylko w mieście ale również w wioskach Ose Oska Piła Granów w budowie chodników bo jak dotychczas to na nic protesty mieszkańców wysyłanie pism rozmowy z posłami i zbieranie podpisów! W tej kwestii również oczekujemy coś od władz gdyż jako mieszkańcy tych wiosek sami nic nie zdziałamy !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Przedkładać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interes</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publiczny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nad</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interesem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prywatnym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jednostek</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które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dopuszczają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się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nacisków</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władze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Gminy</a:t>
                      </a:r>
                      <a:r>
                        <a:rPr lang="en-US" sz="1000" u="none" spc="0" dirty="0">
                          <a:solidFill>
                            <a:srgbClr val="000000">
                              <a:alpha val="100000"/>
                            </a:srgbClr>
                          </a:solidFill>
                          <a:latin typeface="Calibri"/>
                        </a:rPr>
                        <a:t>.</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5814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Przekształcać grunty, zachęcając do rozwoju i inwestycji na naszym obszarze, wspierać inicjatywę mieszkańców, jeśli takowa jest.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Przeszkadza mi posiadowka w parku wiadomo jakich osob i wieczny bałagan. Butelki, rozerwane worki.Szkoda że to miejsce tylko dla wybranej grupy społecznej zwłaszcza że jest tak blisko szkoły i idąc z dzieckiem nie sposób nie zauważyć niektórych nieprzyjemnych sytuacji.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Przyciągnąć inwestorów co wpłynie na rozwinięcie sektora usług. Brak u nas podstaw do tego aby gmina rozwijała się pod względem zamożności mieszkańców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Przydałoby się zmniejszyć wandalizm, chociaż to należy do mieszkańców.
Więcej koszy żeby śmieci nie leżały na chodnikach, trawnikach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remont ulicy granicznej</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Rozmawiać</a:t>
                      </a:r>
                      <a:r>
                        <a:rPr lang="en-US" sz="1000" u="none" spc="0" dirty="0">
                          <a:solidFill>
                            <a:srgbClr val="000000">
                              <a:alpha val="100000"/>
                            </a:srgbClr>
                          </a:solidFill>
                          <a:latin typeface="Calibri"/>
                        </a:rPr>
                        <a:t> z </a:t>
                      </a:r>
                      <a:r>
                        <a:rPr lang="en-US" sz="1000" u="none" spc="0" dirty="0" err="1">
                          <a:solidFill>
                            <a:srgbClr val="000000">
                              <a:alpha val="100000"/>
                            </a:srgbClr>
                          </a:solidFill>
                          <a:latin typeface="Calibri"/>
                        </a:rPr>
                        <a:t>mieszkańcami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słychać</a:t>
                      </a:r>
                      <a:r>
                        <a:rPr lang="en-US" sz="1000" u="none" spc="0" dirty="0">
                          <a:solidFill>
                            <a:srgbClr val="000000">
                              <a:alpha val="100000"/>
                            </a:srgbClr>
                          </a:solidFill>
                          <a:latin typeface="Calibri"/>
                        </a:rPr>
                        <a:t> ich </a:t>
                      </a:r>
                      <a:r>
                        <a:rPr lang="en-US" sz="1000" u="none" spc="0" dirty="0" err="1">
                          <a:solidFill>
                            <a:srgbClr val="000000">
                              <a:alpha val="100000"/>
                            </a:srgbClr>
                          </a:solidFill>
                          <a:latin typeface="Calibri"/>
                        </a:rPr>
                        <a:t>próśb</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Rozmawiać z mieszkańcami i wprowadzać wiecej wydarzeń kulturowych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Rozmawiać z mieszkańcami o ich potrzebach. Nie ignorować i nie niszczyć inicjatywy społeczne.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Rozważyć nad otwarciem nowych miejsc gastronomicznych, budowa bloku/szeregowcow dla nowych mieszkańców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Rozwijać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Rozwój integracji społecznej, nowe miejsca spotkań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Ściagac inwestorów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Ściągnąć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nowych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inwestorów</a:t>
                      </a:r>
                      <a:r>
                        <a:rPr lang="en-US" sz="1000" u="none" spc="0" dirty="0">
                          <a:solidFill>
                            <a:srgbClr val="000000">
                              <a:alpha val="100000"/>
                            </a:srgbClr>
                          </a:solidFill>
                          <a:latin typeface="Calibri"/>
                        </a:rPr>
                        <a:t> do </a:t>
                      </a:r>
                      <a:r>
                        <a:rPr lang="en-US" sz="1000" u="none" spc="0" dirty="0" err="1">
                          <a:solidFill>
                            <a:srgbClr val="000000">
                              <a:alpha val="100000"/>
                            </a:srgbClr>
                          </a:solidFill>
                          <a:latin typeface="Calibri"/>
                        </a:rPr>
                        <a:t>miasta</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40005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Ściągnąć zewnętrzne firmy i ożywić lokalny rynek pracy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Scieszki rowerowe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Ścieżki rowerowe,miejsca spotkań dla dzieci biezpieczna droga ( świata ,pomiary prędkości)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Ścieżki rowerowe; przyjazne, zadbane i dobrze oświetlone parki i place zabaw dla dzieci; imprezy kulturalne integrujące lokalne społeczności dostosowane dla poszczególnych grup wiekowych (dzieci, młodzież, seniorzy). Zadanie o bezpieczeństwo w parkach i na drogach.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Słuchać głosu ludu nie tylko swoich...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Słuchać ludzi i ich prosb,a nie decydować za nich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Słuchać potrzeb</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Spełnić swoje obietnice wyborcze.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Sprowadzić inwestorów którzy stworzyli by nowe miejsca pracy.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Sprowadzić więcej inwestorów przynajmniej na ten moment by gmina odżyła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Stworzyć miejsca pracy, wyremontować i oświetlić drogi nie tylko te asfaltowe ale również te gruntowe.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Sygnalizacja świetlna lub rondo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Sygnalizacja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świetlna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skrzyżowaniu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Chodniki</a:t>
                      </a:r>
                      <a:r>
                        <a:rPr lang="en-US" sz="1000" u="none" spc="0" dirty="0">
                          <a:solidFill>
                            <a:srgbClr val="000000">
                              <a:alpha val="100000"/>
                            </a:srgbClr>
                          </a:solidFill>
                          <a:latin typeface="Calibri"/>
                        </a:rPr>
                        <a:t> od </a:t>
                      </a:r>
                      <a:r>
                        <a:rPr lang="en-US" sz="1000" u="none" spc="0" dirty="0" err="1">
                          <a:solidFill>
                            <a:srgbClr val="000000">
                              <a:alpha val="100000"/>
                            </a:srgbClr>
                          </a:solidFill>
                          <a:latin typeface="Calibri"/>
                        </a:rPr>
                        <a:t>ośrodku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zdrowia</a:t>
                      </a:r>
                      <a:r>
                        <a:rPr lang="en-US" sz="1000" u="none" spc="0" dirty="0">
                          <a:solidFill>
                            <a:srgbClr val="000000">
                              <a:alpha val="100000"/>
                            </a:srgbClr>
                          </a:solidFill>
                          <a:latin typeface="Calibri"/>
                        </a:rPr>
                        <a:t> do "</a:t>
                      </a:r>
                      <a:r>
                        <a:rPr lang="en-US" sz="1000" u="none" spc="0" dirty="0" err="1">
                          <a:solidFill>
                            <a:srgbClr val="000000">
                              <a:alpha val="100000"/>
                            </a:srgbClr>
                          </a:solidFill>
                          <a:latin typeface="Calibri"/>
                        </a:rPr>
                        <a:t>Małpiego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gaju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przejście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dla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pieszych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Więcej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połączeń</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kolejowych</a:t>
                      </a:r>
                      <a:r>
                        <a:rPr lang="en-US" sz="1000" u="none" spc="0" dirty="0">
                          <a:solidFill>
                            <a:srgbClr val="000000">
                              <a:alpha val="100000"/>
                            </a:srgbClr>
                          </a:solidFill>
                          <a:latin typeface="Calibri"/>
                        </a:rPr>
                        <a:t> do </a:t>
                      </a:r>
                      <a:r>
                        <a:rPr lang="en-US" sz="1000" u="none" spc="0" dirty="0" err="1">
                          <a:solidFill>
                            <a:srgbClr val="000000">
                              <a:alpha val="100000"/>
                            </a:srgbClr>
                          </a:solidFill>
                          <a:latin typeface="Calibri"/>
                        </a:rPr>
                        <a:t>Wrocławia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Ostrowa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Pociągi</a:t>
                      </a:r>
                      <a:r>
                        <a:rPr lang="en-US" sz="1000" u="none" spc="0" dirty="0">
                          <a:solidFill>
                            <a:srgbClr val="000000">
                              <a:alpha val="100000"/>
                            </a:srgbClr>
                          </a:solidFill>
                          <a:latin typeface="Calibri"/>
                        </a:rPr>
                        <a:t> intercity. </a:t>
                      </a:r>
                      <a:r>
                        <a:rPr lang="en-US" sz="1000" u="none" spc="0" dirty="0" err="1">
                          <a:solidFill>
                            <a:srgbClr val="000000">
                              <a:alpha val="100000"/>
                            </a:srgbClr>
                          </a:solidFill>
                          <a:latin typeface="Calibri"/>
                        </a:rPr>
                        <a:t>Komunikacja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autobusowa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Odcinkowy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pomiar</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prędkości</a:t>
                      </a:r>
                      <a:r>
                        <a:rPr lang="en-US" sz="1000" u="none" spc="0" dirty="0">
                          <a:solidFill>
                            <a:srgbClr val="000000">
                              <a:alpha val="100000"/>
                            </a:srgbClr>
                          </a:solidFill>
                          <a:latin typeface="Calibri"/>
                        </a:rPr>
                        <a:t> od </a:t>
                      </a:r>
                      <a:r>
                        <a:rPr lang="en-US" sz="1000" u="none" spc="0" dirty="0" err="1">
                          <a:solidFill>
                            <a:srgbClr val="000000">
                              <a:alpha val="100000"/>
                            </a:srgbClr>
                          </a:solidFill>
                          <a:latin typeface="Calibri"/>
                        </a:rPr>
                        <a:t>wjazdu</a:t>
                      </a:r>
                      <a:r>
                        <a:rPr lang="en-US" sz="1000" u="none" spc="0" dirty="0">
                          <a:solidFill>
                            <a:srgbClr val="000000">
                              <a:alpha val="100000"/>
                            </a:srgbClr>
                          </a:solidFill>
                          <a:latin typeface="Calibri"/>
                        </a:rPr>
                        <a:t> od </a:t>
                      </a:r>
                      <a:r>
                        <a:rPr lang="en-US" sz="1000" u="none" spc="0" dirty="0" err="1">
                          <a:solidFill>
                            <a:srgbClr val="000000">
                              <a:alpha val="100000"/>
                            </a:srgbClr>
                          </a:solidFill>
                          <a:latin typeface="Calibri"/>
                        </a:rPr>
                        <a:t>strony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Oskiej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Piły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Więcej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policji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ulicach</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parkach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żeby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było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bezpieczniej</a:t>
                      </a:r>
                      <a:r>
                        <a:rPr lang="en-US" sz="1000" u="none" spc="0" dirty="0">
                          <a:solidFill>
                            <a:srgbClr val="000000">
                              <a:alpha val="100000"/>
                            </a:srgbClr>
                          </a:solidFill>
                          <a:latin typeface="Calibri"/>
                        </a:rPr>
                        <a:t>... Kino w </a:t>
                      </a:r>
                      <a:r>
                        <a:rPr lang="en-US" sz="1000" u="none" spc="0" dirty="0" err="1">
                          <a:solidFill>
                            <a:srgbClr val="000000">
                              <a:alpha val="100000"/>
                            </a:srgbClr>
                          </a:solidFill>
                          <a:latin typeface="Calibri"/>
                        </a:rPr>
                        <a:t>Międzyborzu</a:t>
                      </a:r>
                      <a:r>
                        <a:rPr lang="en-US" sz="1000" u="none" spc="0" dirty="0">
                          <a:solidFill>
                            <a:srgbClr val="000000">
                              <a:alpha val="100000"/>
                            </a:srgbClr>
                          </a:solidFill>
                          <a:latin typeface="Calibri"/>
                        </a:rPr>
                        <a:t>. Pizzeria. </a:t>
                      </a:r>
                      <a:r>
                        <a:rPr lang="en-US" sz="1000" u="none" spc="0" dirty="0" err="1">
                          <a:solidFill>
                            <a:srgbClr val="000000">
                              <a:alpha val="100000"/>
                            </a:srgbClr>
                          </a:solidFill>
                          <a:latin typeface="Calibri"/>
                        </a:rPr>
                        <a:t>Droga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przy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Delikatesach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Zadbać</a:t>
                      </a:r>
                      <a:r>
                        <a:rPr lang="en-US" sz="1000" u="none" spc="0" dirty="0">
                          <a:solidFill>
                            <a:srgbClr val="000000">
                              <a:alpha val="100000"/>
                            </a:srgbClr>
                          </a:solidFill>
                          <a:latin typeface="Calibri"/>
                        </a:rPr>
                        <a:t> o </a:t>
                      </a:r>
                      <a:r>
                        <a:rPr lang="en-US" sz="1000" u="none" spc="0" dirty="0" err="1">
                          <a:solidFill>
                            <a:srgbClr val="000000">
                              <a:alpha val="100000"/>
                            </a:srgbClr>
                          </a:solidFill>
                          <a:latin typeface="Calibri"/>
                        </a:rPr>
                        <a:t>wizytówkę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Międzyborza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Przywrócić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Dni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Międzyborza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przez</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dwa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dni</a:t>
                      </a:r>
                      <a:r>
                        <a:rPr lang="en-US" sz="1000" u="none" spc="0" dirty="0">
                          <a:solidFill>
                            <a:srgbClr val="000000">
                              <a:alpha val="100000"/>
                            </a:srgbClr>
                          </a:solidFill>
                          <a:latin typeface="Calibri"/>
                        </a:rPr>
                        <a:t> - </a:t>
                      </a:r>
                      <a:r>
                        <a:rPr lang="en-US" sz="1000" u="none" spc="0" dirty="0" err="1">
                          <a:solidFill>
                            <a:srgbClr val="000000">
                              <a:alpha val="100000"/>
                            </a:srgbClr>
                          </a:solidFill>
                          <a:latin typeface="Calibri"/>
                        </a:rPr>
                        <a:t>zaprosić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prawdziwe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gwiazdy</a:t>
                      </a:r>
                      <a:r>
                        <a:rPr lang="en-US" sz="1000" u="none" spc="0" dirty="0">
                          <a:solidFill>
                            <a:srgbClr val="000000">
                              <a:alpha val="100000"/>
                            </a:srgbClr>
                          </a:solidFill>
                          <a:latin typeface="Calibri"/>
                        </a:rPr>
                        <a:t> a </a:t>
                      </a:r>
                      <a:r>
                        <a:rPr lang="en-US" sz="1000" u="none" spc="0" dirty="0" err="1">
                          <a:solidFill>
                            <a:srgbClr val="000000">
                              <a:alpha val="100000"/>
                            </a:srgbClr>
                          </a:solidFill>
                          <a:latin typeface="Calibri"/>
                        </a:rPr>
                        <a:t>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jakieś</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nieznane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Udostępnić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część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Domu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Kultury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dla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młodzieży</a:t>
                      </a:r>
                      <a:r>
                        <a:rPr lang="en-US" sz="1000" u="none" spc="0" dirty="0">
                          <a:solidFill>
                            <a:srgbClr val="000000">
                              <a:alpha val="100000"/>
                            </a:srgbClr>
                          </a:solidFill>
                          <a:latin typeface="Calibri"/>
                        </a:rPr>
                        <a:t> - </a:t>
                      </a:r>
                      <a:r>
                        <a:rPr lang="en-US" sz="1000" u="none" spc="0" dirty="0" err="1">
                          <a:solidFill>
                            <a:srgbClr val="000000">
                              <a:alpha val="100000"/>
                            </a:srgbClr>
                          </a:solidFill>
                          <a:latin typeface="Calibri"/>
                        </a:rPr>
                        <a:t>bilard</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koncerty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Więcej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imprez</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koncertów</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Zrobić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coś</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Małpim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gaju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Zrobić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basen</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miejski</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45720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Szczera rozmowa z mieszkańcami. Pokazanie że Gmina jest w stanie zrobić coś dla mieszkańca zgodnie z przepisami oraz pozyskiwanie wielu dofinansowań aby można było realizować inwestycje związane z rozwojem Gminy i mieszkańców.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Tańsze opłaty,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Tereny rekreacyjne,ścieżki rowerowe, pomoc w uruchomieniu małych zakładów usługowych( np.kawiarnia),poprawa bezpieczeństwa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To pytanie do nich  nie wiem co mają w planie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umożliwić dostęp do lekarzy specjalistów w naszym mieście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 umożliwić wybudowanie obwodnicy Międzyborza,
- poprawić infrastrukturę drogową oraz wodociągową w gminie. Istniejąca sieć wodociągowa jest w katastrofalnym stanie, dochodzi do częstych awarii,
- rozbudować sieci wodociągowe w sołectwach,
- rozpocząć budowę kanalizacji sanitarnej w miejscowościach położonych najbliżej oczyszczalni ścieków.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Usunąć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patologie</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Utwardzenie dróg bocznych przede wszystkim na wioskach i ich oświetlenie rewolucja w Ośrodku zdrowia i włączenie do transportu budow zamiast autobusów dla osób nie mających praw jazdy i własnego transportu</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Utworzyć miejsce gdzie będą mogli spędzać czas seniorzy. Poprawić funkcjonowanie służby zdrowia.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Wczuły się w ich problem i w końcu zaczęli realnie pomagać</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Wg mnie pociągi intercity powinny zatrzymywać się w Międzyborzu tak jak było wcześniej.  
Problem narkotykowy wśród młodzieży.  
Policja powinna interesować się międzyborskimi piratami drogowymi.
Apele prozwierzęce. Trzeba w końcu poruszyć temat opieki nad zwierzętami. 
Przywrócić komunikację autobusową.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Więcej atrakcji dla młodzieży
Poprawa komunikacji z innymi miastami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więcej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miejsc</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pracy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ciekawych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lokali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gastronomia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rozrywka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sklepy</a:t>
                      </a:r>
                      <a:r>
                        <a:rPr lang="en-US" sz="1000" u="none" spc="0" dirty="0">
                          <a:solidFill>
                            <a:srgbClr val="000000">
                              <a:alpha val="100000"/>
                            </a:srgbClr>
                          </a:solidFill>
                          <a:latin typeface="Calibri"/>
                        </a:rPr>
                        <a:t>, sport),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extLst>
              <p:ext uri="{D42A27DB-BD31-4B8C-83A1-F6EECF244321}">
                <p14:modId xmlns:p14="http://schemas.microsoft.com/office/powerpoint/2010/main" val="851960709"/>
              </p:ext>
            </p:extLst>
          </p:nvPr>
        </p:nvGraphicFramePr>
        <p:xfrm>
          <a:off x="285750" y="1143000"/>
          <a:ext cx="8572500" cy="48006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Więcej rozrywek , nie ma tu nic , oprócz jednej restauracji , sklepów i dwóch parków w których najwięcej czasu spędzają osoby, które spożywają alkohol</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Więcej spotkań kurtularnych żeby ludzie mogli się integrować nie zamykać się w czterech ścianach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Więcej zieleni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Większa ilość środków transportu, chodniki w małych miejscowościach, stworzenie przyjaznej infrastruktury dla nowych przedsiębiorców oraz do powstawania nowy obiektów prywatnych jak i publicznych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Wiekszy dostep do aktywnosci fizycznej...brak silowni,sali sportowe,klubu fittness....od najmlodszych po seniorow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 jak najmniejszym możliwym stopniu obciążać mieszkańców podatkami i wzrostem kosztów związanych z zamieszkiwaniem w tej gminie.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Wnioski</a:t>
                      </a:r>
                      <a:r>
                        <a:rPr lang="en-US" sz="1000" u="none" spc="0" dirty="0">
                          <a:solidFill>
                            <a:srgbClr val="000000">
                              <a:alpha val="100000"/>
                            </a:srgbClr>
                          </a:solidFill>
                          <a:latin typeface="Calibri"/>
                        </a:rPr>
                        <a:t> o </a:t>
                      </a:r>
                      <a:r>
                        <a:rPr lang="en-US" sz="1000" u="none" spc="0" dirty="0" err="1">
                          <a:solidFill>
                            <a:srgbClr val="000000">
                              <a:alpha val="100000"/>
                            </a:srgbClr>
                          </a:solidFill>
                          <a:latin typeface="Calibri"/>
                        </a:rPr>
                        <a:t>dotacje,brak</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osoby</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gmi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która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takie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rzeczy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umie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pozyskiwac</a:t>
                      </a:r>
                      <a:endParaRPr lang="en-US" sz="1000" u="none" spc="0" dirty="0">
                        <a:solidFill>
                          <a:srgbClr val="000000">
                            <a:alpha val="100000"/>
                          </a:srgbClr>
                        </a:solidFill>
                        <a:latin typeface="Calibri"/>
                      </a:endParaRP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dirty="0">
                          <a:solidFill>
                            <a:srgbClr val="000000">
                              <a:alpha val="100000"/>
                            </a:srgbClr>
                          </a:solidFill>
                          <a:latin typeface="Calibri"/>
                        </a:rPr>
                        <a:t>W </a:t>
                      </a:r>
                      <a:r>
                        <a:rPr lang="en-US" sz="1000" u="none" spc="0" dirty="0" err="1">
                          <a:solidFill>
                            <a:srgbClr val="000000">
                              <a:alpha val="100000"/>
                            </a:srgbClr>
                          </a:solidFill>
                          <a:latin typeface="Calibri"/>
                        </a:rPr>
                        <a:t>pierwszej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kolejności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zadbać</a:t>
                      </a:r>
                      <a:r>
                        <a:rPr lang="en-US" sz="1000" u="none" spc="0" dirty="0">
                          <a:solidFill>
                            <a:srgbClr val="000000">
                              <a:alpha val="100000"/>
                            </a:srgbClr>
                          </a:solidFill>
                          <a:latin typeface="Calibri"/>
                        </a:rPr>
                        <a:t> o </a:t>
                      </a:r>
                      <a:r>
                        <a:rPr lang="en-US" sz="1000" u="none" spc="0" dirty="0" err="1">
                          <a:solidFill>
                            <a:srgbClr val="000000">
                              <a:alpha val="100000"/>
                            </a:srgbClr>
                          </a:solidFill>
                          <a:latin typeface="Calibri"/>
                        </a:rPr>
                        <a:t>takie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podstawy</a:t>
                      </a:r>
                      <a:r>
                        <a:rPr lang="en-US" sz="1000" u="none" spc="0" dirty="0">
                          <a:solidFill>
                            <a:srgbClr val="000000">
                              <a:alpha val="100000"/>
                            </a:srgbClr>
                          </a:solidFill>
                          <a:latin typeface="Calibri"/>
                        </a:rPr>
                        <a:t> jak parking pod </a:t>
                      </a:r>
                      <a:r>
                        <a:rPr lang="en-US" sz="1000" u="none" spc="0" dirty="0" err="1">
                          <a:solidFill>
                            <a:srgbClr val="000000">
                              <a:alpha val="100000"/>
                            </a:srgbClr>
                          </a:solidFill>
                          <a:latin typeface="Calibri"/>
                        </a:rPr>
                        <a:t>szkołą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przez</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brak</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organizacji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dzieją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się</a:t>
                      </a:r>
                      <a:r>
                        <a:rPr lang="en-US" sz="1000" u="none" spc="0" dirty="0">
                          <a:solidFill>
                            <a:srgbClr val="000000">
                              <a:alpha val="100000"/>
                            </a:srgbClr>
                          </a:solidFill>
                          <a:latin typeface="Calibri"/>
                        </a:rPr>
                        <a:t> tam </a:t>
                      </a:r>
                      <a:r>
                        <a:rPr lang="en-US" sz="1000" u="none" spc="0" dirty="0" err="1">
                          <a:solidFill>
                            <a:srgbClr val="000000">
                              <a:alpha val="100000"/>
                            </a:srgbClr>
                          </a:solidFill>
                          <a:latin typeface="Calibri"/>
                        </a:rPr>
                        <a:t>dantejskie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sceny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rano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po </a:t>
                      </a:r>
                      <a:r>
                        <a:rPr lang="en-US" sz="1000" u="none" spc="0" dirty="0" err="1">
                          <a:solidFill>
                            <a:srgbClr val="000000">
                              <a:alpha val="100000"/>
                            </a:srgbClr>
                          </a:solidFill>
                          <a:latin typeface="Calibri"/>
                        </a:rPr>
                        <a:t>południu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Dodatkowo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można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uszkodzić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samochód</a:t>
                      </a:r>
                      <a:r>
                        <a:rPr lang="en-US" sz="1000" u="none" spc="0" dirty="0">
                          <a:solidFill>
                            <a:srgbClr val="000000">
                              <a:alpha val="100000"/>
                            </a:srgbClr>
                          </a:solidFill>
                          <a:latin typeface="Calibri"/>
                        </a:rPr>
                        <a:t>, a </a:t>
                      </a:r>
                      <a:r>
                        <a:rPr lang="en-US" sz="1000" u="none" spc="0" dirty="0" err="1">
                          <a:solidFill>
                            <a:srgbClr val="000000">
                              <a:alpha val="100000"/>
                            </a:srgbClr>
                          </a:solidFill>
                          <a:latin typeface="Calibri"/>
                        </a:rPr>
                        <a:t>przy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opadach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deszczu</a:t>
                      </a:r>
                      <a:r>
                        <a:rPr lang="en-US" sz="1000" u="none" spc="0" dirty="0">
                          <a:solidFill>
                            <a:srgbClr val="000000">
                              <a:alpha val="100000"/>
                            </a:srgbClr>
                          </a:solidFill>
                          <a:latin typeface="Calibri"/>
                        </a:rPr>
                        <a:t> jest tam </a:t>
                      </a:r>
                      <a:r>
                        <a:rPr lang="en-US" sz="1000" u="none" spc="0" dirty="0" err="1">
                          <a:solidFill>
                            <a:srgbClr val="000000">
                              <a:alpha val="100000"/>
                            </a:srgbClr>
                          </a:solidFill>
                          <a:latin typeface="Calibri"/>
                        </a:rPr>
                        <a:t>jezioro</a:t>
                      </a:r>
                      <a:r>
                        <a:rPr lang="en-US" sz="1000" u="none" spc="0" dirty="0">
                          <a:solidFill>
                            <a:srgbClr val="000000">
                              <a:alpha val="100000"/>
                            </a:srgbClr>
                          </a:solidFill>
                          <a:latin typeface="Calibri"/>
                        </a:rPr>
                        <a:t>. Druga </a:t>
                      </a:r>
                      <a:r>
                        <a:rPr lang="en-US" sz="1000" u="none" spc="0" dirty="0" err="1">
                          <a:solidFill>
                            <a:srgbClr val="000000">
                              <a:alpha val="100000"/>
                            </a:srgbClr>
                          </a:solidFill>
                          <a:latin typeface="Calibri"/>
                        </a:rPr>
                        <a:t>kwestia</a:t>
                      </a:r>
                      <a:r>
                        <a:rPr lang="en-US" sz="1000" u="none" spc="0" dirty="0">
                          <a:solidFill>
                            <a:srgbClr val="000000">
                              <a:alpha val="100000"/>
                            </a:srgbClr>
                          </a:solidFill>
                          <a:latin typeface="Calibri"/>
                        </a:rPr>
                        <a:t> to </a:t>
                      </a:r>
                      <a:r>
                        <a:rPr lang="en-US" sz="1000" u="none" spc="0" dirty="0" err="1">
                          <a:solidFill>
                            <a:srgbClr val="000000">
                              <a:alpha val="100000"/>
                            </a:srgbClr>
                          </a:solidFill>
                          <a:latin typeface="Calibri"/>
                        </a:rPr>
                        <a:t>chodnik</a:t>
                      </a:r>
                      <a:r>
                        <a:rPr lang="en-US" sz="1000" u="none" spc="0" dirty="0">
                          <a:solidFill>
                            <a:srgbClr val="000000">
                              <a:alpha val="100000"/>
                            </a:srgbClr>
                          </a:solidFill>
                          <a:latin typeface="Calibri"/>
                        </a:rPr>
                        <a:t> do Dino, z </a:t>
                      </a:r>
                      <a:r>
                        <a:rPr lang="en-US" sz="1000" u="none" spc="0" dirty="0" err="1">
                          <a:solidFill>
                            <a:srgbClr val="000000">
                              <a:alpha val="100000"/>
                            </a:srgbClr>
                          </a:solidFill>
                          <a:latin typeface="Calibri"/>
                        </a:rPr>
                        <a:t>perspektywy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kierowcy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szczególnie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wieczorem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może</a:t>
                      </a:r>
                      <a:r>
                        <a:rPr lang="en-US" sz="1000" u="none" spc="0" dirty="0">
                          <a:solidFill>
                            <a:srgbClr val="000000">
                              <a:alpha val="100000"/>
                            </a:srgbClr>
                          </a:solidFill>
                          <a:latin typeface="Calibri"/>
                        </a:rPr>
                        <a:t> tam </a:t>
                      </a:r>
                      <a:r>
                        <a:rPr lang="en-US" sz="1000" u="none" spc="0" dirty="0" err="1">
                          <a:solidFill>
                            <a:srgbClr val="000000">
                              <a:alpha val="100000"/>
                            </a:srgbClr>
                          </a:solidFill>
                          <a:latin typeface="Calibri"/>
                        </a:rPr>
                        <a:t>dojść</a:t>
                      </a:r>
                      <a:r>
                        <a:rPr lang="en-US" sz="1000" u="none" spc="0" dirty="0">
                          <a:solidFill>
                            <a:srgbClr val="000000">
                              <a:alpha val="100000"/>
                            </a:srgbClr>
                          </a:solidFill>
                          <a:latin typeface="Calibri"/>
                        </a:rPr>
                        <a:t> do </a:t>
                      </a:r>
                      <a:r>
                        <a:rPr lang="en-US" sz="1000" u="none" spc="0" dirty="0" err="1">
                          <a:solidFill>
                            <a:srgbClr val="000000">
                              <a:alpha val="100000"/>
                            </a:srgbClr>
                          </a:solidFill>
                          <a:latin typeface="Calibri"/>
                        </a:rPr>
                        <a:t>wypadku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pieszych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poboczu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widać</a:t>
                      </a:r>
                      <a:r>
                        <a:rPr lang="en-US" sz="1000" u="none" spc="0" dirty="0">
                          <a:solidFill>
                            <a:srgbClr val="000000">
                              <a:alpha val="100000"/>
                            </a:srgbClr>
                          </a:solidFill>
                          <a:latin typeface="Calibri"/>
                        </a:rPr>
                        <a:t>. Jak </a:t>
                      </a:r>
                      <a:r>
                        <a:rPr lang="en-US" sz="1000" u="none" spc="0" dirty="0" err="1">
                          <a:solidFill>
                            <a:srgbClr val="000000">
                              <a:alpha val="100000"/>
                            </a:srgbClr>
                          </a:solidFill>
                          <a:latin typeface="Calibri"/>
                        </a:rPr>
                        <a:t>już</a:t>
                      </a:r>
                      <a:r>
                        <a:rPr lang="en-US" sz="1000" u="none" spc="0" dirty="0">
                          <a:solidFill>
                            <a:srgbClr val="000000">
                              <a:alpha val="100000"/>
                            </a:srgbClr>
                          </a:solidFill>
                          <a:latin typeface="Calibri"/>
                        </a:rPr>
                        <a:t> ma </a:t>
                      </a:r>
                      <a:r>
                        <a:rPr lang="en-US" sz="1000" u="none" spc="0" dirty="0" err="1">
                          <a:solidFill>
                            <a:srgbClr val="000000">
                              <a:alpha val="100000"/>
                            </a:srgbClr>
                          </a:solidFill>
                          <a:latin typeface="Calibri"/>
                        </a:rPr>
                        <a:t>powstać</a:t>
                      </a:r>
                      <a:r>
                        <a:rPr lang="en-US" sz="1000" u="none" spc="0" dirty="0">
                          <a:solidFill>
                            <a:srgbClr val="000000">
                              <a:alpha val="100000"/>
                            </a:srgbClr>
                          </a:solidFill>
                          <a:latin typeface="Calibri"/>
                        </a:rPr>
                        <a:t> ta </a:t>
                      </a:r>
                      <a:r>
                        <a:rPr lang="en-US" sz="1000" u="none" spc="0" dirty="0" err="1">
                          <a:solidFill>
                            <a:srgbClr val="000000">
                              <a:alpha val="100000"/>
                            </a:srgbClr>
                          </a:solidFill>
                          <a:latin typeface="Calibri"/>
                        </a:rPr>
                        <a:t>obwodnica</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moim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zdaniu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fortunnym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miejscu</a:t>
                      </a:r>
                      <a:r>
                        <a:rPr lang="en-US" sz="1000" u="none" spc="0" dirty="0">
                          <a:solidFill>
                            <a:srgbClr val="000000">
                              <a:alpha val="100000"/>
                            </a:srgbClr>
                          </a:solidFill>
                          <a:latin typeface="Calibri"/>
                        </a:rPr>
                        <a:t>, to </a:t>
                      </a:r>
                      <a:r>
                        <a:rPr lang="en-US" sz="1000" u="none" spc="0" dirty="0" err="1">
                          <a:solidFill>
                            <a:srgbClr val="000000">
                              <a:alpha val="100000"/>
                            </a:srgbClr>
                          </a:solidFill>
                          <a:latin typeface="Calibri"/>
                        </a:rPr>
                        <a:t>dobrze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gdyby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powstały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ścieżki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rowerowe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Przez</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cały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rok</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mieszkańcy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Międzyborza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jeżdżą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biegają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Niwki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Kraszów</a:t>
                      </a:r>
                      <a:r>
                        <a:rPr lang="en-US" sz="1000" u="none" spc="0" dirty="0">
                          <a:solidFill>
                            <a:srgbClr val="000000">
                              <a:alpha val="100000"/>
                            </a:srgbClr>
                          </a:solidFill>
                          <a:latin typeface="Calibri"/>
                        </a:rPr>
                        <a:t>, jest tam </a:t>
                      </a:r>
                      <a:r>
                        <a:rPr lang="en-US" sz="1000" u="none" spc="0" dirty="0" err="1">
                          <a:solidFill>
                            <a:srgbClr val="000000">
                              <a:alpha val="100000"/>
                            </a:srgbClr>
                          </a:solidFill>
                          <a:latin typeface="Calibri"/>
                        </a:rPr>
                        <a:t>pięknie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takie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ścieżki</a:t>
                      </a:r>
                      <a:r>
                        <a:rPr lang="en-US" sz="1000" u="none" spc="0" dirty="0">
                          <a:solidFill>
                            <a:srgbClr val="000000">
                              <a:alpha val="100000"/>
                            </a:srgbClr>
                          </a:solidFill>
                          <a:latin typeface="Calibri"/>
                        </a:rPr>
                        <a:t> do </a:t>
                      </a:r>
                      <a:r>
                        <a:rPr lang="en-US" sz="1000" u="none" spc="0" dirty="0" err="1">
                          <a:solidFill>
                            <a:srgbClr val="000000">
                              <a:alpha val="100000"/>
                            </a:srgbClr>
                          </a:solidFill>
                          <a:latin typeface="Calibri"/>
                        </a:rPr>
                        <a:t>rekreacji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byłyby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wskazane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Zatrudnić</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gminie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kompetentnego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pracownika</a:t>
                      </a:r>
                      <a:r>
                        <a:rPr lang="en-US" sz="1000" u="none" spc="0" dirty="0">
                          <a:solidFill>
                            <a:srgbClr val="000000">
                              <a:alpha val="100000"/>
                            </a:srgbClr>
                          </a:solidFill>
                          <a:latin typeface="Calibri"/>
                        </a:rPr>
                        <a:t> do </a:t>
                      </a:r>
                      <a:r>
                        <a:rPr lang="en-US" sz="1000" u="none" spc="0" dirty="0" err="1">
                          <a:solidFill>
                            <a:srgbClr val="000000">
                              <a:alpha val="100000"/>
                            </a:srgbClr>
                          </a:solidFill>
                          <a:latin typeface="Calibri"/>
                        </a:rPr>
                        <a:t>spraw</a:t>
                      </a:r>
                      <a:r>
                        <a:rPr lang="en-US" sz="1000" u="none" spc="0" dirty="0">
                          <a:solidFill>
                            <a:srgbClr val="000000">
                              <a:alpha val="100000"/>
                            </a:srgbClr>
                          </a:solidFill>
                          <a:latin typeface="Calibri"/>
                        </a:rPr>
                        <a:t> KRUS-u, </a:t>
                      </a:r>
                      <a:r>
                        <a:rPr lang="en-US" sz="1000" u="none" spc="0" dirty="0" err="1">
                          <a:solidFill>
                            <a:srgbClr val="000000">
                              <a:alpha val="100000"/>
                            </a:srgbClr>
                          </a:solidFill>
                          <a:latin typeface="Calibri"/>
                        </a:rPr>
                        <a:t>dotacji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otwarcie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nowej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działalności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rozwoju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działalności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gospodarczej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dotacji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dla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gospodarstw</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żeby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chętni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mieszkańcy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mieli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możliwość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rozwoju</a:t>
                      </a:r>
                      <a:r>
                        <a:rPr lang="en-US" sz="1000" u="none" spc="0" dirty="0">
                          <a:solidFill>
                            <a:srgbClr val="000000">
                              <a:alpha val="100000"/>
                            </a:srgbClr>
                          </a:solidFill>
                          <a:latin typeface="Calibri"/>
                        </a:rPr>
                        <a:t>. Z </a:t>
                      </a:r>
                      <a:r>
                        <a:rPr lang="en-US" sz="1000" u="none" spc="0" dirty="0" err="1">
                          <a:solidFill>
                            <a:srgbClr val="000000">
                              <a:alpha val="100000"/>
                            </a:srgbClr>
                          </a:solidFill>
                          <a:latin typeface="Calibri"/>
                        </a:rPr>
                        <a:t>bardziej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górnolotnych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oczekiwań</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znaleźć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inwestorów</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dla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gminy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takich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którzy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odprowadzą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podatki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rzecz</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gminy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stworzą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atrakcyjne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miejsca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pracy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dla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mieszkańców</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Wprowadzić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kontrolę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pieców</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zarówno</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domach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prywatnych</a:t>
                      </a:r>
                      <a:r>
                        <a:rPr lang="en-US" sz="1000" u="none" spc="0" dirty="0">
                          <a:solidFill>
                            <a:srgbClr val="000000">
                              <a:alpha val="100000"/>
                            </a:srgbClr>
                          </a:solidFill>
                          <a:latin typeface="Calibri"/>
                        </a:rPr>
                        <a:t> jak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licznych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fabrykach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meblarskich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ulokowanych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terenie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gminy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dym</a:t>
                      </a:r>
                      <a:r>
                        <a:rPr lang="en-US" sz="1000" u="none" spc="0" dirty="0">
                          <a:solidFill>
                            <a:srgbClr val="000000">
                              <a:alpha val="100000"/>
                            </a:srgbClr>
                          </a:solidFill>
                          <a:latin typeface="Calibri"/>
                        </a:rPr>
                        <a:t> z </a:t>
                      </a:r>
                      <a:r>
                        <a:rPr lang="en-US" sz="1000" u="none" spc="0" dirty="0" err="1">
                          <a:solidFill>
                            <a:srgbClr val="000000">
                              <a:alpha val="100000"/>
                            </a:srgbClr>
                          </a:solidFill>
                          <a:latin typeface="Calibri"/>
                        </a:rPr>
                        <a:t>kominów</a:t>
                      </a:r>
                      <a:r>
                        <a:rPr lang="en-US" sz="1000" u="none" spc="0" dirty="0">
                          <a:solidFill>
                            <a:srgbClr val="000000">
                              <a:alpha val="100000"/>
                            </a:srgbClr>
                          </a:solidFill>
                          <a:latin typeface="Calibri"/>
                        </a:rPr>
                        <a:t> </a:t>
                      </a:r>
                      <a:r>
                        <a:rPr lang="pl-PL" sz="1000" u="none" spc="0" dirty="0">
                          <a:solidFill>
                            <a:srgbClr val="FF0000"/>
                          </a:solidFill>
                          <a:latin typeface="Calibri"/>
                        </a:rPr>
                        <a:t>XXXXX</a:t>
                      </a:r>
                      <a:r>
                        <a:rPr lang="pl-PL" sz="1000" u="none" spc="0" dirty="0">
                          <a:solidFill>
                            <a:srgbClr val="000000">
                              <a:alpha val="100000"/>
                            </a:srgbClr>
                          </a:solidFill>
                          <a:latin typeface="Calibri"/>
                        </a:rPr>
                        <a:t> </a:t>
                      </a:r>
                      <a:r>
                        <a:rPr lang="en-US" sz="1000" u="none" spc="0" dirty="0" err="1">
                          <a:solidFill>
                            <a:srgbClr val="000000">
                              <a:alpha val="100000"/>
                            </a:srgbClr>
                          </a:solidFill>
                          <a:latin typeface="Calibri"/>
                        </a:rPr>
                        <a:t>powoduje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że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można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oddychać</a:t>
                      </a:r>
                      <a:r>
                        <a:rPr lang="en-US" sz="1000" u="none" spc="0" dirty="0">
                          <a:solidFill>
                            <a:srgbClr val="000000">
                              <a:alpha val="100000"/>
                            </a:srgbClr>
                          </a:solidFill>
                          <a:latin typeface="Calibri"/>
                        </a:rPr>
                        <a:t> !. 
</a:t>
                      </a:r>
                      <a:r>
                        <a:rPr lang="en-US" sz="1000" u="none" spc="0" dirty="0" err="1">
                          <a:solidFill>
                            <a:srgbClr val="000000">
                              <a:alpha val="100000"/>
                            </a:srgbClr>
                          </a:solidFill>
                          <a:latin typeface="Calibri"/>
                        </a:rPr>
                        <a:t>Wprowadzić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kontrolę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odprowadzania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ścieków</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zanieczyszczeń</a:t>
                      </a:r>
                      <a:r>
                        <a:rPr lang="en-US" sz="1000" u="none" spc="0" dirty="0">
                          <a:solidFill>
                            <a:srgbClr val="000000">
                              <a:alpha val="100000"/>
                            </a:srgbClr>
                          </a:solidFill>
                          <a:latin typeface="Calibri"/>
                        </a:rPr>
                        <a:t> z </a:t>
                      </a:r>
                      <a:r>
                        <a:rPr lang="en-US" sz="1000" u="none" spc="0" dirty="0" err="1">
                          <a:solidFill>
                            <a:srgbClr val="000000">
                              <a:alpha val="100000"/>
                            </a:srgbClr>
                          </a:solidFill>
                          <a:latin typeface="Calibri"/>
                        </a:rPr>
                        <a:t>zakładów</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zlokalizowanych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terenie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gminy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proszę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zweryfikować</a:t>
                      </a:r>
                      <a:r>
                        <a:rPr lang="en-US" sz="1000" u="none" spc="0" dirty="0">
                          <a:solidFill>
                            <a:srgbClr val="000000">
                              <a:alpha val="100000"/>
                            </a:srgbClr>
                          </a:solidFill>
                          <a:latin typeface="Calibri"/>
                        </a:rPr>
                        <a:t> stan </a:t>
                      </a:r>
                      <a:r>
                        <a:rPr lang="en-US" sz="1000" u="none" spc="0" dirty="0" err="1">
                          <a:solidFill>
                            <a:srgbClr val="000000">
                              <a:alpha val="100000"/>
                            </a:srgbClr>
                          </a:solidFill>
                          <a:latin typeface="Calibri"/>
                        </a:rPr>
                        <a:t>drzew</a:t>
                      </a:r>
                      <a:r>
                        <a:rPr lang="en-US" sz="1000" u="none" spc="0" dirty="0">
                          <a:solidFill>
                            <a:srgbClr val="000000">
                              <a:alpha val="100000"/>
                            </a:srgbClr>
                          </a:solidFill>
                          <a:latin typeface="Calibri"/>
                        </a:rPr>
                        <a:t> za </a:t>
                      </a:r>
                      <a:r>
                        <a:rPr lang="en-US" sz="1000" u="none" spc="0" dirty="0" err="1">
                          <a:solidFill>
                            <a:srgbClr val="000000">
                              <a:alpha val="100000"/>
                            </a:srgbClr>
                          </a:solidFill>
                          <a:latin typeface="Calibri"/>
                        </a:rPr>
                        <a:t>firmą</a:t>
                      </a:r>
                      <a:r>
                        <a:rPr lang="en-US" sz="1000" u="none" spc="0" dirty="0">
                          <a:solidFill>
                            <a:srgbClr val="000000">
                              <a:alpha val="100000"/>
                            </a:srgbClr>
                          </a:solidFill>
                          <a:latin typeface="Calibri"/>
                        </a:rPr>
                        <a:t> </a:t>
                      </a:r>
                      <a:r>
                        <a:rPr lang="pl-PL" sz="1000" u="none" spc="0" dirty="0">
                          <a:solidFill>
                            <a:srgbClr val="FF0000"/>
                          </a:solidFill>
                          <a:latin typeface="Calibri"/>
                        </a:rPr>
                        <a:t>XXXXX</a:t>
                      </a:r>
                      <a:r>
                        <a:rPr lang="en-US" sz="1000" u="none" spc="0" dirty="0">
                          <a:solidFill>
                            <a:srgbClr val="000000">
                              <a:alpha val="100000"/>
                            </a:srgbClr>
                          </a:solidFill>
                          <a:latin typeface="Calibri"/>
                        </a:rPr>
                        <a:t> - </a:t>
                      </a:r>
                      <a:r>
                        <a:rPr lang="en-US" sz="1000" u="none" spc="0" dirty="0" err="1">
                          <a:solidFill>
                            <a:srgbClr val="000000">
                              <a:alpha val="100000"/>
                            </a:srgbClr>
                          </a:solidFill>
                          <a:latin typeface="Calibri"/>
                        </a:rPr>
                        <a:t>drzewa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usychają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jedno</a:t>
                      </a:r>
                      <a:r>
                        <a:rPr lang="en-US" sz="1000" u="none" spc="0" dirty="0">
                          <a:solidFill>
                            <a:srgbClr val="000000">
                              <a:alpha val="100000"/>
                            </a:srgbClr>
                          </a:solidFill>
                          <a:latin typeface="Calibri"/>
                        </a:rPr>
                        <a:t> po </a:t>
                      </a:r>
                      <a:r>
                        <a:rPr lang="en-US" sz="1000" u="none" spc="0" dirty="0" err="1">
                          <a:solidFill>
                            <a:srgbClr val="000000">
                              <a:alpha val="100000"/>
                            </a:srgbClr>
                          </a:solidFill>
                          <a:latin typeface="Calibri"/>
                        </a:rPr>
                        <a:t>drugim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Doprowadzić</a:t>
                      </a:r>
                      <a:r>
                        <a:rPr lang="en-US" sz="1000" u="none" spc="0" dirty="0">
                          <a:solidFill>
                            <a:srgbClr val="000000">
                              <a:alpha val="100000"/>
                            </a:srgbClr>
                          </a:solidFill>
                          <a:latin typeface="Calibri"/>
                        </a:rPr>
                        <a:t> do </a:t>
                      </a:r>
                      <a:r>
                        <a:rPr lang="en-US" sz="1000" u="none" spc="0" dirty="0" err="1">
                          <a:solidFill>
                            <a:srgbClr val="000000">
                              <a:alpha val="100000"/>
                            </a:srgbClr>
                          </a:solidFill>
                          <a:latin typeface="Calibri"/>
                        </a:rPr>
                        <a:t>położenia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terenie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całej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gminy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światłowodu</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Wprowadzic ograniczenia przejazdu tirów, światła lub wysepki na drodze Bo auta jeżdżą więcej niż 50 na godzinę</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Wspierać nalych przedsiębiorców i jak najszybciej ruszyć z budową obwodnicy.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Współpracować z mieszkańcami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dirty="0">
                          <a:solidFill>
                            <a:srgbClr val="000000">
                              <a:alpha val="100000"/>
                            </a:srgbClr>
                          </a:solidFill>
                          <a:latin typeface="Calibri"/>
                        </a:rPr>
                        <a:t>W </a:t>
                      </a:r>
                      <a:r>
                        <a:rPr lang="en-US" sz="1000" u="none" spc="0" dirty="0" err="1">
                          <a:solidFill>
                            <a:srgbClr val="000000">
                              <a:alpha val="100000"/>
                            </a:srgbClr>
                          </a:solidFill>
                          <a:latin typeface="Calibri"/>
                        </a:rPr>
                        <a:t>standardzie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chodniki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miejsca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gdzie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można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spędzić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czas</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wolny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większy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wybór</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rynku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pracy</a:t>
                      </a:r>
                      <a:endParaRPr lang="en-US" sz="1000" u="none" spc="0" dirty="0">
                        <a:solidFill>
                          <a:srgbClr val="000000">
                            <a:alpha val="100000"/>
                          </a:srgbClr>
                        </a:solidFill>
                        <a:latin typeface="Calibri"/>
                      </a:endParaRP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6576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Wybudować coś dla młodzieży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Wybudować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Orlika,aby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młodzież</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miała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gdzie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dokazywać,brakuje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chodnika</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stronę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Pawłowa</a:t>
                      </a:r>
                      <a:r>
                        <a:rPr lang="en-US" sz="1000" u="none" spc="0" dirty="0">
                          <a:solidFill>
                            <a:srgbClr val="000000">
                              <a:alpha val="100000"/>
                            </a:srgbClr>
                          </a:solidFill>
                          <a:latin typeface="Calibri"/>
                        </a:rPr>
                        <a:t> co </a:t>
                      </a:r>
                      <a:r>
                        <a:rPr lang="en-US" sz="1000" u="none" spc="0" dirty="0" err="1">
                          <a:solidFill>
                            <a:srgbClr val="000000">
                              <a:alpha val="100000"/>
                            </a:srgbClr>
                          </a:solidFill>
                          <a:latin typeface="Calibri"/>
                        </a:rPr>
                        <a:t>stwarza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ryzyko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potrącenia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pieszego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zlikwidować</a:t>
                      </a:r>
                      <a:r>
                        <a:rPr lang="en-US" sz="1000" u="none" spc="0" dirty="0">
                          <a:solidFill>
                            <a:srgbClr val="000000">
                              <a:alpha val="100000"/>
                            </a:srgbClr>
                          </a:solidFill>
                          <a:latin typeface="Calibri"/>
                        </a:rPr>
                        <a:t> problem -</a:t>
                      </a:r>
                      <a:r>
                        <a:rPr lang="en-US" sz="1000" u="none" spc="0" dirty="0" err="1">
                          <a:solidFill>
                            <a:srgbClr val="000000">
                              <a:alpha val="100000"/>
                            </a:srgbClr>
                          </a:solidFill>
                          <a:latin typeface="Calibri"/>
                        </a:rPr>
                        <a:t>skwer</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ul.Sycowska-okupowany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przez</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pijacki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ćpuński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element,to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samo</a:t>
                      </a:r>
                      <a:r>
                        <a:rPr lang="en-US" sz="1000" u="none" spc="0" dirty="0">
                          <a:solidFill>
                            <a:srgbClr val="000000">
                              <a:alpha val="100000"/>
                            </a:srgbClr>
                          </a:solidFill>
                          <a:latin typeface="Calibri"/>
                        </a:rPr>
                        <a:t> z </a:t>
                      </a:r>
                      <a:r>
                        <a:rPr lang="en-US" sz="1000" u="none" spc="0" dirty="0" err="1">
                          <a:solidFill>
                            <a:srgbClr val="000000">
                              <a:alpha val="100000"/>
                            </a:srgbClr>
                          </a:solidFill>
                          <a:latin typeface="Calibri"/>
                        </a:rPr>
                        <a:t>alejką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szumnie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nazywanym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parkiem-moze</a:t>
                      </a:r>
                      <a:r>
                        <a:rPr lang="en-US" sz="1000" u="none" spc="0" dirty="0">
                          <a:solidFill>
                            <a:srgbClr val="000000">
                              <a:alpha val="100000"/>
                            </a:srgbClr>
                          </a:solidFill>
                          <a:latin typeface="Calibri"/>
                        </a:rPr>
                        <a:t> monitoring </a:t>
                      </a:r>
                      <a:r>
                        <a:rPr lang="en-US" sz="1000" u="none" spc="0" dirty="0" err="1">
                          <a:solidFill>
                            <a:srgbClr val="000000">
                              <a:alpha val="100000"/>
                            </a:srgbClr>
                          </a:solidFill>
                          <a:latin typeface="Calibri"/>
                        </a:rPr>
                        <a:t>pomógłby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utrzymać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porządek,na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ul.Wroclawskiej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przy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działkach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Rod,zbudowany"chodnik"do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nikąd-tylko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dla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działkowców?Lepsza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tak</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potrzebna</a:t>
                      </a:r>
                      <a:r>
                        <a:rPr lang="en-US" sz="1000" u="none" spc="0" dirty="0">
                          <a:solidFill>
                            <a:srgbClr val="000000">
                              <a:alpha val="100000"/>
                            </a:srgbClr>
                          </a:solidFill>
                          <a:latin typeface="Calibri"/>
                        </a:rPr>
                        <a:t> jest </a:t>
                      </a:r>
                      <a:r>
                        <a:rPr lang="en-US" sz="1000" u="none" spc="0" dirty="0" err="1">
                          <a:solidFill>
                            <a:srgbClr val="000000">
                              <a:alpha val="100000"/>
                            </a:srgbClr>
                          </a:solidFill>
                          <a:latin typeface="Calibri"/>
                        </a:rPr>
                        <a:t>ścieżka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rowerowa</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Wydarzenia kulturalne, lepszy dostęp do stomatologa, chodniki w wioskach i w kierunku Dino</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Wykorzystać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uwypuklić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walory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które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posiada</a:t>
                      </a:r>
                      <a:endParaRPr lang="en-US" sz="1000" u="none" spc="0" dirty="0">
                        <a:solidFill>
                          <a:srgbClr val="000000">
                            <a:alpha val="100000"/>
                          </a:srgbClr>
                        </a:solidFill>
                        <a:latin typeface="Calibri"/>
                      </a:endParaRP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Wyremontować drogi. Wybudować i dokończyć chodniki.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Wyznaczyć i oznakować szlaki turystyczne.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Wziąść sie do roboty i spełnić obietnice z wyborów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Wzorować się na gminach ościennych.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zabdac o bezpieczenstwo i usługi gastronomiczne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Zacząć ich słuchać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Zaczęło coś robić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Zadbać o bezpieczeństwo i dobrobyt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Zadbać</a:t>
                      </a:r>
                      <a:r>
                        <a:rPr lang="en-US" sz="1000" u="none" spc="0" dirty="0">
                          <a:solidFill>
                            <a:srgbClr val="000000">
                              <a:alpha val="100000"/>
                            </a:srgbClr>
                          </a:solidFill>
                          <a:latin typeface="Calibri"/>
                        </a:rPr>
                        <a:t> o </a:t>
                      </a:r>
                      <a:r>
                        <a:rPr lang="en-US" sz="1000" u="none" spc="0" dirty="0" err="1">
                          <a:solidFill>
                            <a:srgbClr val="000000">
                              <a:alpha val="100000"/>
                            </a:srgbClr>
                          </a:solidFill>
                          <a:latin typeface="Calibri"/>
                        </a:rPr>
                        <a:t>bezpieczeństwo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rozwój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dzieci</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42291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Zadbać o bezpieczeństwo mieszkańców, budowę dróg, pozyskiwanie inwestorów( tworzenie nowych miejsc pracy, zachęcanie młodych ludzi do osiedlania się na terenie gminy), ograniczanie wszechobecnej
 " biurokracji" do niezbędnego minimum,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Zadbać o bezpieczeństwo m.in. na przystanku taxi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Zadbać o bezpieczeństwo szczególnie we wsiach w których brak chodnika oczywiście przy drodze dk 25!!! To już ręce opadają w sąsiedniej gminie trzy razy był remontowany , a u nas po blokadach i spotkaniach z posłami urząd jakby nie zauważał że dorośli chodzą rowami , a dzieci są wożone nawet 300 metrów przez rodziców!!! No ale cóż władza za władzą przychodzi i odchodzi jakby nic i oczywiście już słychać chodnika nie będzie 🙁 jak władza nic nie robi w tej kwestii tylko na wejściu już tak mówi to co my jako mieszkańcy możemy sami zrobić ???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Zadbać o czystość miasta oraz rozbudowę placów zabaw dla dzieci oraz dodatkowych dla nich zajec</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Zadbać</a:t>
                      </a:r>
                      <a:r>
                        <a:rPr lang="en-US" sz="1000" u="none" spc="0" dirty="0">
                          <a:solidFill>
                            <a:srgbClr val="000000">
                              <a:alpha val="100000"/>
                            </a:srgbClr>
                          </a:solidFill>
                          <a:latin typeface="Calibri"/>
                        </a:rPr>
                        <a:t> o </a:t>
                      </a:r>
                      <a:r>
                        <a:rPr lang="en-US" sz="1000" u="none" spc="0" dirty="0" err="1">
                          <a:solidFill>
                            <a:srgbClr val="000000">
                              <a:alpha val="100000"/>
                            </a:srgbClr>
                          </a:solidFill>
                          <a:latin typeface="Calibri"/>
                        </a:rPr>
                        <a:t>czystość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wioskach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Zrobić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pozadek</a:t>
                      </a:r>
                      <a:r>
                        <a:rPr lang="en-US" sz="1000" u="none" spc="0" dirty="0">
                          <a:solidFill>
                            <a:srgbClr val="000000">
                              <a:alpha val="100000"/>
                            </a:srgbClr>
                          </a:solidFill>
                          <a:latin typeface="Calibri"/>
                        </a:rPr>
                        <a:t> z </a:t>
                      </a:r>
                      <a:r>
                        <a:rPr lang="en-US" sz="1000" u="none" spc="0" dirty="0" err="1">
                          <a:solidFill>
                            <a:srgbClr val="000000">
                              <a:alpha val="100000"/>
                            </a:srgbClr>
                          </a:solidFill>
                          <a:latin typeface="Calibri"/>
                        </a:rPr>
                        <a:t>sołtysami</a:t>
                      </a:r>
                      <a:r>
                        <a:rPr lang="en-US" sz="1000" u="none" spc="0" dirty="0">
                          <a:solidFill>
                            <a:srgbClr val="000000">
                              <a:alpha val="100000"/>
                            </a:srgbClr>
                          </a:solidFill>
                          <a:latin typeface="Calibri"/>
                        </a:rPr>
                        <a:t> aby </a:t>
                      </a:r>
                      <a:r>
                        <a:rPr lang="en-US" sz="1000" u="none" spc="0" dirty="0" err="1">
                          <a:solidFill>
                            <a:srgbClr val="000000">
                              <a:alpha val="100000"/>
                            </a:srgbClr>
                          </a:solidFill>
                          <a:latin typeface="Calibri"/>
                        </a:rPr>
                        <a:t>sami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byli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dawali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przyklad</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Zadbać</a:t>
                      </a:r>
                      <a:r>
                        <a:rPr lang="en-US" sz="1000" u="none" spc="0" dirty="0">
                          <a:solidFill>
                            <a:srgbClr val="000000">
                              <a:alpha val="100000"/>
                            </a:srgbClr>
                          </a:solidFill>
                          <a:latin typeface="Calibri"/>
                        </a:rPr>
                        <a:t> o </a:t>
                      </a:r>
                      <a:r>
                        <a:rPr lang="en-US" sz="1000" u="none" spc="0" dirty="0" err="1">
                          <a:solidFill>
                            <a:srgbClr val="000000">
                              <a:alpha val="100000"/>
                            </a:srgbClr>
                          </a:solidFill>
                          <a:latin typeface="Calibri"/>
                        </a:rPr>
                        <a:t>miejsca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spotkań</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oraz</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zapewnić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dostęp</a:t>
                      </a:r>
                      <a:r>
                        <a:rPr lang="en-US" sz="1000" u="none" spc="0" dirty="0">
                          <a:solidFill>
                            <a:srgbClr val="000000">
                              <a:alpha val="100000"/>
                            </a:srgbClr>
                          </a:solidFill>
                          <a:latin typeface="Calibri"/>
                        </a:rPr>
                        <a:t> do </a:t>
                      </a:r>
                      <a:r>
                        <a:rPr lang="en-US" sz="1000" u="none" spc="0" dirty="0" err="1">
                          <a:solidFill>
                            <a:srgbClr val="000000">
                              <a:alpha val="100000"/>
                            </a:srgbClr>
                          </a:solidFill>
                          <a:latin typeface="Calibri"/>
                        </a:rPr>
                        <a:t>komunikacji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miejskiej</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zadbać o możliwość utworzenia miejsc takich jak : ścieżka rowerowa, miejsc spotkań dla naszej młodzieży ( kafejka aby młodzież mogła się spotkać )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Zadbać o nową pocztę , nowy ośrodek zdrowia z nową obsługą .Ogrodzenie parku sprawienie by był bardziej przyjemny ,nie koniecznie za duże pieniądze . By miasto stało się bardziej kolorowe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Zadbać o oświetlenie i chodnik do Dino</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Zadbać</a:t>
                      </a:r>
                      <a:r>
                        <a:rPr lang="en-US" sz="1000" u="none" spc="0" dirty="0">
                          <a:solidFill>
                            <a:srgbClr val="000000">
                              <a:alpha val="100000"/>
                            </a:srgbClr>
                          </a:solidFill>
                          <a:latin typeface="Calibri"/>
                        </a:rPr>
                        <a:t> o </a:t>
                      </a:r>
                      <a:r>
                        <a:rPr lang="en-US" sz="1000" u="none" spc="0" dirty="0" err="1">
                          <a:solidFill>
                            <a:srgbClr val="000000">
                              <a:alpha val="100000"/>
                            </a:srgbClr>
                          </a:solidFill>
                          <a:latin typeface="Calibri"/>
                        </a:rPr>
                        <a:t>otoczenie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środowisko</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Zadbać o porządek w gminie i  żeby psy luzem nie biegały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Zadbać o progi zwalniające na osiedlach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Zadbać</a:t>
                      </a:r>
                      <a:r>
                        <a:rPr lang="en-US" sz="1000" u="none" spc="0" dirty="0">
                          <a:solidFill>
                            <a:srgbClr val="000000">
                              <a:alpha val="100000"/>
                            </a:srgbClr>
                          </a:solidFill>
                          <a:latin typeface="Calibri"/>
                        </a:rPr>
                        <a:t> o </a:t>
                      </a:r>
                      <a:r>
                        <a:rPr lang="en-US" sz="1000" u="none" spc="0" dirty="0" err="1">
                          <a:solidFill>
                            <a:srgbClr val="000000">
                              <a:alpha val="100000"/>
                            </a:srgbClr>
                          </a:solidFill>
                          <a:latin typeface="Calibri"/>
                        </a:rPr>
                        <a:t>spokój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bezpieczeństwo</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5814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Zadbać o to aby wioski były dostatnio oświetlone i zrobione chodniki. W samym miedzyborzu na głównej krzyżówce przydała by się sygnalizacja świetlna lub rondo co ułatwiłoby poruszanie się zarówno kierowcom jak i pieszym.</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Zadbało</a:t>
                      </a:r>
                      <a:r>
                        <a:rPr lang="en-US" sz="1000" u="none" spc="0" dirty="0">
                          <a:solidFill>
                            <a:srgbClr val="000000">
                              <a:alpha val="100000"/>
                            </a:srgbClr>
                          </a:solidFill>
                          <a:latin typeface="Calibri"/>
                        </a:rPr>
                        <a:t> o </a:t>
                      </a:r>
                      <a:r>
                        <a:rPr lang="en-US" sz="1000" u="none" spc="0" dirty="0" err="1">
                          <a:solidFill>
                            <a:srgbClr val="000000">
                              <a:alpha val="100000"/>
                            </a:srgbClr>
                          </a:solidFill>
                          <a:latin typeface="Calibri"/>
                        </a:rPr>
                        <a:t>więcej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wydarzeń</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kulturowych</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tym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dla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najmłodszych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mieszkańców</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Żeby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parki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miejskie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były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dla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wszystkich</a:t>
                      </a:r>
                      <a:r>
                        <a:rPr lang="en-US" sz="1000" u="none" spc="0" dirty="0">
                          <a:solidFill>
                            <a:srgbClr val="000000">
                              <a:alpha val="100000"/>
                            </a:srgbClr>
                          </a:solidFill>
                          <a:latin typeface="Calibri"/>
                        </a:rPr>
                        <a:t> a </a:t>
                      </a:r>
                      <a:r>
                        <a:rPr lang="en-US" sz="1000" u="none" spc="0" dirty="0" err="1">
                          <a:solidFill>
                            <a:srgbClr val="000000">
                              <a:alpha val="100000"/>
                            </a:srgbClr>
                          </a:solidFill>
                          <a:latin typeface="Calibri"/>
                        </a:rPr>
                        <a:t>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tylko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dla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osób</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pijących</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nich</a:t>
                      </a:r>
                      <a:r>
                        <a:rPr lang="en-US" sz="1000" u="none" spc="0" dirty="0">
                          <a:solidFill>
                            <a:srgbClr val="000000">
                              <a:alpha val="100000"/>
                            </a:srgbClr>
                          </a:solidFill>
                          <a:latin typeface="Calibri"/>
                        </a:rPr>
                        <a:t>.</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Zająć się problemem zanieczyszczenia powietrza spowodowanego paleniem w piecach rzeczami do tego nie przeznaczonych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Zajęcia korekcyjne dla dzieci , darmowe dodatkowe zajęcia ( szachy,), budowa hali sportowej, boisko do tenisa ziemnego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Zapewnić bezpieczeństwo, czyste miasto, czysta gmina, rozrywka dla starszych i młodszych.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Zapewnić bezpieczny ruch dla samochodów i pieszych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Zdecydowanie poprawić oświetlenie, otworzyć sieciowe sklepy, drogerie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Zintegrować mieszkańców, zadbać o ochronę środowiska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Zinteresować się emisjami gazów przez firmy meblarskie, zwłaszcza w Bukowinie Sycowskiej</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Zmniejszyć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podatki</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Zrobić rondo na Wrocławskiej /Sycowskiej</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Zwiększyć bezpieczeństwo mieszkańców, założyć monitoring, zwiększyć dostępność do lekarzy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Zwolnić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osoby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fizyczne</a:t>
                      </a:r>
                      <a:r>
                        <a:rPr lang="en-US" sz="1000" u="none" spc="0" dirty="0">
                          <a:solidFill>
                            <a:srgbClr val="000000">
                              <a:alpha val="100000"/>
                            </a:srgbClr>
                          </a:solidFill>
                          <a:latin typeface="Calibri"/>
                        </a:rPr>
                        <a:t> z </a:t>
                      </a:r>
                      <a:r>
                        <a:rPr lang="en-US" sz="1000" u="none" spc="0" dirty="0" err="1">
                          <a:solidFill>
                            <a:srgbClr val="000000">
                              <a:alpha val="100000"/>
                            </a:srgbClr>
                          </a:solidFill>
                          <a:latin typeface="Calibri"/>
                        </a:rPr>
                        <a:t>podatku</a:t>
                      </a:r>
                      <a:r>
                        <a:rPr lang="en-US" sz="1000" u="none" spc="0" dirty="0">
                          <a:solidFill>
                            <a:srgbClr val="000000">
                              <a:alpha val="100000"/>
                            </a:srgbClr>
                          </a:solidFill>
                          <a:latin typeface="Calibri"/>
                        </a:rPr>
                        <a:t> od </a:t>
                      </a:r>
                      <a:r>
                        <a:rPr lang="en-US" sz="1000" u="none" spc="0" dirty="0" err="1">
                          <a:solidFill>
                            <a:srgbClr val="000000">
                              <a:alpha val="100000"/>
                            </a:srgbClr>
                          </a:solidFill>
                          <a:latin typeface="Calibri"/>
                        </a:rPr>
                        <a:t>nieruchomości</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10668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1. Drogi (Kraszów i okolice). Niestety "latanie" dziur przynosi tylko tymczasowe efekty (droga Miedzyborz-Kraszów). Natomiast droga w kierunku Ligoty Rybińskiej z Kraszowa woła o pomstę do nieba... Dziury, rozwalone pobocza, po deszczu tworzą się wręcz jeziorka. Tymczasem dziesiątki osób dojeżdża tamtędy do pracy do pobliskich firm.
2. Sygnalizacja świetlna na głównym skrzyżowaniu w Miedzyborzu. Mało który kierowca jedzie tą drogą 40km/h, a w godzinach szczytu skręcić w lewo graniczy z cudem, co tworzy zatory. 
3. Zaplecze sportowe typu siłownia. W pobliskim Sycowie są 4 siłownie i wszystkie prosperują. Może warto pomyśleć o takim obiekcie u nas. Niestety siłownia zewnętrzna przy stadionie nie nadaje się do użytku zimą. Brakuje porządnego miejsca do uprawiania sportu czy i oferty zajęć  sportowych dla dorosłych.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714375"/>
          <a:ext cx="8953500" cy="5181600"/>
          <a:chOff x="190500" y="714375"/>
          <a:chExt cx="8953500" cy="5181600"/>
        </a:xfrm>
      </p:grpSpPr>
      <p:sp>
        <p:nvSpPr>
          <p:cNvPr id="5" name="pole tekstowe 4"/>
          <p:cNvSpPr txBox="1"/>
          <p:nvPr/>
        </p:nvSpPr>
        <p:spPr>
          <a:xfrm>
            <a:off x="190500" y="1190625"/>
            <a:ext cx="3810000" cy="57150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900" i="1" u="none" spc="0">
                <a:solidFill>
                  <a:srgbClr val="000000">
                    <a:alpha val="100000"/>
                  </a:srgbClr>
                </a:solidFill>
                <a:latin typeface="Calibri"/>
              </a:rPr>
              <a:t>Wybór opcji, odpowiedziano 191x, brak odpowiedzi 0x</a:t>
            </a:r>
          </a:p>
        </p:txBody>
      </p:sp>
      <p:graphicFrame>
        <p:nvGraphicFramePr>
          <p:cNvPr id="2" name="Tabela 1"/>
          <p:cNvGraphicFramePr>
            <a:graphicFrameLocks noGrp="1"/>
          </p:cNvGraphicFramePr>
          <p:nvPr/>
        </p:nvGraphicFramePr>
        <p:xfrm>
          <a:off x="285750" y="1428750"/>
          <a:ext cx="8572500" cy="1866900"/>
        </p:xfrm>
        <a:graphic>
          <a:graphicData uri="http://schemas.openxmlformats.org/drawingml/2006/table">
            <a:tbl>
              <a:tblPr firstRow="1" bandRow="1"/>
              <a:tblGrid>
                <a:gridCol w="2857500">
                  <a:extLst>
                    <a:ext uri="{9D8B030D-6E8A-4147-A177-3AD203B41FA5}">
                      <a16:colId xmlns:a16="http://schemas.microsoft.com/office/drawing/2014/main" val="20000"/>
                    </a:ext>
                  </a:extLst>
                </a:gridCol>
                <a:gridCol w="2857500">
                  <a:extLst>
                    <a:ext uri="{9D8B030D-6E8A-4147-A177-3AD203B41FA5}">
                      <a16:colId xmlns:a16="http://schemas.microsoft.com/office/drawing/2014/main" val="20001"/>
                    </a:ext>
                  </a:extLst>
                </a:gridCol>
                <a:gridCol w="2857500">
                  <a:extLst>
                    <a:ext uri="{9D8B030D-6E8A-4147-A177-3AD203B41FA5}">
                      <a16:colId xmlns:a16="http://schemas.microsoft.com/office/drawing/2014/main" val="20002"/>
                    </a:ext>
                  </a:extLst>
                </a:gridCol>
              </a:tblGrid>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Odpowiedź</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CFD7DA">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Odpowiedzi</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CFD7DA">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Udział</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CFD7DA">
                        <a:alpha val="100000"/>
                      </a:srgbClr>
                    </a:solidFill>
                  </a:tcPr>
                </a:tc>
                <a:extLst>
                  <a:ext uri="{0D108BD9-81ED-4DB2-BD59-A6C34878D82A}">
                    <a16:rowId xmlns:a16="http://schemas.microsoft.com/office/drawing/2014/main" val="10000"/>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Bardzo dobre</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9</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4.71%</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Dobre</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51</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26.7%</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Przeciętne</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86</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45.03%</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Marne</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24</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12.57%</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Fatalne</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20</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10.47%</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Bez zdania</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0.52%</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bl>
          </a:graphicData>
        </a:graphic>
      </p:graphicFrame>
      <p:pic>
        <p:nvPicPr>
          <p:cNvPr id="3" name="Obraz 2"/>
          <p:cNvPicPr>
            <a:picLocks noChangeAspect="1"/>
          </p:cNvPicPr>
          <p:nvPr/>
        </p:nvPicPr>
        <p:blipFill>
          <a:blip r:embed="rId2"/>
          <a:stretch>
            <a:fillRect/>
          </a:stretch>
        </p:blipFill>
        <p:spPr>
          <a:xfrm>
            <a:off x="285750" y="3295650"/>
            <a:ext cx="8572500" cy="1885950"/>
          </a:xfrm>
          <a:prstGeom prst="rect">
            <a:avLst/>
          </a:prstGeom>
          <a:noFill/>
          <a:ln w="0" cap="flat" cmpd="sng" algn="ctr">
            <a:solidFill>
              <a:srgbClr val="000000">
                <a:alpha val="100000"/>
              </a:srgbClr>
            </a:solidFill>
            <a:prstDash val="solid"/>
            <a:round/>
            <a:headEnd type="none" w="med" len="med"/>
            <a:tailEnd type="none" w="med" len="med"/>
          </a:ln>
        </p:spPr>
      </p:pic>
      <p:sp>
        <p:nvSpPr>
          <p:cNvPr id="4" name="pole tekstowe 3"/>
          <p:cNvSpPr txBox="1"/>
          <p:nvPr/>
        </p:nvSpPr>
        <p:spPr>
          <a:xfrm>
            <a:off x="190500" y="714375"/>
            <a:ext cx="8763000" cy="47625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1500" b="1" u="none" spc="0">
                <a:solidFill>
                  <a:srgbClr val="000000">
                    <a:alpha val="100000"/>
                  </a:srgbClr>
                </a:solidFill>
                <a:latin typeface="Calibri"/>
              </a:rPr>
              <a:t>Jak ocenia Pani/Pan Gminę Międzybórz jako miejsce do życia?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714375"/>
          <a:ext cx="8953500" cy="5181600"/>
          <a:chOff x="190500" y="714375"/>
          <a:chExt cx="8953500" cy="5181600"/>
        </a:xfrm>
      </p:grpSpPr>
      <p:sp>
        <p:nvSpPr>
          <p:cNvPr id="5" name="pole tekstowe 4"/>
          <p:cNvSpPr txBox="1"/>
          <p:nvPr/>
        </p:nvSpPr>
        <p:spPr>
          <a:xfrm>
            <a:off x="190500" y="1190625"/>
            <a:ext cx="3810000" cy="57150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900" i="1" u="none" spc="0">
                <a:solidFill>
                  <a:srgbClr val="000000">
                    <a:alpha val="100000"/>
                  </a:srgbClr>
                </a:solidFill>
                <a:latin typeface="Calibri"/>
              </a:rPr>
              <a:t>Wybór opcji, odpowiedziano 159x, brak odpowiedzi 32x</a:t>
            </a:r>
          </a:p>
        </p:txBody>
      </p:sp>
      <p:graphicFrame>
        <p:nvGraphicFramePr>
          <p:cNvPr id="2" name="Tabela 1"/>
          <p:cNvGraphicFramePr>
            <a:graphicFrameLocks noGrp="1"/>
          </p:cNvGraphicFramePr>
          <p:nvPr/>
        </p:nvGraphicFramePr>
        <p:xfrm>
          <a:off x="285750" y="1428750"/>
          <a:ext cx="8572500" cy="1874520"/>
        </p:xfrm>
        <a:graphic>
          <a:graphicData uri="http://schemas.openxmlformats.org/drawingml/2006/table">
            <a:tbl>
              <a:tblPr firstRow="1" bandRow="1"/>
              <a:tblGrid>
                <a:gridCol w="2857500">
                  <a:extLst>
                    <a:ext uri="{9D8B030D-6E8A-4147-A177-3AD203B41FA5}">
                      <a16:colId xmlns:a16="http://schemas.microsoft.com/office/drawing/2014/main" val="20000"/>
                    </a:ext>
                  </a:extLst>
                </a:gridCol>
                <a:gridCol w="2857500">
                  <a:extLst>
                    <a:ext uri="{9D8B030D-6E8A-4147-A177-3AD203B41FA5}">
                      <a16:colId xmlns:a16="http://schemas.microsoft.com/office/drawing/2014/main" val="20001"/>
                    </a:ext>
                  </a:extLst>
                </a:gridCol>
                <a:gridCol w="2857500">
                  <a:extLst>
                    <a:ext uri="{9D8B030D-6E8A-4147-A177-3AD203B41FA5}">
                      <a16:colId xmlns:a16="http://schemas.microsoft.com/office/drawing/2014/main" val="20002"/>
                    </a:ext>
                  </a:extLst>
                </a:gridCol>
              </a:tblGrid>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Odpowiedź</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CFD7DA">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Odpowiedzi</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CFD7DA">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Udział</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CFD7DA">
                        <a:alpha val="100000"/>
                      </a:srgbClr>
                    </a:solidFill>
                  </a:tcPr>
                </a:tc>
                <a:extLst>
                  <a:ext uri="{0D108BD9-81ED-4DB2-BD59-A6C34878D82A}">
                    <a16:rowId xmlns:a16="http://schemas.microsoft.com/office/drawing/2014/main" val="10000"/>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rodzina</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93</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58.49%</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mieszkanie</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34</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21.38%</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walory otoczenia</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14</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8.81%</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poziom usług</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l" rtl="0" fontAlgn="base">
                        <a:lnSpc>
                          <a:spcPct val="100000"/>
                        </a:lnSpc>
                        <a:spcBef>
                          <a:spcPts val="0"/>
                        </a:spcBef>
                        <a:spcAft>
                          <a:spcPts val="0"/>
                        </a:spcAft>
                      </a:pPr>
                      <a:endParaRPr/>
                    </a:p>
                  </a:txBody>
                  <a:tcPr marL="0" marR="0" marT="0" marB="0">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0%</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dostępność do szkoły, przedszkola</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2</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1.26%</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przypadek</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16</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10.06%</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bl>
          </a:graphicData>
        </a:graphic>
      </p:graphicFrame>
      <p:pic>
        <p:nvPicPr>
          <p:cNvPr id="3" name="Obraz 2"/>
          <p:cNvPicPr>
            <a:picLocks noChangeAspect="1"/>
          </p:cNvPicPr>
          <p:nvPr/>
        </p:nvPicPr>
        <p:blipFill>
          <a:blip r:embed="rId2"/>
          <a:stretch>
            <a:fillRect/>
          </a:stretch>
        </p:blipFill>
        <p:spPr>
          <a:xfrm>
            <a:off x="285750" y="3295650"/>
            <a:ext cx="8572500" cy="1885950"/>
          </a:xfrm>
          <a:prstGeom prst="rect">
            <a:avLst/>
          </a:prstGeom>
          <a:noFill/>
          <a:ln w="0" cap="flat" cmpd="sng" algn="ctr">
            <a:solidFill>
              <a:srgbClr val="000000">
                <a:alpha val="100000"/>
              </a:srgbClr>
            </a:solidFill>
            <a:prstDash val="solid"/>
            <a:round/>
            <a:headEnd type="none" w="med" len="med"/>
            <a:tailEnd type="none" w="med" len="med"/>
          </a:ln>
        </p:spPr>
      </p:pic>
      <p:sp>
        <p:nvSpPr>
          <p:cNvPr id="4" name="pole tekstowe 3"/>
          <p:cNvSpPr txBox="1"/>
          <p:nvPr/>
        </p:nvSpPr>
        <p:spPr>
          <a:xfrm>
            <a:off x="190500" y="714375"/>
            <a:ext cx="8763000" cy="47625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1500" b="1" u="none" spc="0">
                <a:solidFill>
                  <a:srgbClr val="000000">
                    <a:alpha val="100000"/>
                  </a:srgbClr>
                </a:solidFill>
                <a:latin typeface="Calibri"/>
              </a:rPr>
              <a:t>Co decyduje, że mieszka Pani/Pan w Gminie Międzybórz?</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714375"/>
          <a:ext cx="8953500" cy="1762125"/>
          <a:chOff x="190500" y="714375"/>
          <a:chExt cx="8953500" cy="1762125"/>
        </a:xfrm>
      </p:grpSpPr>
      <p:sp>
        <p:nvSpPr>
          <p:cNvPr id="4" name="pole tekstowe 3"/>
          <p:cNvSpPr txBox="1"/>
          <p:nvPr/>
        </p:nvSpPr>
        <p:spPr>
          <a:xfrm>
            <a:off x="190500" y="1190625"/>
            <a:ext cx="3810000" cy="57150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900" i="1" u="none" spc="0">
                <a:solidFill>
                  <a:srgbClr val="000000">
                    <a:alpha val="100000"/>
                  </a:srgbClr>
                </a:solidFill>
                <a:latin typeface="Calibri"/>
              </a:rPr>
              <a:t>Wybór opcji, odpowiedziano 179x, brak odpowiedzi 12x</a:t>
            </a:r>
          </a:p>
        </p:txBody>
      </p:sp>
      <p:graphicFrame>
        <p:nvGraphicFramePr>
          <p:cNvPr id="2" name="Tabela 1"/>
          <p:cNvGraphicFramePr>
            <a:graphicFrameLocks noGrp="1"/>
          </p:cNvGraphicFramePr>
          <p:nvPr/>
        </p:nvGraphicFramePr>
        <p:xfrm>
          <a:off x="285750" y="1428750"/>
          <a:ext cx="8572500" cy="2133600"/>
        </p:xfrm>
        <a:graphic>
          <a:graphicData uri="http://schemas.openxmlformats.org/drawingml/2006/table">
            <a:tbl>
              <a:tblPr firstRow="1" bandRow="1"/>
              <a:tblGrid>
                <a:gridCol w="2857500">
                  <a:extLst>
                    <a:ext uri="{9D8B030D-6E8A-4147-A177-3AD203B41FA5}">
                      <a16:colId xmlns:a16="http://schemas.microsoft.com/office/drawing/2014/main" val="20000"/>
                    </a:ext>
                  </a:extLst>
                </a:gridCol>
                <a:gridCol w="2857500">
                  <a:extLst>
                    <a:ext uri="{9D8B030D-6E8A-4147-A177-3AD203B41FA5}">
                      <a16:colId xmlns:a16="http://schemas.microsoft.com/office/drawing/2014/main" val="20001"/>
                    </a:ext>
                  </a:extLst>
                </a:gridCol>
                <a:gridCol w="2857500">
                  <a:extLst>
                    <a:ext uri="{9D8B030D-6E8A-4147-A177-3AD203B41FA5}">
                      <a16:colId xmlns:a16="http://schemas.microsoft.com/office/drawing/2014/main" val="20002"/>
                    </a:ext>
                  </a:extLst>
                </a:gridCol>
              </a:tblGrid>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Odpowiedź</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CFD7DA">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Odpowiedzi</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CFD7DA">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Udział</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CFD7DA">
                        <a:alpha val="100000"/>
                      </a:srgbClr>
                    </a:solidFill>
                  </a:tcPr>
                </a:tc>
                <a:extLst>
                  <a:ext uri="{0D108BD9-81ED-4DB2-BD59-A6C34878D82A}">
                    <a16:rowId xmlns:a16="http://schemas.microsoft.com/office/drawing/2014/main" val="10000"/>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Zdecydowanie tak</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14</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7.82%</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tak</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9</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5.03%</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raczej tak</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18</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10.06%</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raczej nie</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47</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26.26%</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nie</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44</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24.58%</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zdecydowanie nie</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22</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12.29%</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nie wiem</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25</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13.97%</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bl>
          </a:graphicData>
        </a:graphic>
      </p:graphicFrame>
      <p:sp>
        <p:nvSpPr>
          <p:cNvPr id="3" name="pole tekstowe 2"/>
          <p:cNvSpPr txBox="1"/>
          <p:nvPr/>
        </p:nvSpPr>
        <p:spPr>
          <a:xfrm>
            <a:off x="190500" y="714375"/>
            <a:ext cx="8763000" cy="47625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1500" b="1" u="none" spc="0">
                <a:solidFill>
                  <a:srgbClr val="000000">
                    <a:alpha val="100000"/>
                  </a:srgbClr>
                </a:solidFill>
                <a:latin typeface="Calibri"/>
              </a:rPr>
              <a:t>Czy w najbliższym czasie zamierza Pani/Pan zmienić miejsce zamieszkania? 1/2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714375"/>
          <a:ext cx="8953500" cy="3571875"/>
          <a:chOff x="190500" y="714375"/>
          <a:chExt cx="8953500" cy="3571875"/>
        </a:xfrm>
      </p:grpSpPr>
      <p:pic>
        <p:nvPicPr>
          <p:cNvPr id="3" name="Obraz 2"/>
          <p:cNvPicPr>
            <a:picLocks noChangeAspect="1"/>
          </p:cNvPicPr>
          <p:nvPr/>
        </p:nvPicPr>
        <p:blipFill>
          <a:blip r:embed="rId2"/>
          <a:stretch>
            <a:fillRect/>
          </a:stretch>
        </p:blipFill>
        <p:spPr>
          <a:xfrm>
            <a:off x="285750" y="1428750"/>
            <a:ext cx="8572500" cy="2143125"/>
          </a:xfrm>
          <a:prstGeom prst="rect">
            <a:avLst/>
          </a:prstGeom>
          <a:noFill/>
          <a:ln w="0" cap="flat" cmpd="sng" algn="ctr">
            <a:solidFill>
              <a:srgbClr val="000000">
                <a:alpha val="100000"/>
              </a:srgbClr>
            </a:solidFill>
            <a:prstDash val="solid"/>
            <a:round/>
            <a:headEnd type="none" w="med" len="med"/>
            <a:tailEnd type="none" w="med" len="med"/>
          </a:ln>
        </p:spPr>
      </p:pic>
      <p:sp>
        <p:nvSpPr>
          <p:cNvPr id="2" name="pole tekstowe 1"/>
          <p:cNvSpPr txBox="1"/>
          <p:nvPr/>
        </p:nvSpPr>
        <p:spPr>
          <a:xfrm>
            <a:off x="190500" y="714375"/>
            <a:ext cx="8763000" cy="47625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1500" b="1" u="none" spc="0">
                <a:solidFill>
                  <a:srgbClr val="000000">
                    <a:alpha val="100000"/>
                  </a:srgbClr>
                </a:solidFill>
                <a:latin typeface="Calibri"/>
              </a:rPr>
              <a:t>Czy w najbliższym czasie zamierza Pani/Pan zmienić miejsce zamieszkania? 2/2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714375"/>
          <a:ext cx="8953500" cy="1762125"/>
          <a:chOff x="190500" y="714375"/>
          <a:chExt cx="8953500" cy="1762125"/>
        </a:xfrm>
      </p:grpSpPr>
      <p:sp>
        <p:nvSpPr>
          <p:cNvPr id="4" name="pole tekstowe 3"/>
          <p:cNvSpPr txBox="1"/>
          <p:nvPr/>
        </p:nvSpPr>
        <p:spPr>
          <a:xfrm>
            <a:off x="190500" y="1190625"/>
            <a:ext cx="3810000" cy="57150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900" i="1" u="none" spc="0">
                <a:solidFill>
                  <a:srgbClr val="000000">
                    <a:alpha val="100000"/>
                  </a:srgbClr>
                </a:solidFill>
                <a:latin typeface="Calibri"/>
              </a:rPr>
              <a:t>Matryca, wybór opcji, odpowiedziano 170x, brak odpowiedzi 21x</a:t>
            </a:r>
          </a:p>
        </p:txBody>
      </p:sp>
      <p:graphicFrame>
        <p:nvGraphicFramePr>
          <p:cNvPr id="2" name="Tabela 1"/>
          <p:cNvGraphicFramePr>
            <a:graphicFrameLocks noGrp="1"/>
          </p:cNvGraphicFramePr>
          <p:nvPr/>
        </p:nvGraphicFramePr>
        <p:xfrm>
          <a:off x="285750" y="1428750"/>
          <a:ext cx="8572500" cy="3474720"/>
        </p:xfrm>
        <a:graphic>
          <a:graphicData uri="http://schemas.openxmlformats.org/drawingml/2006/table">
            <a:tbl>
              <a:tblPr firstRow="1" bandRow="1"/>
              <a:tblGrid>
                <a:gridCol w="1905000">
                  <a:extLst>
                    <a:ext uri="{9D8B030D-6E8A-4147-A177-3AD203B41FA5}">
                      <a16:colId xmlns:a16="http://schemas.microsoft.com/office/drawing/2014/main" val="20000"/>
                    </a:ext>
                  </a:extLst>
                </a:gridCol>
                <a:gridCol w="1333500">
                  <a:extLst>
                    <a:ext uri="{9D8B030D-6E8A-4147-A177-3AD203B41FA5}">
                      <a16:colId xmlns:a16="http://schemas.microsoft.com/office/drawing/2014/main" val="20001"/>
                    </a:ext>
                  </a:extLst>
                </a:gridCol>
                <a:gridCol w="1333500">
                  <a:extLst>
                    <a:ext uri="{9D8B030D-6E8A-4147-A177-3AD203B41FA5}">
                      <a16:colId xmlns:a16="http://schemas.microsoft.com/office/drawing/2014/main" val="20002"/>
                    </a:ext>
                  </a:extLst>
                </a:gridCol>
                <a:gridCol w="1333500">
                  <a:extLst>
                    <a:ext uri="{9D8B030D-6E8A-4147-A177-3AD203B41FA5}">
                      <a16:colId xmlns:a16="http://schemas.microsoft.com/office/drawing/2014/main" val="20003"/>
                    </a:ext>
                  </a:extLst>
                </a:gridCol>
                <a:gridCol w="1333500">
                  <a:extLst>
                    <a:ext uri="{9D8B030D-6E8A-4147-A177-3AD203B41FA5}">
                      <a16:colId xmlns:a16="http://schemas.microsoft.com/office/drawing/2014/main" val="20004"/>
                    </a:ext>
                  </a:extLst>
                </a:gridCol>
                <a:gridCol w="1333500">
                  <a:extLst>
                    <a:ext uri="{9D8B030D-6E8A-4147-A177-3AD203B41FA5}">
                      <a16:colId xmlns:a16="http://schemas.microsoft.com/office/drawing/2014/main" val="20005"/>
                    </a:ext>
                  </a:extLst>
                </a:gridCol>
              </a:tblGrid>
              <a:tr h="266700">
                <a:tc>
                  <a:txBody>
                    <a:bodyPr/>
                    <a:lstStyle/>
                    <a:p>
                      <a:pPr marL="0" marR="0" lvl="0" indent="0" algn="l" rtl="0" fontAlgn="base">
                        <a:lnSpc>
                          <a:spcPct val="100000"/>
                        </a:lnSpc>
                        <a:spcBef>
                          <a:spcPts val="0"/>
                        </a:spcBef>
                        <a:spcAft>
                          <a:spcPts val="0"/>
                        </a:spcAft>
                      </a:pPr>
                      <a:endParaRPr/>
                    </a:p>
                  </a:txBody>
                  <a:tcPr marL="0" marR="0" marT="0" marB="0">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CFD7DA">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CFD7DA">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2</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CFD7DA">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3</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CFD7DA">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4</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CFD7DA">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5</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CFD7DA">
                        <a:alpha val="100000"/>
                      </a:srgbClr>
                    </a:solidFill>
                  </a:tcPr>
                </a:tc>
                <a:extLst>
                  <a:ext uri="{0D108BD9-81ED-4DB2-BD59-A6C34878D82A}">
                    <a16:rowId xmlns:a16="http://schemas.microsoft.com/office/drawing/2014/main" val="10000"/>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edukacja</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13</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19</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62</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55</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21</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kultura</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13</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29</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36</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22</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10</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sport i rekreacja</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20</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26</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38</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22</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5</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ochrona zdrowia</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58</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25</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23</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5</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0</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gospodarka</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24</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34</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41</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10</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aktywność mieszkańców</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28</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28</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42</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11</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infrastruktura drogowa</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34</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35</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38</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4</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0</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infrastruktura techniczna</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20</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43</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42</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5</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0</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rolnictwo</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5</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18</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40</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34</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11</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cyfryzacja</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17</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31</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39</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19</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3</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mieszkalnictwo</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12</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38</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43</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15</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2</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przestrzeń i estetyka</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18</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32</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43</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18</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0</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
        <p:nvSpPr>
          <p:cNvPr id="3" name="pole tekstowe 2"/>
          <p:cNvSpPr txBox="1"/>
          <p:nvPr/>
        </p:nvSpPr>
        <p:spPr>
          <a:xfrm>
            <a:off x="190500" y="714375"/>
            <a:ext cx="8763000" cy="47625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1500" b="1" u="none" spc="0">
                <a:solidFill>
                  <a:srgbClr val="000000">
                    <a:alpha val="100000"/>
                  </a:srgbClr>
                </a:solidFill>
                <a:latin typeface="Calibri"/>
              </a:rPr>
              <a:t>Proszę ocenić obszary funkcjonowania Gminy w skali 1-5 (1-bardzo źle, 5-bardzo dobrze). 1/3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714375"/>
          <a:ext cx="8953500" cy="1190625"/>
          <a:chOff x="190500" y="714375"/>
          <a:chExt cx="8953500" cy="1190625"/>
        </a:xfrm>
      </p:grpSpPr>
      <p:graphicFrame>
        <p:nvGraphicFramePr>
          <p:cNvPr id="3" name="Tabela 2"/>
          <p:cNvGraphicFramePr>
            <a:graphicFrameLocks noGrp="1"/>
          </p:cNvGraphicFramePr>
          <p:nvPr/>
        </p:nvGraphicFramePr>
        <p:xfrm>
          <a:off x="285750" y="1143000"/>
          <a:ext cx="8572500" cy="838200"/>
        </p:xfrm>
        <a:graphic>
          <a:graphicData uri="http://schemas.openxmlformats.org/drawingml/2006/table">
            <a:tbl>
              <a:tblPr firstRow="1" bandRow="1"/>
              <a:tblGrid>
                <a:gridCol w="1905000">
                  <a:extLst>
                    <a:ext uri="{9D8B030D-6E8A-4147-A177-3AD203B41FA5}">
                      <a16:colId xmlns:a16="http://schemas.microsoft.com/office/drawing/2014/main" val="20000"/>
                    </a:ext>
                  </a:extLst>
                </a:gridCol>
                <a:gridCol w="1333500">
                  <a:extLst>
                    <a:ext uri="{9D8B030D-6E8A-4147-A177-3AD203B41FA5}">
                      <a16:colId xmlns:a16="http://schemas.microsoft.com/office/drawing/2014/main" val="20001"/>
                    </a:ext>
                  </a:extLst>
                </a:gridCol>
                <a:gridCol w="1333500">
                  <a:extLst>
                    <a:ext uri="{9D8B030D-6E8A-4147-A177-3AD203B41FA5}">
                      <a16:colId xmlns:a16="http://schemas.microsoft.com/office/drawing/2014/main" val="20002"/>
                    </a:ext>
                  </a:extLst>
                </a:gridCol>
                <a:gridCol w="1333500">
                  <a:extLst>
                    <a:ext uri="{9D8B030D-6E8A-4147-A177-3AD203B41FA5}">
                      <a16:colId xmlns:a16="http://schemas.microsoft.com/office/drawing/2014/main" val="20003"/>
                    </a:ext>
                  </a:extLst>
                </a:gridCol>
                <a:gridCol w="1333500">
                  <a:extLst>
                    <a:ext uri="{9D8B030D-6E8A-4147-A177-3AD203B41FA5}">
                      <a16:colId xmlns:a16="http://schemas.microsoft.com/office/drawing/2014/main" val="20004"/>
                    </a:ext>
                  </a:extLst>
                </a:gridCol>
                <a:gridCol w="1333500">
                  <a:extLst>
                    <a:ext uri="{9D8B030D-6E8A-4147-A177-3AD203B41FA5}">
                      <a16:colId xmlns:a16="http://schemas.microsoft.com/office/drawing/2014/main" val="20005"/>
                    </a:ext>
                  </a:extLst>
                </a:gridCol>
              </a:tblGrid>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poziom bezpieczeństwa publicznego</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26</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32</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36</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15</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2</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stan środowiska naturalnego</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12</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21</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41</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30</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7</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działania Gminy ogólnie</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13</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32</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47</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15</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4</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bl>
          </a:graphicData>
        </a:graphic>
      </p:graphicFrame>
      <p:sp>
        <p:nvSpPr>
          <p:cNvPr id="2" name="pole tekstowe 1"/>
          <p:cNvSpPr txBox="1"/>
          <p:nvPr/>
        </p:nvSpPr>
        <p:spPr>
          <a:xfrm>
            <a:off x="190500" y="714375"/>
            <a:ext cx="8763000" cy="47625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1500" b="1" u="none" spc="0">
                <a:solidFill>
                  <a:srgbClr val="000000">
                    <a:alpha val="100000"/>
                  </a:srgbClr>
                </a:solidFill>
                <a:latin typeface="Calibri"/>
              </a:rPr>
              <a:t>Proszę ocenić obszary funkcjonowania Gminy w skali 1-5 (1-bardzo źle, 5-bardzo dobrze). 2/3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714375"/>
          <a:ext cx="8953500" cy="5343525"/>
          <a:chOff x="190500" y="714375"/>
          <a:chExt cx="8953500" cy="5343525"/>
        </a:xfrm>
      </p:grpSpPr>
      <p:pic>
        <p:nvPicPr>
          <p:cNvPr id="3" name="Obraz 2"/>
          <p:cNvPicPr>
            <a:picLocks noChangeAspect="1"/>
          </p:cNvPicPr>
          <p:nvPr/>
        </p:nvPicPr>
        <p:blipFill>
          <a:blip r:embed="rId2"/>
          <a:stretch>
            <a:fillRect/>
          </a:stretch>
        </p:blipFill>
        <p:spPr>
          <a:xfrm>
            <a:off x="285750" y="1143000"/>
            <a:ext cx="8572500" cy="4200525"/>
          </a:xfrm>
          <a:prstGeom prst="rect">
            <a:avLst/>
          </a:prstGeom>
          <a:noFill/>
          <a:ln w="0" cap="flat" cmpd="sng" algn="ctr">
            <a:solidFill>
              <a:srgbClr val="000000">
                <a:alpha val="100000"/>
              </a:srgbClr>
            </a:solidFill>
            <a:prstDash val="solid"/>
            <a:round/>
            <a:headEnd type="none" w="med" len="med"/>
            <a:tailEnd type="none" w="med" len="med"/>
          </a:ln>
        </p:spPr>
      </p:pic>
      <p:sp>
        <p:nvSpPr>
          <p:cNvPr id="2" name="pole tekstowe 1"/>
          <p:cNvSpPr txBox="1"/>
          <p:nvPr/>
        </p:nvSpPr>
        <p:spPr>
          <a:xfrm>
            <a:off x="190500" y="714375"/>
            <a:ext cx="8763000" cy="47625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1500" b="1" u="none" spc="0">
                <a:solidFill>
                  <a:srgbClr val="000000">
                    <a:alpha val="100000"/>
                  </a:srgbClr>
                </a:solidFill>
                <a:latin typeface="Calibri"/>
              </a:rPr>
              <a:t>Proszę ocenić obszary funkcjonowania Gminy w skali 1-5 (1-bardzo źle, 5-bardzo dobrze). 3/3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714375"/>
          <a:ext cx="7334250" cy="2143125"/>
          <a:chOff x="190500" y="714375"/>
          <a:chExt cx="7334250" cy="2143125"/>
        </a:xfrm>
      </p:grpSpPr>
      <p:sp>
        <p:nvSpPr>
          <p:cNvPr id="4" name="pole tekstowe 3"/>
          <p:cNvSpPr txBox="1"/>
          <p:nvPr/>
        </p:nvSpPr>
        <p:spPr>
          <a:xfrm>
            <a:off x="190500" y="1190625"/>
            <a:ext cx="3810000" cy="95250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900" i="1" u="none" spc="0">
                <a:solidFill>
                  <a:srgbClr val="000000">
                    <a:alpha val="100000"/>
                  </a:srgbClr>
                </a:solidFill>
                <a:latin typeface="Calibri"/>
              </a:rPr>
              <a:t>Pytanie otwarte, odpowiedziano 191x, brak odpowiedzi 0x</a:t>
            </a:r>
          </a:p>
        </p:txBody>
      </p:sp>
      <p:sp>
        <p:nvSpPr>
          <p:cNvPr id="2" name="pole tekstowe 1"/>
          <p:cNvSpPr txBox="1"/>
          <p:nvPr/>
        </p:nvSpPr>
        <p:spPr>
          <a:xfrm>
            <a:off x="190500" y="714375"/>
            <a:ext cx="7143750" cy="76200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1500" b="1" u="none" spc="0">
                <a:solidFill>
                  <a:srgbClr val="000000">
                    <a:alpha val="100000"/>
                  </a:srgbClr>
                </a:solidFill>
                <a:latin typeface="Calibri"/>
              </a:rPr>
              <a:t>Proszę wymienić mocne strony i zalety Gminy Międzybórz</a:t>
            </a:r>
          </a:p>
        </p:txBody>
      </p:sp>
      <p:graphicFrame>
        <p:nvGraphicFramePr>
          <p:cNvPr id="3" name="Tabela 2"/>
          <p:cNvGraphicFramePr>
            <a:graphicFrameLocks noGrp="1"/>
          </p:cNvGraphicFramePr>
          <p:nvPr/>
        </p:nvGraphicFramePr>
        <p:xfrm>
          <a:off x="285750" y="1428750"/>
          <a:ext cx="8572500" cy="339852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0" marR="0" lvl="0" indent="0" algn="l" rtl="0" fontAlgn="base">
                        <a:lnSpc>
                          <a:spcPct val="100000"/>
                        </a:lnSpc>
                        <a:spcBef>
                          <a:spcPts val="0"/>
                        </a:spcBef>
                        <a:spcAft>
                          <a:spcPts val="0"/>
                        </a:spcAft>
                      </a:pPr>
                      <a:endParaRPr/>
                    </a:p>
                  </a:txBody>
                  <a:tcPr marL="0" marR="0" marT="0" marB="0">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Bardzo dobry system gospodarowania odpadami. Jeden z najlepszych w okolicy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Bardzo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dobrze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prosperujacy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dom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kultury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znakomita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Pani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dyrektor</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katarzyna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drabczynska</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bezpieczeństwo, gospodarka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Bliskość Drogi Krajowej, niewielka odległość do Wrocławia, dostępność szlaku kolejowego, możliwość utworzenia terenów inwestycyjnych (wciąż jedynie możliwość niestety), bardzo dobrze funkcjonująca OSP, ciekawe turystycznie okolice (walory naturalne i ciekawy historycznie region), działalność KGW w sołectwach, istnienie podstawowej infrastruktury turystycznej, możliwość podłączenia do światłowodu w niektórych miejscach.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bliskość lasów, a więc możliwość rekreacji i rozwoju przemysłu meblarskiego</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Bliskość szkoły, przedszkola, sklepów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Brak</a:t>
                      </a:r>
                      <a:endParaRPr lang="en-US" sz="1000" u="none" spc="0" dirty="0">
                        <a:solidFill>
                          <a:srgbClr val="000000">
                            <a:alpha val="100000"/>
                          </a:srgbClr>
                        </a:solidFill>
                        <a:latin typeface="Calibri"/>
                      </a:endParaRP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Brak</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mocnych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stron</a:t>
                      </a:r>
                      <a:endParaRPr lang="en-US" sz="1000" u="none" spc="0" dirty="0">
                        <a:solidFill>
                          <a:srgbClr val="000000">
                            <a:alpha val="100000"/>
                          </a:srgbClr>
                        </a:solidFill>
                        <a:latin typeface="Calibri"/>
                      </a:endParaRP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45339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Burmistrz, który zawsze mówił prawdę mieszkańcom i oby tak było zawsze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Ciężkie pytanie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Ciężko coś wymyślić, na pewno jest dużo fajnych inicjatywach z ramienia Gminy i Domu Kultury tj. różne zajęcia dla różnych grup wiekowych, natomiast teraz zimą ciężko nawet opuścić dom z powodu- nazwijmy rzeczy po imieniu -smogu i smrodu z kominów. Niestety w moim odczuciu miasto jest dosyć depresyjne, nawet latem nie ma gdzie posiedzieć ponieważ parki okupowane są przez lokalnych żuli.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Coraz więcej atrakcji dla różnych grup wiekowych. Nowe przedszkole.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Dobre połączenie z takimi miastami jak Wrocław, Oleśnica, Ostrów.  
Położenie wśród lasów, wspaniałe miejsca do zorganizowania ścieżek rowerowych, miejsc aktywnego wypoczynku. 
Bezpieczeństwo- pomijając nasze „parki” oraz przejście przez ulicę Wroclawską, nasz Międzybórz jest bezpieczny. Nie boimy się gdy dzieci w wieku szkolnym samodzielnie poruszają się po miasteczku. 
Zaletą są stowarzyszenia- Orin i Zbójnik, które wspaniale działają. 
Tęcza pozostawia wiele do życzenia. 
Zaletą są ludzie.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Dobre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położenie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geograficzne</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 dobre położenie, spokojne miasto.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Dobrze że gmina ma wspaniałego człowieka dr szkoły podstawowej chociaż dzięki niemu mamy wspaniale zmodernizowaną szkołę i warunki w jakiej uczą się dzieci . Szacunek dla dr.  za to co robi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Dobrze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że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gmina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rozmawia</a:t>
                      </a:r>
                      <a:r>
                        <a:rPr lang="en-US" sz="1000" u="none" spc="0" dirty="0">
                          <a:solidFill>
                            <a:srgbClr val="000000">
                              <a:alpha val="100000"/>
                            </a:srgbClr>
                          </a:solidFill>
                          <a:latin typeface="Calibri"/>
                        </a:rPr>
                        <a:t> z </a:t>
                      </a:r>
                      <a:r>
                        <a:rPr lang="en-US" sz="1000" u="none" spc="0" dirty="0" err="1">
                          <a:solidFill>
                            <a:srgbClr val="000000">
                              <a:alpha val="100000"/>
                            </a:srgbClr>
                          </a:solidFill>
                          <a:latin typeface="Calibri"/>
                        </a:rPr>
                        <a:t>ludźmi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Widać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powoli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tok</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logicznego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myślenia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dążenia</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kierunku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poprawy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pewnych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aspektów</a:t>
                      </a:r>
                      <a:r>
                        <a:rPr lang="en-US" sz="1000" u="none" spc="0" dirty="0">
                          <a:solidFill>
                            <a:srgbClr val="000000">
                              <a:alpha val="100000"/>
                            </a:srgbClr>
                          </a:solidFill>
                          <a:latin typeface="Calibri"/>
                        </a:rPr>
                        <a:t> a </a:t>
                      </a:r>
                      <a:r>
                        <a:rPr lang="en-US" sz="1000" u="none" spc="0" dirty="0" err="1">
                          <a:solidFill>
                            <a:srgbClr val="000000">
                              <a:alpha val="100000"/>
                            </a:srgbClr>
                          </a:solidFill>
                          <a:latin typeface="Calibri"/>
                        </a:rPr>
                        <a:t>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udawania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że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wszystko</a:t>
                      </a:r>
                      <a:r>
                        <a:rPr lang="en-US" sz="1000" u="none" spc="0" dirty="0">
                          <a:solidFill>
                            <a:srgbClr val="000000">
                              <a:alpha val="100000"/>
                            </a:srgbClr>
                          </a:solidFill>
                          <a:latin typeface="Calibri"/>
                        </a:rPr>
                        <a:t> jest OK.</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Dostęp do placówek od żłobka po szkołę średnia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Dostęp do szkół i przedszkola, lokalizacja, dużo zieleni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Dostęp do szkół, przedszkola sklepów,  dużo terenów zielonych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Dostęp</a:t>
                      </a:r>
                      <a:r>
                        <a:rPr lang="en-US" sz="1000" u="none" spc="0" dirty="0">
                          <a:solidFill>
                            <a:srgbClr val="000000">
                              <a:alpha val="100000"/>
                            </a:srgbClr>
                          </a:solidFill>
                          <a:latin typeface="Calibri"/>
                        </a:rPr>
                        <a:t> do </a:t>
                      </a:r>
                      <a:r>
                        <a:rPr lang="en-US" sz="1000" u="none" spc="0" dirty="0" err="1">
                          <a:solidFill>
                            <a:srgbClr val="000000">
                              <a:alpha val="100000"/>
                            </a:srgbClr>
                          </a:solidFill>
                          <a:latin typeface="Calibri"/>
                        </a:rPr>
                        <a:t>szkoły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urzędu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lekarza</a:t>
                      </a:r>
                      <a:endParaRPr lang="en-US" sz="1000" u="none" spc="0" dirty="0">
                        <a:solidFill>
                          <a:srgbClr val="000000">
                            <a:alpha val="100000"/>
                          </a:srgbClr>
                        </a:solidFill>
                        <a:latin typeface="Calibri"/>
                      </a:endParaRP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43434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Dostępność do edukacji, walory geograficzno przyrodnicze, sport, połączenia drogowe i kolejowe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Dostępność pracy,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Dostępność sklepów, dostęp do szkół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Duża ilość terenów zielonych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duża liczba pracodawców
niskie podatki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dużo lasów, cykliczne imprezy integracyjne,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dużo lasów, cykliczne imprezy tematyczne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Dużo przestrzeni zielonych, małe miejsce do spokojnego życia, położenie gminy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Dużo sklepów spożywczych, drogeryjnych
Atrakcyjny rynek i wiele miejsc, które mają duży potencjał
Zabytki (np. Kościół Ewangelicki)
Ciekawe organizacje (Zbójnik)
Zmiana burmistrza
Szkoły, przedszkole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Dużo zieleni, czyste powietrze latem, tereny pod turystykę i rekreacje, bioróżnorodność</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Dużo zieleni, obecność szkół, przedszkoli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Edukacja, bardzo mi się podoba jak zmienia się szkoła podstawowa w Międzyborzu.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Efektywna komunikacja na Facebooku</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5433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Fajny burmistrz co jakiś czas nie mili pracownicy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Gmina ma potencjał rozwoju w wielu obszarach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gmina pogranicza powiatów, województw. dostęp do kolei, bogactwo naturalne (lasy, grzyby), najlepsza mleczarnia, kapitalne krajobrazy na piesze i rowerowe wycieczki, historia Gminy (niesamowicie ciekawa).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Gmina położona na w dobrym punkcie pod względem infrastruktury i kolei.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Chodniki doświetlone przejscia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Jak na tą chwilę nie mam zdania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Jednostki OSP, KS Zenit, własny stadion sportowy, położenie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Jedyna zaletą tej gminy jest dostęp do edukacji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Kilka ciekawych miejsc które można odwiedzić(kamień diabelski, zbójnika, stary młyn, staw pinkosza), nowe lampy na ulicach, super oświetlone chodniki nocą, świetnie odnowione miejsce '' Basen''</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Koło gospodyń wiejskich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Krajobraz</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Krajobraz i położenie przy DK25</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krajobraz, tereny zielone,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5052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Krajobraz, walory przyrodnicze,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Krajobrazy.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Ład i zieleń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ładne wioski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Lasy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Lasy, Zbójnik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Lokalizacją, bliskość aglomeracji wrocławskiej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Lokalizacja, lasy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Mała miejscowość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Mała miejscowość w której wszyscy się znaja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mała społeczność, walory przyrodnicze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Miejscowość przy drodze krajowej 
Dobra lokalizacja bez wykorzystanego potencjału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Mocną stroną zdecydowanie jest położenie gminy w bardzo zalesionym obszarze. Lokalizacja w pobliżu większych miast.</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extLst>
              <p:ext uri="{D42A27DB-BD31-4B8C-83A1-F6EECF244321}">
                <p14:modId xmlns:p14="http://schemas.microsoft.com/office/powerpoint/2010/main" val="3407394165"/>
              </p:ext>
            </p:extLst>
          </p:nvPr>
        </p:nvGraphicFramePr>
        <p:xfrm>
          <a:off x="285750" y="1143000"/>
          <a:ext cx="8572500" cy="37719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Mocna stron i zaletą mieszka się spokojnie ale więcej integracji społecznej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Mocne strony:lasy,przyroda,położdnie pomiędzy Kaliszem a Wrocławiem 60 km w każdą strone. SŁABE STRONY BRAK INWESTYCJI UNIJNYCH,BRAK PROJEKTÓW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Mocne - świetlica wiejska i straż słabe brak możliwości budowy i brak chodnika jak to powiedziała obecną radna nie trzeba dokończyć budowy chodnika i burmistrz obecny to poparł  na zebraniu wiejsku</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Myślę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że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gmina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się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bardzo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stara</a:t>
                      </a:r>
                      <a:r>
                        <a:rPr lang="en-US" sz="1000" u="none" spc="0" dirty="0">
                          <a:solidFill>
                            <a:srgbClr val="000000">
                              <a:alpha val="100000"/>
                            </a:srgbClr>
                          </a:solidFill>
                          <a:latin typeface="Calibri"/>
                        </a:rPr>
                        <a:t> ale </a:t>
                      </a:r>
                      <a:r>
                        <a:rPr lang="en-US" sz="1000" u="none" spc="0" dirty="0" err="1">
                          <a:solidFill>
                            <a:srgbClr val="000000">
                              <a:alpha val="100000"/>
                            </a:srgbClr>
                          </a:solidFill>
                          <a:latin typeface="Calibri"/>
                        </a:rPr>
                        <a:t>środki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finansowe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jakie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posiada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niewiele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wystarczają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Trzeba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zadbać</a:t>
                      </a:r>
                      <a:r>
                        <a:rPr lang="en-US" sz="1000" u="none" spc="0" dirty="0">
                          <a:solidFill>
                            <a:srgbClr val="000000">
                              <a:alpha val="100000"/>
                            </a:srgbClr>
                          </a:solidFill>
                          <a:latin typeface="Calibri"/>
                        </a:rPr>
                        <a:t> o </a:t>
                      </a:r>
                      <a:r>
                        <a:rPr lang="en-US" sz="1000" u="none" spc="0" dirty="0" err="1">
                          <a:solidFill>
                            <a:srgbClr val="000000">
                              <a:alpha val="100000"/>
                            </a:srgbClr>
                          </a:solidFill>
                          <a:latin typeface="Calibri"/>
                        </a:rPr>
                        <a:t>estetykę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miasta</a:t>
                      </a:r>
                      <a:r>
                        <a:rPr lang="en-US" sz="1000" u="none" spc="0" dirty="0">
                          <a:solidFill>
                            <a:srgbClr val="000000">
                              <a:alpha val="100000"/>
                            </a:srgbClr>
                          </a:solidFill>
                          <a:latin typeface="Calibri"/>
                        </a:rPr>
                        <a:t> np. </a:t>
                      </a:r>
                      <a:r>
                        <a:rPr lang="en-US" sz="1000" u="none" spc="0" dirty="0" err="1">
                          <a:solidFill>
                            <a:srgbClr val="000000">
                              <a:alpha val="100000"/>
                            </a:srgbClr>
                          </a:solidFill>
                          <a:latin typeface="Calibri"/>
                        </a:rPr>
                        <a:t>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stawiać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kontenerów</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handlowych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zobligować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wlascieli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pasażów</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handlowych</a:t>
                      </a:r>
                      <a:r>
                        <a:rPr lang="en-US" sz="1000" u="none" spc="0" dirty="0">
                          <a:solidFill>
                            <a:srgbClr val="000000">
                              <a:alpha val="100000"/>
                            </a:srgbClr>
                          </a:solidFill>
                          <a:latin typeface="Calibri"/>
                        </a:rPr>
                        <a:t> o </a:t>
                      </a:r>
                      <a:r>
                        <a:rPr lang="en-US" sz="1000" u="none" spc="0" dirty="0" err="1">
                          <a:solidFill>
                            <a:srgbClr val="000000">
                              <a:alpha val="100000"/>
                            </a:srgbClr>
                          </a:solidFill>
                          <a:latin typeface="Calibri"/>
                        </a:rPr>
                        <a:t>konkrety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wygląd</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zewnetrzyny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budynku</a:t>
                      </a:r>
                      <a:r>
                        <a:rPr lang="en-US" sz="1000" u="none" spc="0" dirty="0">
                          <a:solidFill>
                            <a:srgbClr val="000000">
                              <a:alpha val="100000"/>
                            </a:srgbClr>
                          </a:solidFill>
                          <a:latin typeface="Calibri"/>
                        </a:rPr>
                        <a:t>( stary </a:t>
                      </a:r>
                      <a:r>
                        <a:rPr lang="en-US" sz="1000" u="none" spc="0" dirty="0" err="1">
                          <a:solidFill>
                            <a:srgbClr val="000000">
                              <a:alpha val="100000"/>
                            </a:srgbClr>
                          </a:solidFill>
                          <a:latin typeface="Calibri"/>
                        </a:rPr>
                        <a:t>Wdt</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budynek</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byłego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Gsu</a:t>
                      </a:r>
                      <a:r>
                        <a:rPr lang="en-US" sz="1000" u="none" spc="0" dirty="0">
                          <a:solidFill>
                            <a:srgbClr val="000000">
                              <a:alpha val="100000"/>
                            </a:srgbClr>
                          </a:solidFill>
                          <a:latin typeface="Calibri"/>
                        </a:rPr>
                        <a:t>, </a:t>
                      </a:r>
                      <a:r>
                        <a:rPr lang="pl-PL" sz="1000" u="none" spc="0" dirty="0">
                          <a:solidFill>
                            <a:srgbClr val="FF0000"/>
                          </a:solidFill>
                          <a:latin typeface="Calibri"/>
                        </a:rPr>
                        <a:t>XXXXX </a:t>
                      </a:r>
                      <a:r>
                        <a:rPr lang="en-US" sz="1000" u="none" spc="0" dirty="0" err="1">
                          <a:solidFill>
                            <a:srgbClr val="000000">
                              <a:alpha val="100000"/>
                            </a:srgbClr>
                          </a:solidFill>
                          <a:latin typeface="Calibri"/>
                        </a:rPr>
                        <a:t>itp</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zadbać</a:t>
                      </a:r>
                      <a:r>
                        <a:rPr lang="en-US" sz="1000" u="none" spc="0" dirty="0">
                          <a:solidFill>
                            <a:srgbClr val="000000">
                              <a:alpha val="100000"/>
                            </a:srgbClr>
                          </a:solidFill>
                          <a:latin typeface="Calibri"/>
                        </a:rPr>
                        <a:t> o </a:t>
                      </a:r>
                      <a:r>
                        <a:rPr lang="en-US" sz="1000" u="none" spc="0" dirty="0" err="1">
                          <a:solidFill>
                            <a:srgbClr val="000000">
                              <a:alpha val="100000"/>
                            </a:srgbClr>
                          </a:solidFill>
                          <a:latin typeface="Calibri"/>
                        </a:rPr>
                        <a:t>parkingi</a:t>
                      </a:r>
                      <a:r>
                        <a:rPr lang="en-US" sz="1000" u="none" spc="0" dirty="0">
                          <a:solidFill>
                            <a:srgbClr val="000000">
                              <a:alpha val="100000"/>
                            </a:srgbClr>
                          </a:solidFill>
                          <a:latin typeface="Calibri"/>
                        </a:rPr>
                        <a:t> ( to jest </a:t>
                      </a:r>
                      <a:r>
                        <a:rPr lang="en-US" sz="1000" u="none" spc="0" dirty="0" err="1">
                          <a:solidFill>
                            <a:srgbClr val="000000">
                              <a:alpha val="100000"/>
                            </a:srgbClr>
                          </a:solidFill>
                          <a:latin typeface="Calibri"/>
                        </a:rPr>
                        <a:t>bardziej</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gesti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właścicieli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terenu</a:t>
                      </a:r>
                      <a:r>
                        <a:rPr lang="en-US" sz="1000" u="none" spc="0" dirty="0">
                          <a:solidFill>
                            <a:srgbClr val="000000">
                              <a:alpha val="100000"/>
                            </a:srgbClr>
                          </a:solidFill>
                          <a:latin typeface="Calibri"/>
                        </a:rPr>
                        <a:t> - to </a:t>
                      </a:r>
                      <a:r>
                        <a:rPr lang="en-US" sz="1000" u="none" spc="0" dirty="0" err="1">
                          <a:solidFill>
                            <a:srgbClr val="000000">
                              <a:alpha val="100000"/>
                            </a:srgbClr>
                          </a:solidFill>
                          <a:latin typeface="Calibri"/>
                        </a:rPr>
                        <a:t>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wygląda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ładnie</a:t>
                      </a:r>
                      <a:r>
                        <a:rPr lang="en-US" sz="1000" u="none" spc="0" dirty="0">
                          <a:solidFill>
                            <a:srgbClr val="000000">
                              <a:alpha val="100000"/>
                            </a:srgbClr>
                          </a:solidFill>
                          <a:latin typeface="Calibri"/>
                        </a:rPr>
                        <a:t> a jest to same centrum </a:t>
                      </a:r>
                      <a:r>
                        <a:rPr lang="en-US" sz="1000" u="none" spc="0" dirty="0" err="1">
                          <a:solidFill>
                            <a:srgbClr val="000000">
                              <a:alpha val="100000"/>
                            </a:srgbClr>
                          </a:solidFill>
                          <a:latin typeface="Calibri"/>
                        </a:rPr>
                        <a:t>miasta</a:t>
                      </a:r>
                      <a:r>
                        <a:rPr lang="en-US" sz="1000" u="none" spc="0" dirty="0">
                          <a:solidFill>
                            <a:srgbClr val="000000">
                              <a:alpha val="100000"/>
                            </a:srgbClr>
                          </a:solidFill>
                          <a:latin typeface="Calibri"/>
                        </a:rPr>
                        <a:t> ) </a:t>
                      </a:r>
                      <a:r>
                        <a:rPr lang="en-US" sz="1000" u="none" spc="0" dirty="0" err="1">
                          <a:solidFill>
                            <a:srgbClr val="000000">
                              <a:alpha val="100000"/>
                            </a:srgbClr>
                          </a:solidFill>
                          <a:latin typeface="Calibri"/>
                        </a:rPr>
                        <a:t>Mamy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zadbane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parki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boisko</a:t>
                      </a:r>
                      <a:r>
                        <a:rPr lang="en-US" sz="1000" u="none" spc="0" dirty="0">
                          <a:solidFill>
                            <a:srgbClr val="000000">
                              <a:alpha val="100000"/>
                            </a:srgbClr>
                          </a:solidFill>
                          <a:latin typeface="Calibri"/>
                        </a:rPr>
                        <a:t>👍</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Myślę że na ten moment nie mam za dużo do powiedzenia zobaczymy co się zmieni teraz kiedy zarządza nowa grupa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Na pewno działanie szkoły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Na pewno naszą mocną stroną i zaletą jest nasze usytuowanie geograficzne ponieważ przez Międzybórz przebiega droga krajowa co pomaga nam w zdobywaniu osób przejezdnych którzy mogą wstępować i oglądać naszą miejscowość.</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Na plus są wydarzenia kulturowe, zawsze się coś dzieje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eidzę</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jesteśmy zatłoczonym obszarem przez galerie oraz duże sieci sklepów oraz fabryk.To idealne miejsce do wypoczynkku.Jestesmy w pasie wzgórz trzebnickich.Mamy wiele dróg nadających się na ścieżki rowerowe.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ma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mam zdania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Nie</a:t>
                      </a:r>
                      <a:r>
                        <a:rPr lang="en-US" sz="1000" u="none" spc="0" dirty="0">
                          <a:solidFill>
                            <a:srgbClr val="000000">
                              <a:alpha val="100000"/>
                            </a:srgbClr>
                          </a:solidFill>
                          <a:latin typeface="Calibri"/>
                        </a:rPr>
                        <a:t> mam </a:t>
                      </a:r>
                      <a:r>
                        <a:rPr lang="en-US" sz="1000" u="none" spc="0" dirty="0" err="1">
                          <a:solidFill>
                            <a:srgbClr val="000000">
                              <a:alpha val="100000"/>
                            </a:srgbClr>
                          </a:solidFill>
                          <a:latin typeface="Calibri"/>
                        </a:rPr>
                        <a:t>zdania</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5052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Niema takich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widzę mocnych stron ani zalet !! Wymarła gmina bez przyszłości dla dzieci,młodzieży i dorosłych. Nic się nie robi w tej kwestii aby tą młodzież zatrzymać ale jak dotychczas to jest okropna!!!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znam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Nowa władza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Nowe przedszkole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Okolica, lasy, spokój (gdyby nie psy), mieszkańcy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Osm Międzybórz, rolnictwo , przestrzeń i lasy wokół.</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oświata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Otoczenie lasów, czyste powietrze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Otoczenie miasta tj. obszerne lasy.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Otoczenie , pełno zieleni . Spokój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Otoczenie-  przyroda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Piekna okolica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5052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Piękna okolica, dobre połączenie drogowe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Piękne krajobrazy, małe bezrobocie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Piękne krajobrazy, nie wykorzystane brak ścieżek, celów wypraw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Piękne krajobrazy oraz przyroda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Piękne położenie, ludzie angażujący się w różne inicjatywy społeczne ( umiejętność jednoczenia się w obliczu problemów), poprawa komunikacji  na linii urzędnicy miejscy- obywatele na przestrzeni ostatnich lat</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Piękne tereny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Położenie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Położenie geograficzne, droga krajowa.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Położenie geograficzne, duże przestrzenie do rozwoju,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Położenie i związane z tym walory turystyczne, ciekawa historia miasta i okolicznych terenów, wystarczające warunki oświatowe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położenie, jakość powietrza (w porównaniu do większych miast)</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Położenie, kolej,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Położenie, lasy,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5814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Położenie na pograniczu dwóch województw znajduje się przy trasie 25</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 położenie - pomiędzy Wrocławiem a Ostrowem Wielkopolskim, co sprawia że Międzybórz jest miejscem i do życia i do pracy,
- walory krajobrazowe, jednakże niewykorzystane.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Położenie, potencjał ludzki, otoczenie (dużo lasów i terenów zielonych) ,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Położenie, przyroda, więź środowiskowa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Położenie wśród dużej ilości lasów atrakcje turystyczne, kolej osobowa i towarowa,bliskość dużych miast,potencjał rozwojowy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położenie, zalesienie,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Położony w otoczeniu lasów. Dobry ciąg komunikacyjny między województwami,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Praca na miejscu .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przez to że mała ludzie się znają, są bardziej przyjaźni, wydaje się że jest bezpieczniej, chętnie pomagają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przyroda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Przyroda; łatwy dostęp do edukacji; pracowite społeczeństwo; zaradni ludzie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Rozpoznawalność jako miasto pośród lasów, które są bogate w grzyby. Umiejętność mobilizacji mieszkańców w sytuacjach "krytycznych", gdy inni potrzebują wsparcia, bezpieczne miejsce dla dzieci.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Rozwój wsi ( także zależy od osoby reprezentacyjnej danego organu)</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5814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Są chęci, gorzej z wykonaniem (komplikacje prawne). Młoda kadra, chętna do pracy i pomocy.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Sale wiejskie i organizacja ludzi w sołectwach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Słabo z tym oprócz miejsc pracy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Spokój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Spokoj, cisza, bo nic się nie dzieje 
Miasteczko uśpione w każdym aspekcie. Idealne dla emerytów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spokojna okolica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Spokojna okolica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Spokojne miasto.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Spokojnie i bezpiecznie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Sport</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Stawiam na obecnego burmistrza , by wyciągnął ten tonący statek ,żeby był pozostał dobrym człowiekiem .
Nie ma chyba takich mocnych stron i zalet ale wierzę ,że się to zmieni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Straż pożarna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Szczerze powiedziawszy ciężko mi coś znaleźć.</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5814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Szkoła przedszkole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Szkoła, przedszkole, praca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Szkoły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Szkoły, przedszkola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Szlaki turystyczne – region ma dobrze rozwiniętą infrastrukturę turystyczną, w tym szlaki piesze i rowerowe, które zachęcają turystów do odkrywania pięknych okolic Międzyborza.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Teren w którym zajmuje się gmina oraz jej położenie geograficzne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Tereny sprzyjające agroturystyce,tereny leśne i czyste powietrze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Tereny zielone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Tereny zielone. Prężnie działający Dom Kultury. Kadra nauczycielska szkoły ale przede wszystkim przedszkola.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trudno powiedzieć</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Trudno wskazać skoro w Miedzyborz.Wyglada od lat tak samo.Przybylo tylko kilka osiedli domkow jednorodzinnych.wladze gminy nic nie budowały tylko remontowały i tyle.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Tu się muszę zastanowić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Usytuowanie, położenie na drodze krajowej,która łączy stolicę województwa z Ostrowem Wlkp. i Kaliszem, międzyborska mleczarnia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6957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walory krajobrazowe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Wiele miejsc pracy, walory przyrodnicze, mili ludzie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Wielokrotne obiecanki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Wszędzie blisko, szkoła, przedszkole, sklepy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Wszyscy się znają, to daje poczucie przynależności. Lubię też małych przedsiębiorców, których jest niestety coraz mniej. Krajobraz jest niesamowity, położenie wśród lasów.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 tej chwili nie ma takich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Wychodzi i doradza firmą</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Względny porządek w miejscowościach (na obrzeżach i w lasach już nie)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Zadbane miasto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Zaletą jest szkoła podstawowa, utrzymywana na wysokim poziomie. Ciężko o więcej plusów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Zieleń, cisza , spokój , bezpieczeństwo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Zielona okolica. 
Miasteczko "wypadowe" tj. można szybko dojechać do kilku większych miast/miasteczek w przeciągu 15-30 minut.  
Spokój,  cisza.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Zielone środowisko</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7239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Zmiana władzy,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1) Przyroda
2) Dobra komunikacja PKP
3) Bardzo malownicze położenie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714375"/>
          <a:ext cx="7334250" cy="2143125"/>
          <a:chOff x="190500" y="714375"/>
          <a:chExt cx="7334250" cy="2143125"/>
        </a:xfrm>
      </p:grpSpPr>
      <p:sp>
        <p:nvSpPr>
          <p:cNvPr id="4" name="pole tekstowe 3"/>
          <p:cNvSpPr txBox="1"/>
          <p:nvPr/>
        </p:nvSpPr>
        <p:spPr>
          <a:xfrm>
            <a:off x="190500" y="1190625"/>
            <a:ext cx="3810000" cy="95250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900" i="1" u="none" spc="0">
                <a:solidFill>
                  <a:srgbClr val="000000">
                    <a:alpha val="100000"/>
                  </a:srgbClr>
                </a:solidFill>
                <a:latin typeface="Calibri"/>
              </a:rPr>
              <a:t>Pytanie otwarte, odpowiedziano 191x, brak odpowiedzi 0x</a:t>
            </a:r>
          </a:p>
        </p:txBody>
      </p:sp>
      <p:sp>
        <p:nvSpPr>
          <p:cNvPr id="2" name="pole tekstowe 1"/>
          <p:cNvSpPr txBox="1"/>
          <p:nvPr/>
        </p:nvSpPr>
        <p:spPr>
          <a:xfrm>
            <a:off x="190500" y="714375"/>
            <a:ext cx="7143750" cy="76200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1500" b="1" u="none" spc="0">
                <a:solidFill>
                  <a:srgbClr val="000000">
                    <a:alpha val="100000"/>
                  </a:srgbClr>
                </a:solidFill>
                <a:latin typeface="Calibri"/>
              </a:rPr>
              <a:t>Proszę wymienić słabe strony i wady Gminy Międzybórz</a:t>
            </a:r>
          </a:p>
        </p:txBody>
      </p:sp>
      <p:graphicFrame>
        <p:nvGraphicFramePr>
          <p:cNvPr id="3" name="Tabela 2"/>
          <p:cNvGraphicFramePr>
            <a:graphicFrameLocks noGrp="1"/>
          </p:cNvGraphicFramePr>
          <p:nvPr/>
        </p:nvGraphicFramePr>
        <p:xfrm>
          <a:off x="285750" y="1428750"/>
          <a:ext cx="8572500" cy="381762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0" marR="0" lvl="0" indent="0" algn="l" rtl="0" fontAlgn="base">
                        <a:lnSpc>
                          <a:spcPct val="100000"/>
                        </a:lnSpc>
                        <a:spcBef>
                          <a:spcPts val="0"/>
                        </a:spcBef>
                        <a:spcAft>
                          <a:spcPts val="0"/>
                        </a:spcAft>
                      </a:pPr>
                      <a:endParaRPr/>
                    </a:p>
                  </a:txBody>
                  <a:tcPr marL="0" marR="0" marT="0" marB="0">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Aaaaa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Atrakcyjność miejsca zamieszkania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Bałagan,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bezpieczeństwo, brak gastronomii, rozrywki, policji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bezpieczeństwo na drodze 25
bezpieczeństwo w parku
opieka zdrowotna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aktywności, zajęć dla najmłodszych dzieci (1-3 lat). Zajęcia w domu kultury są od 4 r.ż.
Dzieci nie mają możliwości rozwoju w innej dyscyplinie sportowej niż piłka nożna. Zbyt mało zajęć specjalistycznych w szkole i w przedszkolu (logopedia, integracja sensoryczna, TUSy, zajęcia emocjonalno-społeczne. Dzieci z potrzebami jest na potęgę i cały czas ich przybywa! Duży wandalizm, poniszczone place zabaw. Dzieci idące do szkoły przechodzą obok „pijaków”, którzy od godzin porannych siedzą w prak</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atrakcji dla młodzieży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bankomatu, brak oświetlenia przy przejściu między nowym przedszkolem, a budynkiem wielorodzinnym. Pogarszający się parking przy szkole i przy sklepie delikatesy. Brak możliwości wjazdu wózkiem do sklepów delikatesy, księgarnia.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cyfryzacji poczynając od urzędu gminy po brak szybkiego internetu, brak kontroli środowiska, zanieczyszczenia powietrza, śmieci w lasach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dostępu do lekarza specjalisty (np. alergolog, kardiolog)</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hodników złe drogi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7338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chodnika miejscowość Ose, brak ronda bądź sygnalizacji na skrzyżowaniu Wrocławska - Sycowska- Międzybórz,  notoryczne zaśmiecanie odpadami okolicznych terenów, nieuchwytni i bezkarni wandale niszczący mienie publiczne, brak nowych inwestycji budowlanych ( brak mieszkań- domow w stanie deweloperskim), brak nowych inwestorów tworzących stałe zatrudnienia dla mieszkancow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chodnika w miejscowości  Ose ,Oska Pila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chodników , dobrych dróg , sklepów , restauracji, zajęć popołudniowych dla uczniów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chodników na wioskach slabe doswietlenie wiosek,brak imprez i czegokolwiek dla dzieci i młodzieży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chodników na wsiach ale także brak dbania o chodniki, np. w Kraszowie, brak autobusów do pobliskich miast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chodników, zaniedbane parki, menele przesiadujący ławki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infrastruktury rekreacyjnej – ograniczona liczba miejsc do spędzania wolnego czasu, takich jak parki, obiekty sportowe czy placówki kulturalne.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integracji między ludźmi,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inwestorów zewnętrznych którzy płacili by podatki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inwestycji oraz nowych miejsc pracy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inwestycji ( sąsiednie miasteczka Syców i Twardogóra jeszcze niedawno były w naszym zasięgu) teraz przepaść. Brak odważnych decyzji jak choćby obecnie z obwodnicą Miedzborza- sam ruch przez środek miasta niczego nam oprócz uciążliwe go życia nie daje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inwestycji w drogi i oświetlenie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kanalizacji,chodników i wyasfaltowanych dróg dojazdowych do posesji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40386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kanalizacji,słabe wodociągi,brak sali sportowej,brak szlaków,brak obwodnicy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komunikacji między mieszkańcami , a władzą!! Moim zdaniem jak tak 
dalej będzie to są same słabe strony i wady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konkretnych działań, nie ma efektu wow, jeśli są to mało widoczne.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konsekwencji w komunikowaniu decyzji dotyczących na przykład zagospodarowania przestrzennego dla złożonych wniosków o zmianę jego przeznaczenia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kontaktu władz z mieszkańcami, Brak wydarzeń kulturowych, mieszkańcy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kultury, tragiczne drogi, słaby budżet, zle zarządzanie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miejsc dla młodzieży, brak kawiarni,  brak komisariatu policji , słaby ośrodek zdrowia , brak dentysty dla dorosłych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miejsc do spędzania wolnego czasu</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miejsc do spotkań.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miejsc gastronomicznych, słaba infrastruktura do uprawiania sportu, brak dostepnych mieszkań</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miejsc pracy ,brak miejsc wypoczynku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miejsc pracy, brak restauracji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miejsc pracy w innym sektorze niż meblarstwo
Bardzo słaba infrastruktura drogowa zwłaszcza do małych sołectw w gminie. 
Brak spełniania obietnic przez Burmistrza
Brak miejsc rekreacyjnych dla młodzieży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40386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monitoringu, brak obwodnicy, brak miejsc pracy dla młodzieży i ich odpływ do miast sąsiednich, brak punktów gastronomicznych będących miejscem spotkań dla młodzieży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nowych inwestorów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obwodnicy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obwodnicy rozwoju dzieci młodzieży w godzinach pozalekcyjnych brak miejsc spodkań</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odpowiedniej obsługi petenta (petent nie uzyskuje informacji albo uzyskuje taką która wgl nie rozumie)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opieki dla seniorów lub miejsca w którym mogliby spędzić czas. Zbyt duże natężenie ruchu drogowego przez ul Wrocławską,  duże zadymienie i nieswierze powietrze pr,ez okres jesienno zimowy. Brak miejsca dla młodzieży.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oświetlenia ulicznego, dziurawe drogi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perspektyw rozwoju; brak aktywności dla młodzieży; nuda i stagnacja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połączeń z komunikacją pks z wiekszymi i mniejszymi miejscowosciami mlodzież z wiosek nie ma jak dojechac do szkół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porządku i ładu przestrzennego w mieście Międzybórz i w sołectwach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progów zwalniających na osiedlach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radcy prawnego brak oświetleń na niektórych ulicach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
Brak realizacji chodnika w Ose
Niedokończenie chodnika w Bukowinie Sycowskiej
Zadłużanie się gminy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8862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ronda na głównej krzyżówce, niebezpieczne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rozrywek i miejsc wypoczynku.</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rozwoju (infrastruktura itd.)</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rozwoju i perspektywy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rozwoju miasta Międzyborz</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rozwoju Miasta w sferze aktywności fizycznej dla mieszkańców Miasta dla rodzin z dziećmi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rozwoju, nic się nie dzieje.
Idealne dla emerytów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ROZWOJU WSI. BRAK KANALIZACJI, DROG, OSWIETLENIA.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ścieżek rowerowych, brak sieci kanalizacyjnych we wsi, brak chodników na wioskach, brak komunikacji PKP, PKS dojazdy do miast i samego Międzyborza,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ścieżek spacerowych i rowerowych, brak miejsca dla młodzieży, brak przejścia dla pieszych przy tzw basenie, brak parkingu przy szkole, brak oświetlenia i chodnika prowadzącego do Dino</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turystyki, brak zabytków, zły stan dróg i chodników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większego parku do spacerowania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zainteresowania inwestycjami, kiepska dostępność Internetu poza centrum Międzyborza, akty wandalizmu i niskie poczucie bezpieczeństwa, niereprezentująca Mieszkańców Rada Miejska, brak całkowitej transparentności w działaniach Urzędu, brak dywersyfikacji jeśli chodzi o sektor zatrudnienia (głównie branża meblarska - a w ramach jednej branży jedynie jeden typ zakładów produkcyjnych), planowana obwodnica zamykająca szansę na rozwój Miasta (w nieoptymalnym wariancie).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44196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Bruno,nie zadbana zielen,</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Było już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Ciągły brak pieniędzy na inwestycje. Budowa kanalizacji w gminie trwała ponad dekadę. Drogi na osiedlach powstały po 10 latach mieszkania.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Coraz większe problemy komunikacyjne, całkowity brak autobusów w kierunku Wrocławia i Kalisza,brak perspektyw dla młodych,wykształconych,problemy z bezpieczeństwem
 ( park,"basen",alejki), czystość w mieście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Co się otwiera to jeszcze szybciej zamyka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Cóż jedną ze słabszych stron międzyborza jest to że mamy dość słabą infrastrukturę jest dużo małych pomieszczeń sklepików które można jakoś zagospodarować ale są to przedsiębiorstwa prywatne budynki prywatne na których nie ma wpływ gmina. Wiele miejsc stoi pustych niezagospodarowanych A można je fajnie wykorzystać w ciekawy kreatywny sposób. Jest też wykonana wiele nieprzemyślanych inwestycji których można było zapobiec i je zrobić inaczej. Naszą słabą stroną jest to że nie jest bezpiecznie nocą</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 demokracja nie jest najlepsza, stąd czasami trzeba zaryzykować i podjąć decyzję (nigdy całość populacji nie będzie zadowolona)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dirty="0">
                          <a:solidFill>
                            <a:srgbClr val="000000">
                              <a:alpha val="100000"/>
                            </a:srgbClr>
                          </a:solidFill>
                          <a:latin typeface="Calibri"/>
                        </a:rPr>
                        <a:t>DK25 </a:t>
                      </a:r>
                      <a:r>
                        <a:rPr lang="en-US" sz="1000" u="none" spc="0" dirty="0" err="1">
                          <a:solidFill>
                            <a:srgbClr val="000000">
                              <a:alpha val="100000"/>
                            </a:srgbClr>
                          </a:solidFill>
                          <a:latin typeface="Calibri"/>
                        </a:rPr>
                        <a:t>przez</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środek</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miasta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Brak</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miejsc</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pracy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Brak</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pomocy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Urzędu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Gminy</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podjęciu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działalności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gospodarczej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Brak</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zainteresowania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Urzędu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sprawami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mieszkańców</a:t>
                      </a:r>
                      <a:r>
                        <a:rPr lang="en-US" sz="1000" u="none" spc="0" dirty="0">
                          <a:solidFill>
                            <a:srgbClr val="000000">
                              <a:alpha val="100000"/>
                            </a:srgbClr>
                          </a:solidFill>
                          <a:latin typeface="Calibri"/>
                        </a:rPr>
                        <a:t>.</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Drogi, drogi, drogi oraz brak chodników jak i  ścieżek rowerowych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Drogi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dziury</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nich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Samochód</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tym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cierpi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Patologiczne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towarzystwo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Częsty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brak</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interwencji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policji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Bezdomne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zwierzęta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Psy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łańcuchach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Słaba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komunikacyja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transportowa</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Dziurawe drogi powiatowe, brak obwodnicy, mało atrakcji dla dzieci i młodzieży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Fatalne dojazdy do posesji na wsiach oraz drogi w opłakanych stanach dzikie wysypiska brak gastronomi brak miejsc dla młodzieży brak boiska z prawdziwego zdarzenia dla dzieci i młodzieży brak bezpieczeństwa na wsiach przy drodze dk 25 brak dofinansowania na wiejskie place zabaw oraz brak monitoringu na nich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Finansowa</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8862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Gospodarka komunalna Ośrodek Zdrowia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Infrastruktura  drogowa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Infrastruktura drogowa, brak różnorodności zakładów pracy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Infrastruktura drogowa to porażka droga z Międzyborza na Kraszów to jedna wielka dziura poza tym nie ma chodnika między miejscowościami co jest bardzo dużym minusem. Jeśli by był chodziłabym z dzieckiem do miasta niestety przez to nie chodzę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Jakość dróg, brak investowanie w sport, rekreacje i kulturę.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Jak w punkcie 1, opisane czego brakuje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Każda grupa wiekowa potrzebuje miejsca dla swojej aktywności. Brak hali sportowej, ścieżek zdrowia,wyznaczonych ścieżek turystycznych czy choćby lokali gastronomicznych a także miejsca wspomagajacego seniorów.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Kiepskie drogi,brak chodników w przy głównych ulicach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 kiepski stan sieci wodociągowych,
- przecinająca gminę na pół droga krajowa nr 25, która stwarza zagrożenie dla  życia mieszkańców miejscowości Oska Piła i Ose,
- starzejące się społeczeństwo,
- słaba opieka zdrowotna, brak lekarzy specjalistów.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Kilka by się znalazło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Komunikacja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Komunikacja i współpraca między głównymi jednostkami samorządu</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Komunikacja z mieszkańcami, brak chęci uczestnictwa w wydarzeniach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42291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Krótkowzroczne podejście do rozwoju, brak konkurencji na rynku pracy, brak inwestycji przynoszących zyski gminie, beak napływu kapitału z zewnątrz. Miejscami słaba infrastruktura, niewykorzystane możliwości gminy, obiektów które niszczeją itd.</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Mała otwartość Domu Kultury i świetlic wiejskich na potrzeby dzieci, młodzieży i osób starszych, niski stan bezpieczeństwa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Małe miasto gdzie nic się nie dzieje. Nie ma gdzie wyjść.</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małe zainteresowanie i zaangażowanie mieszkańców w dziania gminy, brak miejsc rozrywki dla starszych i młodszych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Mało atrakcji dla dzieci i mlodziezy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Mało atrakcji dla rodzin i młodzieży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mało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dadatkowych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kółek</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szkołach</a:t>
                      </a:r>
                      <a:endParaRPr lang="en-US" sz="1000" u="none" spc="0" dirty="0">
                        <a:solidFill>
                          <a:srgbClr val="000000">
                            <a:alpha val="100000"/>
                          </a:srgbClr>
                        </a:solidFill>
                        <a:latin typeface="Calibri"/>
                      </a:endParaRP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Mało patroli policji,  pijaństwo w parkach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Mało potańcówek dla młodzieży, miejsc gdzie nastolatki mogłyby wyjść z domów i się spotkać, posłuchać muzyki, zjeść coś dobrego, pograć w gry grupowe bilard kręgle. Brak siłowni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dirty="0">
                          <a:solidFill>
                            <a:srgbClr val="000000">
                              <a:alpha val="100000"/>
                            </a:srgbClr>
                          </a:solidFill>
                          <a:latin typeface="Calibri"/>
                        </a:rPr>
                        <a:t>Marna </a:t>
                      </a:r>
                      <a:r>
                        <a:rPr lang="en-US" sz="1000" u="none" spc="0" dirty="0" err="1">
                          <a:solidFill>
                            <a:srgbClr val="000000">
                              <a:alpha val="100000"/>
                            </a:srgbClr>
                          </a:solidFill>
                          <a:latin typeface="Calibri"/>
                        </a:rPr>
                        <a:t>jedna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restauracja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droga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krajowa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przez</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środek</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miasta</a:t>
                      </a:r>
                      <a:endParaRPr lang="en-US" sz="1000" u="none" spc="0" dirty="0">
                        <a:solidFill>
                          <a:srgbClr val="000000">
                            <a:alpha val="100000"/>
                          </a:srgbClr>
                        </a:solidFill>
                        <a:latin typeface="Calibri"/>
                      </a:endParaRP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Mieszkańcy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mniejsze miejscowości bez chociażby chodnika
brak miejsc do spędzenia wieczoru
słaby stan dróg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Najgorsze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drogi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powiatowe</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okolicy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brak</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ścieżek</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rowerowych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chodników</a:t>
                      </a:r>
                      <a:r>
                        <a:rPr lang="en-US" sz="1000" u="none" spc="0" dirty="0">
                          <a:solidFill>
                            <a:srgbClr val="000000">
                              <a:alpha val="100000"/>
                            </a:srgbClr>
                          </a:solidFill>
                          <a:latin typeface="Calibri"/>
                        </a:rPr>
                        <a:t> by </a:t>
                      </a:r>
                      <a:r>
                        <a:rPr lang="en-US" sz="1000" u="none" spc="0" dirty="0" err="1">
                          <a:solidFill>
                            <a:srgbClr val="000000">
                              <a:alpha val="100000"/>
                            </a:srgbClr>
                          </a:solidFill>
                          <a:latin typeface="Calibri"/>
                        </a:rPr>
                        <a:t>iść</a:t>
                      </a:r>
                      <a:r>
                        <a:rPr lang="en-US" sz="1000" u="none" spc="0" dirty="0">
                          <a:solidFill>
                            <a:srgbClr val="000000">
                              <a:alpha val="100000"/>
                            </a:srgbClr>
                          </a:solidFill>
                          <a:latin typeface="Calibri"/>
                        </a:rPr>
                        <a:t> z </a:t>
                      </a:r>
                      <a:r>
                        <a:rPr lang="en-US" sz="1000" u="none" spc="0" dirty="0" err="1">
                          <a:solidFill>
                            <a:srgbClr val="000000">
                              <a:alpha val="100000"/>
                            </a:srgbClr>
                          </a:solidFill>
                          <a:latin typeface="Calibri"/>
                        </a:rPr>
                        <a:t>rodziną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spacer w </a:t>
                      </a:r>
                      <a:r>
                        <a:rPr lang="en-US" sz="1000" u="none" spc="0" dirty="0" err="1">
                          <a:solidFill>
                            <a:srgbClr val="000000">
                              <a:alpha val="100000"/>
                            </a:srgbClr>
                          </a:solidFill>
                          <a:latin typeface="Calibri"/>
                        </a:rPr>
                        <a:t>stronę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Kraszowa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Kątów</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Ose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tragedia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Kanalizacja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opłaty</a:t>
                      </a:r>
                      <a:r>
                        <a:rPr lang="en-US" sz="1000" u="none" spc="0" dirty="0">
                          <a:solidFill>
                            <a:srgbClr val="000000">
                              <a:alpha val="100000"/>
                            </a:srgbClr>
                          </a:solidFill>
                          <a:latin typeface="Calibri"/>
                        </a:rPr>
                        <a:t> jak za </a:t>
                      </a:r>
                      <a:r>
                        <a:rPr lang="en-US" sz="1000" u="none" spc="0" dirty="0" err="1">
                          <a:solidFill>
                            <a:srgbClr val="000000">
                              <a:alpha val="100000"/>
                            </a:srgbClr>
                          </a:solidFill>
                          <a:latin typeface="Calibri"/>
                        </a:rPr>
                        <a:t>złoto</a:t>
                      </a:r>
                      <a:r>
                        <a:rPr lang="en-US" sz="1000" u="none" spc="0" dirty="0">
                          <a:solidFill>
                            <a:srgbClr val="000000">
                              <a:alpha val="100000"/>
                            </a:srgbClr>
                          </a:solidFill>
                          <a:latin typeface="Calibri"/>
                        </a:rPr>
                        <a:t> a </a:t>
                      </a:r>
                      <a:r>
                        <a:rPr lang="en-US" sz="1000" u="none" spc="0" dirty="0" err="1">
                          <a:solidFill>
                            <a:srgbClr val="000000">
                              <a:alpha val="100000"/>
                            </a:srgbClr>
                          </a:solidFill>
                          <a:latin typeface="Calibri"/>
                        </a:rPr>
                        <a:t>cięgle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sprawna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beczkowóz</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pomaga</a:t>
                      </a:r>
                      <a:r>
                        <a:rPr lang="en-US" sz="1000" u="none" spc="0" dirty="0">
                          <a:solidFill>
                            <a:srgbClr val="000000">
                              <a:alpha val="100000"/>
                            </a:srgbClr>
                          </a:solidFill>
                          <a:latin typeface="Calibri"/>
                        </a:rPr>
                        <a:t> 🤔. </a:t>
                      </a:r>
                      <a:r>
                        <a:rPr lang="en-US" sz="1000" u="none" spc="0" dirty="0" err="1">
                          <a:solidFill>
                            <a:srgbClr val="000000">
                              <a:alpha val="100000"/>
                            </a:srgbClr>
                          </a:solidFill>
                          <a:latin typeface="Calibri"/>
                        </a:rPr>
                        <a:t>Brak</a:t>
                      </a:r>
                      <a:r>
                        <a:rPr lang="en-US" sz="1000" u="none" spc="0" dirty="0">
                          <a:solidFill>
                            <a:srgbClr val="000000">
                              <a:alpha val="100000"/>
                            </a:srgbClr>
                          </a:solidFill>
                          <a:latin typeface="Calibri"/>
                        </a:rPr>
                        <a:t> Hali </a:t>
                      </a:r>
                      <a:r>
                        <a:rPr lang="en-US" sz="1000" u="none" spc="0" dirty="0" err="1">
                          <a:solidFill>
                            <a:srgbClr val="000000">
                              <a:alpha val="100000"/>
                            </a:srgbClr>
                          </a:solidFill>
                          <a:latin typeface="Calibri"/>
                        </a:rPr>
                        <a:t>sportowej</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szkole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boiska</a:t>
                      </a:r>
                      <a:r>
                        <a:rPr lang="en-US" sz="1000" u="none" spc="0" dirty="0">
                          <a:solidFill>
                            <a:srgbClr val="000000">
                              <a:alpha val="100000"/>
                            </a:srgbClr>
                          </a:solidFill>
                          <a:latin typeface="Calibri"/>
                        </a:rPr>
                        <a:t> z </a:t>
                      </a:r>
                      <a:r>
                        <a:rPr lang="en-US" sz="1000" u="none" spc="0" dirty="0" err="1">
                          <a:solidFill>
                            <a:srgbClr val="000000">
                              <a:alpha val="100000"/>
                            </a:srgbClr>
                          </a:solidFill>
                          <a:latin typeface="Calibri"/>
                        </a:rPr>
                        <a:t>bieżnią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Bieżąca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hala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nadaje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się</a:t>
                      </a:r>
                      <a:r>
                        <a:rPr lang="en-US" sz="1000" u="none" spc="0" dirty="0">
                          <a:solidFill>
                            <a:srgbClr val="000000">
                              <a:alpha val="100000"/>
                            </a:srgbClr>
                          </a:solidFill>
                          <a:latin typeface="Calibri"/>
                        </a:rPr>
                        <a:t> do </a:t>
                      </a:r>
                      <a:r>
                        <a:rPr lang="en-US" sz="1000" u="none" spc="0" dirty="0" err="1">
                          <a:solidFill>
                            <a:srgbClr val="000000">
                              <a:alpha val="100000"/>
                            </a:srgbClr>
                          </a:solidFill>
                          <a:latin typeface="Calibri"/>
                        </a:rPr>
                        <a:t>tenisa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stołowego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gdzie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mamy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stoły</a:t>
                      </a:r>
                      <a:r>
                        <a:rPr lang="en-US" sz="1000" u="none" spc="0" dirty="0">
                          <a:solidFill>
                            <a:srgbClr val="000000">
                              <a:alpha val="100000"/>
                            </a:srgbClr>
                          </a:solidFill>
                          <a:latin typeface="Calibri"/>
                        </a:rPr>
                        <a:t> a </a:t>
                      </a:r>
                      <a:r>
                        <a:rPr lang="en-US" sz="1000" u="none" spc="0" dirty="0" err="1">
                          <a:solidFill>
                            <a:srgbClr val="000000">
                              <a:alpha val="100000"/>
                            </a:srgbClr>
                          </a:solidFill>
                          <a:latin typeface="Calibri"/>
                        </a:rPr>
                        <a:t>pedagogą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nawet</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się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chce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skorzystać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wsyatwiać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szansę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uprawiać</a:t>
                      </a:r>
                      <a:r>
                        <a:rPr lang="en-US" sz="1000" u="none" spc="0" dirty="0">
                          <a:solidFill>
                            <a:srgbClr val="000000">
                              <a:alpha val="100000"/>
                            </a:srgbClr>
                          </a:solidFill>
                          <a:latin typeface="Calibri"/>
                        </a:rPr>
                        <a:t> ten </a:t>
                      </a:r>
                      <a:r>
                        <a:rPr lang="en-US" sz="1000" u="none" spc="0" dirty="0" err="1">
                          <a:solidFill>
                            <a:srgbClr val="000000">
                              <a:alpha val="100000"/>
                            </a:srgbClr>
                          </a:solidFill>
                          <a:latin typeface="Calibri"/>
                        </a:rPr>
                        <a:t>piękny</a:t>
                      </a:r>
                      <a:r>
                        <a:rPr lang="en-US" sz="1000" u="none" spc="0" dirty="0">
                          <a:solidFill>
                            <a:srgbClr val="000000">
                              <a:alpha val="100000"/>
                            </a:srgbClr>
                          </a:solidFill>
                          <a:latin typeface="Calibri"/>
                        </a:rPr>
                        <a:t> sport. </a:t>
                      </a:r>
                      <a:r>
                        <a:rPr lang="en-US" sz="1000" u="none" spc="0" dirty="0" err="1">
                          <a:solidFill>
                            <a:srgbClr val="000000">
                              <a:alpha val="100000"/>
                            </a:srgbClr>
                          </a:solidFill>
                          <a:latin typeface="Calibri"/>
                        </a:rPr>
                        <a:t>Dyrektor</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szkoły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podstawowej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tragedia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ile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musi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jeszcze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odejść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pedagogów</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młodych</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5433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Najnowsza słaba strona to "ekologiczny" burmistrz który z biegiem czasu da popalic mieszkancom.</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Natężenie ruchu drogowego, uboga oferta zajęć sportowych dla dzieci, ośrodek zdrowia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Nic tu nie ma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Niedbałość o wioski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Niedokończone inwestycje, np. chodniki. Brak remontu dróg. Problem z kontaktem z ośrodkiem zdrowia (zajęte).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Niektóre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drogi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brak</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ścieżek</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rowerowych</a:t>
                      </a:r>
                      <a:endParaRPr lang="en-US" sz="1000" u="none" spc="0" dirty="0">
                        <a:solidFill>
                          <a:srgbClr val="000000">
                            <a:alpha val="100000"/>
                          </a:srgbClr>
                        </a:solidFill>
                        <a:latin typeface="Calibri"/>
                      </a:endParaRP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ład</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brud</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ulicach</a:t>
                      </a:r>
                      <a:endParaRPr lang="en-US" sz="1000" u="none" spc="0" dirty="0">
                        <a:solidFill>
                          <a:srgbClr val="000000">
                            <a:alpha val="100000"/>
                          </a:srgbClr>
                        </a:solidFill>
                        <a:latin typeface="Calibri"/>
                      </a:endParaRP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ma co ty robić z dziećmi, nic się nie dzieje , nie ma gdzie spędzić czasu, drogi to dziura na dziurze , dni Międzyborza też są jakie są, w porównaniu do tego co było parę lat temu.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ma nic</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Niema słabych stron</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mogę się wypowiedzieć na ten temat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Nierówny dostęp do infrastruktury dorogowej, trudności w załatwieniu spraw urzędowych (ciągły argument braku funduszy), brak rozrywki, brak miejsc przyjaznych dzieciom</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Nieskończenie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wiele</a:t>
                      </a:r>
                      <a:endParaRPr lang="en-US" sz="1000" u="none" spc="0" dirty="0">
                        <a:solidFill>
                          <a:srgbClr val="000000">
                            <a:alpha val="100000"/>
                          </a:srgbClr>
                        </a:solidFill>
                        <a:latin typeface="Calibri"/>
                      </a:endParaRP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8862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wiele się tutaj dzieje tak naprawdę. Remont szkoły podstawowej na plus, ale nie uważam, że szkoła całkowicie spełnia normy bezpieczeństwa. Warto byłoby dofinansować jeszcze to i owo. Nie ma żadnych miejsc rozrywki, ani dla młodzieży ani dla starszej młodzieży. W samym Międzyborzu nie ma nawet gdzie iść na spacer. Sam urząd gminy powinien być bardziej otwarty dla ludzi i poszerzać swoją wiedzę na temat chociażby ekologii, dotacji na termomodernizację, budowę obiektów sportowych itd.</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wiem raczej jest ok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Niewykoszone rowy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wymaga komentarza jest ich zbyt wiele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Niski poziom nauczania, brak dodatkowych atrakcyjnych zajęć dla dzieci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Nuda dla młodzieży , zaniedbane i przykro się na to patrzy, dzieci boją się same przechodzić przez np parki i omijają je szerokim łukiem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Obwodnica która nie jest potrzebna, lepiej zrobić lepsze oświetlenie, fotoradar  rondo....brak w tej kwestii słuchania ludzi  choć wcześniej była o tym mowa.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Od domu kultury i ich pracowników po urząd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Ogólnie slaba instrftuktura.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Oj dużo by pisać.brak przekazu informacji mieszkaniec gmina,brud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Okropne drogi brak chodników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Osoby zatrudnione w gminie, domu kultury i zgm. Po znajomości bez żadnych kwalifikacji. Mam nadzieję że nowe władze w najbliższym czasie to naprawia.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Palenie śmieci, ogólny nieporządek.</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7338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Parking szkola podstawowa brak  środków finansowych na termomodernizację wspólnot mieszkaniowych brak obwodnicy miasta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Parki, sam wygląd ostrasza mieszkańców a nie przyciąga.. w parku przy mleczarni jest duży teren do zagospodarowania ( można by było zrobić np. ogrodzony plac zabaw dla dzieci )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Piraci drogowi, parki miejskie są głównie dla pijaków i agresywnej młodzieży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Pomija się wioski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Przerażający stan dróg, zanieczyszczone rowy, brak miejsc pracy,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Słaba infrastruktura drogowa, brak dużych inwestycji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Słaba komunikacja, brak miejsc na towarzyskie spotkania.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Słaba komunikacja miejska. , brzydkie PKP, ,zapachana Ul.Wrocławska, nieprzyjemna obsługa w przychodni i brak dostępu do dentysty,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Słaba strona to niestety kebab a wady to patologia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Słabe drogi , brak rozrywki dla dorosłych i młodzieży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Słabe oświetlenie, brak monitoringu</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słabo rozwinięte działalności usługowe, ograniczona ilość lokali gastronomicznych, mała ilość i zły stan mieszkań komunalnych, brak chodników i oświetlenia w wielu miejscach gminy, problemy ze spółką komunalną, siecią wod-kan.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Słaby przekaz do mieszkańców odnośnie różnych projektów czy planów na rozwój</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7338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słaby stan dróg, brak komunikacji publicznej, mało miejsc pracy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Słaby transport publiczny np.Wrocław,Syców.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Służba zdrowia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Służba zdrowia , brak atrakcji dla młodzieży, brak czystości na ulicach, brak bezpieczeństwa w np parku (przechodząc tamtędy)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Stagnacja, brak rozwoju, władze boją się większych inwestycji, brak dróg i chodników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Stan dróg</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Stan dróg, miasto słabo zazielenione. Brak poczucia bezpieczeństwa porą wieczorną przechodząc przez park</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Stara władza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Trudności z opieką zdrowia i stomatologiczną opieką społeczna budownictwo mieszkaniowe zły stan nawierzchni dróg powiatowych i gminnych brak patroli policji i posterunku brak izby regionalnej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dirty="0">
                          <a:solidFill>
                            <a:srgbClr val="000000">
                              <a:alpha val="100000"/>
                            </a:srgbClr>
                          </a:solidFill>
                          <a:latin typeface="Calibri"/>
                        </a:rPr>
                        <a:t>Tu </a:t>
                      </a:r>
                      <a:r>
                        <a:rPr lang="en-US" sz="1000" u="none" spc="0" dirty="0" err="1">
                          <a:solidFill>
                            <a:srgbClr val="000000">
                              <a:alpha val="100000"/>
                            </a:srgbClr>
                          </a:solidFill>
                          <a:latin typeface="Calibri"/>
                        </a:rPr>
                        <a:t>nic</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nie</a:t>
                      </a:r>
                      <a:r>
                        <a:rPr lang="en-US" sz="1000" u="none" spc="0" dirty="0">
                          <a:solidFill>
                            <a:srgbClr val="000000">
                              <a:alpha val="100000"/>
                            </a:srgbClr>
                          </a:solidFill>
                          <a:latin typeface="Calibri"/>
                        </a:rPr>
                        <a:t> ma </a:t>
                      </a:r>
                      <a:r>
                        <a:rPr lang="en-US" sz="1000" u="none" spc="0" dirty="0" err="1">
                          <a:solidFill>
                            <a:srgbClr val="000000">
                              <a:alpha val="100000"/>
                            </a:srgbClr>
                          </a:solidFill>
                          <a:latin typeface="Calibri"/>
                        </a:rPr>
                        <a:t>wszędzie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trzeba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jechać</a:t>
                      </a:r>
                      <a:r>
                        <a:rPr lang="en-US" sz="1000" u="none" spc="0" dirty="0">
                          <a:solidFill>
                            <a:srgbClr val="000000">
                              <a:alpha val="100000"/>
                            </a:srgbClr>
                          </a:solidFill>
                          <a:latin typeface="Calibri"/>
                        </a:rPr>
                        <a:t> za </a:t>
                      </a:r>
                      <a:r>
                        <a:rPr lang="en-US" sz="1000" u="none" spc="0" dirty="0" err="1">
                          <a:solidFill>
                            <a:srgbClr val="000000">
                              <a:alpha val="100000"/>
                            </a:srgbClr>
                          </a:solidFill>
                          <a:latin typeface="Calibri"/>
                        </a:rPr>
                        <a:t>każdą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pierdołą</a:t>
                      </a:r>
                      <a:endParaRPr lang="en-US" sz="1000" u="none" spc="0" dirty="0">
                        <a:solidFill>
                          <a:srgbClr val="000000">
                            <a:alpha val="100000"/>
                          </a:srgbClr>
                        </a:solidFill>
                        <a:latin typeface="Calibri"/>
                      </a:endParaRP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Układy obecne między gminą a chociażby mleczarnią. Ścieki spływające rowami śródpolnymi. Złe zarządzanie oczyszczalnią ścieków. Dlaczego ścieki omijają oczyszczalnie? Panosząca się młodzież, często agresywna i opryskliwa. Blokująca przejście w parku. System zasiłków, z którego korzystają osoby zdrowe, młode, zdolne do pracy. Nie powinno tak być. Sprawy zgłaszane bezpośrednio burmistrzowi nie są rozpatrywane. Nie dzieje się nic, aby te sprawy rozwiązać.</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wadą małej gminy są niskie fundusze, mało ciekawych miejsc i lokali usługowych (gastronomia, sportowe, sklepy itd). Mało zajęć dodatkowych dla dzieci w szkołach. Bardzo słaby ośrodek zdrowia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Władze</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9243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 parkach dużo pijanych i spożywających alkohol osób. W ciepłe dni na „przystanku” pełno pijącej i często wulgarnej młodzieży że wieczorem strach wyjść.</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Wszędzie daleko- jeśli dzieci chcą rozwijać pasje, trzeba je wozić po kilkanaście lub kilkadziesiąt kilometrów. Brak oferty dla młodzieży, są pomijani, nie ma dla nich nic. 
Infrastruktura, brak chodników i oświetlenia, parkingi przy placówkach(!!!) są koszmarne. Dyrektorzy szkół w wieku emerytalnym.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Wszystko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Wszystko oprócz edukacji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 dużo do pisania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Zanieczyszczenie powietrza, psy, psy, psy a dokladnie to ich wlasciciele, do zwierząt nie jestem absolutnie uprzedzony,  brak posterunku policji, komunikacja z innymi miastami, bezpieczeństwo na Wrocławskiej (dlaczego nie ma pasów na samej górce, gdzie najlepiej widac pieszych juz z daleka?!), brak swiatel na glownym skrzyżowaniu, brak chodnika do DINO (tylko czas dzieli nas od tragedii w tym miejscu)</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zanieczyszczenie środowiska, słaba infrastruktura - brak chodników, tras rowerowych, zły stan dróg, zdezelowana sieć wodociągowa, brak kanalizacji, brak działań rządzących w zakresie edukacji i egzekwowania od mieszkańców przepisów odnośnie ochrony środowiska, brak szybkiego internetu</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Zaniedbane rowy, brak oświetlenia, brak hali sportowej, chodników , brak opieki medycznej w weekendy brak komunikacji miejskiej</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Zaniedbanie jeśli chodzi o rozwój gminy, oto jak daleko odbiegany od pozostałych gmin w naszym rejonie. Spoleczensto starych osob, mlode osoby opuściły miasteczko, brak gastronomi, miejsca spotkań z przyjaciółmi.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Zatrudnianie po znajomości w gminie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Zazdrość , problemowi mieszkańcy  z niezadowolonymi minami . Mało życzliwości uśmiechu i koloru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Zbyt niski poziom bezpieczeństwa,  szerzenie się wandalizmu i bezkarność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Zbyt słabe jednoczenie mieszkańców do tworzenia wspólnego planu obszaru gminy.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29718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ZGM tragedia wiecznie piją kawkę i śmieci 3 dni po terminie brak dbalosci o miejsca publiczne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Źle drogi na wsi brak chodnika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Zły stan jakości powietrza, smog, palenie w piecach (szczególnie na osiedlach) czym popadnie i brak reakcji służb
Brak monitoringu
Bardzo mała ilość koszy na śmieci (uciążliwe przy spacerach z psem)
Mała ilość lokali gastronomicznych
Notoryczne przesiadywanie pijanych ludzi w parkach
Brak krawężników na wyremontowanych drogach
Bardzo słaba komunikacja publiczna między miastami (np. Wrocław)
Brak posterunku
Brak siłowni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000</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1) Brak obwodnicy po wschodniej stronie
2) Coraz większa presja rozbudowy mieszkalnej i związana z nią degradacja terenów zielonych
3) Kompletna ignorancja dotychczasowych władz na akt zniszczenia obiektów przyrodniczych (drzew)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1. Zimą smog i zanieczyszczone powietrze z kominów, 2. Brak zaplecza sportowego, 3. Gastronomia (z jednej strony kebab, a z drugiej droga restauracja czynna 2,3 dni w tygodniu. Moim zdaniem brakuje miejsca typu kawiarnia/bar gdzie można napić się kawy czy piwa ze znajomymi czy rodziną). 4. Drogi, drogi, drogi...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714375"/>
          <a:ext cx="7334250" cy="2143125"/>
          <a:chOff x="190500" y="714375"/>
          <a:chExt cx="7334250" cy="2143125"/>
        </a:xfrm>
      </p:grpSpPr>
      <p:sp>
        <p:nvSpPr>
          <p:cNvPr id="4" name="pole tekstowe 3"/>
          <p:cNvSpPr txBox="1"/>
          <p:nvPr/>
        </p:nvSpPr>
        <p:spPr>
          <a:xfrm>
            <a:off x="190500" y="1190625"/>
            <a:ext cx="3810000" cy="95250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900" i="1" u="none" spc="0">
                <a:solidFill>
                  <a:srgbClr val="000000">
                    <a:alpha val="100000"/>
                  </a:srgbClr>
                </a:solidFill>
                <a:latin typeface="Calibri"/>
              </a:rPr>
              <a:t>Pytanie otwarte, odpowiedziano 191x, brak odpowiedzi 0x</a:t>
            </a:r>
          </a:p>
        </p:txBody>
      </p:sp>
      <p:sp>
        <p:nvSpPr>
          <p:cNvPr id="2" name="pole tekstowe 1"/>
          <p:cNvSpPr txBox="1"/>
          <p:nvPr/>
        </p:nvSpPr>
        <p:spPr>
          <a:xfrm>
            <a:off x="190500" y="714375"/>
            <a:ext cx="7143750" cy="76200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1500" b="1" u="none" spc="0">
                <a:solidFill>
                  <a:srgbClr val="000000">
                    <a:alpha val="100000"/>
                  </a:srgbClr>
                </a:solidFill>
                <a:latin typeface="Calibri"/>
              </a:rPr>
              <a:t>Jakie projekty, zadania w Gminie Międzybórz uważa Pani/Pan za najbardziej pożądane?</a:t>
            </a:r>
          </a:p>
        </p:txBody>
      </p:sp>
      <p:graphicFrame>
        <p:nvGraphicFramePr>
          <p:cNvPr id="3" name="Tabela 2"/>
          <p:cNvGraphicFramePr>
            <a:graphicFrameLocks noGrp="1"/>
          </p:cNvGraphicFramePr>
          <p:nvPr/>
        </p:nvGraphicFramePr>
        <p:xfrm>
          <a:off x="285750" y="1428750"/>
          <a:ext cx="8572500" cy="320802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0" marR="0" lvl="0" indent="0" algn="l" rtl="0" fontAlgn="base">
                        <a:lnSpc>
                          <a:spcPct val="100000"/>
                        </a:lnSpc>
                        <a:spcBef>
                          <a:spcPts val="0"/>
                        </a:spcBef>
                        <a:spcAft>
                          <a:spcPts val="0"/>
                        </a:spcAft>
                      </a:pPr>
                      <a:endParaRPr/>
                    </a:p>
                  </a:txBody>
                  <a:tcPr marL="0" marR="0" marT="0" marB="0">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Bezapelacyjnie budowa dróg i chodników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bezpieczeństwo - budowa chodników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Bezpieczeństwo dzieci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Bezpieczne skrzyżowanie z sygnalizacją świetlną dla rondo dla wyjeżdżających od strony dina do Wrocławia lub Ostrowa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Bieżnia dla dzieci i porządne boisko spełniające normy, miejsce na skok w dal</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Boisko sportowe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Boisko że sztuczna nawierzchnia z którego pań burmistrz tak chętnie zrezygnował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Budowa dużego placu zabaw i miejsca dla dzieci.  Drogi, oswietlenie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Budowa hali sportowej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Budowa Hali sportowej,Budowa wiecej miejsc do spędzania wolnego czasu [restauracje,kawiarnie] Budowa nowych miejsc mieszkalnych.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Budowa chodników i doświetlenie dróg i ulic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44196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Budowa chodników i oświetlenia w stronę Dino i kątów śląskich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Budowa chodników i ścieżek rowerowych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Budowa mieszkań dla młodych w normalnych cenach bez kredytów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Budowa nowego przedszkola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 budowa obwodnicy Międzyborza,
- modernizacja oczyszczalni ścieków w Międzyborzu,
- modernizacja sieci wodociągowych (wymiana istniejących na nowe),
- budowa nowych sieci wodociągowych do działek przewidzianych w miejscowych planach zagospodarowania przestrzennego pod zabudowę mieszkaniową.</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Budowa obwodnicy Międzyborza, ściąganie inwestorów.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Czyste powietrze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Dobrym projektem byłaby ścieżka rowerowa, miejsce na uboczu z dala od drogi krajowej, gdzie można usiąść</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Dokończenie chodników dla bezpieczeństwa mieszkańców np. Dziesławice.
Remont dróg i budowa chodników np. Hałdrychowice. 
Remont dróg gminnych.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Dokończenie remontów dróg. Poprawa jakości powietrza na osiedlach, poprzez uświadamianie i pomoc w uzyskaniu pieniędzy na wymianę pieców. Zakończenie budowy przedszkola i otoczenia przedszkola, bliskość ruchliwej drogi jest przerażająca.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Doprowadzić żeby powstała obwodnica. Lepiej zagospodarować nasze parki.moze pomyśleć żeby tak jak Syców . stworzyć takie większe miejsce handlowe.jakis Rosman.sisaj.Dom seniora żeby ludzie samotni mogli sobie przyjść do południa wypić kawę  herbatę.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Dostęp do różnego rodzaju atrakcji, których brak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Drogi , chodniki , lampy przydrożne,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5052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drogi, oswietlenie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Drogowe i bezpieczeństwo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Dzienny Dom seniora. Oświetlenie osiedli , Monitoring i czestrze kontrolę w parkach.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Edukacja nauczycieli , zwiększenie nakładów finansowych na szkołę , wybudowanie hali sportowej przy szkole w Bukownie Sycowskiej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Edukacja, rozwój dla dzieci , opieka zdrowotna- brak jakiegokolwiek specjalisty który przyjmie prywatnie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Fajnie jak by powstały miejsca typu jak kino ,basen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Fakt ze to drogi powiatowe ale włodarze mogliby się postarać o remonty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Główna krzyżówka- sygnalizacja świetlna lub rondo.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Hala sportowa, boisko do tenisa ziemnego, ścieżki rowerowe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Hala Sportowa opieką zdrowia Policja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Hala sportowa, ścieżki rowerowe, agroturystyka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Hala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sportowa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ścieżki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rowerowe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piesze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Wycieczki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dla.mieskzancow</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nawet</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odpłatne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możliwość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Ośrodek</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zdrowia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zmiana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pań</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które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pracują</a:t>
                      </a:r>
                      <a:r>
                        <a:rPr lang="en-US" sz="1000" u="none" spc="0" dirty="0">
                          <a:solidFill>
                            <a:srgbClr val="000000">
                              <a:alpha val="100000"/>
                            </a:srgbClr>
                          </a:solidFill>
                          <a:latin typeface="Calibri"/>
                        </a:rPr>
                        <a:t> z </a:t>
                      </a:r>
                      <a:r>
                        <a:rPr lang="en-US" sz="1000" u="none" spc="0" dirty="0" err="1">
                          <a:solidFill>
                            <a:srgbClr val="000000">
                              <a:alpha val="100000"/>
                            </a:srgbClr>
                          </a:solidFill>
                          <a:latin typeface="Calibri"/>
                        </a:rPr>
                        <a:t>łaską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Dzwonisz</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nikt</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odbiera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wchodzisz</a:t>
                      </a:r>
                      <a:r>
                        <a:rPr lang="en-US" sz="1000" u="none" spc="0" dirty="0">
                          <a:solidFill>
                            <a:srgbClr val="000000">
                              <a:alpha val="100000"/>
                            </a:srgbClr>
                          </a:solidFill>
                          <a:latin typeface="Calibri"/>
                        </a:rPr>
                        <a:t> a </a:t>
                      </a:r>
                      <a:r>
                        <a:rPr lang="en-US" sz="1000" u="none" spc="0" dirty="0" err="1">
                          <a:solidFill>
                            <a:srgbClr val="000000">
                              <a:alpha val="100000"/>
                            </a:srgbClr>
                          </a:solidFill>
                          <a:latin typeface="Calibri"/>
                        </a:rPr>
                        <a:t>siedzą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wielmożne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Proszę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wykonać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projekty</a:t>
                      </a:r>
                      <a:r>
                        <a:rPr lang="en-US" sz="1000" u="none" spc="0" dirty="0">
                          <a:solidFill>
                            <a:srgbClr val="000000">
                              <a:alpha val="100000"/>
                            </a:srgbClr>
                          </a:solidFill>
                          <a:latin typeface="Calibri"/>
                        </a:rPr>
                        <a:t> z </a:t>
                      </a:r>
                      <a:r>
                        <a:rPr lang="en-US" sz="1000" u="none" spc="0" dirty="0" err="1">
                          <a:solidFill>
                            <a:srgbClr val="000000">
                              <a:alpha val="100000"/>
                            </a:srgbClr>
                          </a:solidFill>
                          <a:latin typeface="Calibri"/>
                        </a:rPr>
                        <a:t>agitacji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wyborczej</a:t>
                      </a:r>
                      <a:r>
                        <a:rPr lang="en-US" sz="1000" u="none" spc="0" dirty="0">
                          <a:solidFill>
                            <a:srgbClr val="000000">
                              <a:alpha val="100000"/>
                            </a:srgbClr>
                          </a:solidFill>
                          <a:latin typeface="Calibri"/>
                        </a:rPr>
                        <a:t>. do </a:t>
                      </a:r>
                      <a:r>
                        <a:rPr lang="en-US" sz="1000" u="none" spc="0" dirty="0" err="1">
                          <a:solidFill>
                            <a:srgbClr val="000000">
                              <a:alpha val="100000"/>
                            </a:srgbClr>
                          </a:solidFill>
                          <a:latin typeface="Calibri"/>
                        </a:rPr>
                        <a:t>pracy</a:t>
                      </a:r>
                      <a:r>
                        <a:rPr lang="en-US" sz="1000" u="none" spc="0" dirty="0">
                          <a:solidFill>
                            <a:srgbClr val="000000">
                              <a:alpha val="100000"/>
                            </a:srgbClr>
                          </a:solidFill>
                          <a:latin typeface="Calibri"/>
                        </a:rPr>
                        <a:t>.</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historyczne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kółko</a:t>
                      </a:r>
                      <a:r>
                        <a:rPr lang="en-US" sz="1000" u="none" spc="0" dirty="0">
                          <a:solidFill>
                            <a:srgbClr val="000000">
                              <a:alpha val="100000"/>
                            </a:srgbClr>
                          </a:solidFill>
                          <a:latin typeface="Calibri"/>
                        </a:rPr>
                        <a:t> w SP w </a:t>
                      </a:r>
                      <a:r>
                        <a:rPr lang="en-US" sz="1000" u="none" spc="0" dirty="0" err="1">
                          <a:solidFill>
                            <a:srgbClr val="000000">
                              <a:alpha val="100000"/>
                            </a:srgbClr>
                          </a:solidFill>
                          <a:latin typeface="Calibri"/>
                        </a:rPr>
                        <a:t>Bukowinie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Sycowskiej</a:t>
                      </a:r>
                      <a:endParaRPr lang="en-US" sz="1000" u="none" spc="0" dirty="0">
                        <a:solidFill>
                          <a:srgbClr val="000000">
                            <a:alpha val="100000"/>
                          </a:srgbClr>
                        </a:solidFill>
                        <a:latin typeface="Calibri"/>
                      </a:endParaRP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4671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hmm</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Chodnik do Dino, swiatla a najlepiej rondo na Wroclawskiej,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Chodnik drogi aby ludzie na wsi mogli swobodnie spacerować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Chodniki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Chodniki , drogi , boisko!!!</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Chodniki na wsiach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Chodniki w wioskach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Infrastruktura techniczna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Inwestycja w drogi, chodniki, bezpieczeństwo drogowe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inwestycje infrastrukturalne!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Inwestycje mające na celu zatrzymanie młodych ludzi w gminie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Inwestycje zwiększające atrakcyjność Gminy pod względem miejsc pracy, miejsc pod zabudowę mieszkaniową.</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Jak wyżej  i stacja PKP chyba aż się prosi żeby coś z nią zrobić ponieważ przejeżdżający podróżni na pewno grozę widząc coś takiego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44577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Jeśli chodzi o jakąś pomoc psychologiczna, terapię.. jakieś wydarzenia , otworzyć jakiś pub , kawiarenkę , zrobić porządnie drogi, więcej zajęć dla dzieci i dorosłych jakieś kursy.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Kanalizacja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KANALIZACJA WSI, BO MIESZKANCY WSI SA POSZKODOWANI. PLACA OGROOMNE PIENIADZE ZA WYWOZ NIECZYSTOSCI
A swoją  drogą, to uważam że ZGKiM jako spółka ze 100% udziałem gminy powinna mieć niże stawki za wywóz nieczystości właśnie po to, aby wspierać mieszkańców gminy, którzy ja utrzymują.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Komisariat policji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Koszenie rowów więcej zieleni i kwiatów w mieście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Lepsza infrastruktura drogowa, połączenia z wioskami- stan dróg pozostawia wiele do zyczenia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Miejsca pracy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miejsce rekreacyjne/ sportowe  dla młodzieży żeby aktywnie spędzić czas. Powstanie miejsca dla mieszkańców gdzie mogą zjeść i wypić bez żuli od poniedziałku do niedzieli.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Młode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pokolenia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mają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miejsca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dla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siebie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Przesiadują</a:t>
                      </a:r>
                      <a:r>
                        <a:rPr lang="en-US" sz="1000" u="none" spc="0" dirty="0">
                          <a:solidFill>
                            <a:srgbClr val="000000">
                              <a:alpha val="100000"/>
                            </a:srgbClr>
                          </a:solidFill>
                          <a:latin typeface="Calibri"/>
                        </a:rPr>
                        <a:t> po </a:t>
                      </a:r>
                      <a:r>
                        <a:rPr lang="en-US" sz="1000" u="none" spc="0" dirty="0" err="1">
                          <a:solidFill>
                            <a:srgbClr val="000000">
                              <a:alpha val="100000"/>
                            </a:srgbClr>
                          </a:solidFill>
                          <a:latin typeface="Calibri"/>
                        </a:rPr>
                        <a:t>parkach</a:t>
                      </a:r>
                      <a:r>
                        <a:rPr lang="en-US" sz="1000" u="none" spc="0" dirty="0">
                          <a:solidFill>
                            <a:srgbClr val="000000">
                              <a:alpha val="100000"/>
                            </a:srgbClr>
                          </a:solidFill>
                          <a:latin typeface="Calibri"/>
                        </a:rPr>
                        <a:t>, za </a:t>
                      </a:r>
                      <a:r>
                        <a:rPr lang="en-US" sz="1000" u="none" spc="0" dirty="0" err="1">
                          <a:solidFill>
                            <a:srgbClr val="000000">
                              <a:alpha val="100000"/>
                            </a:srgbClr>
                          </a:solidFill>
                          <a:latin typeface="Calibri"/>
                        </a:rPr>
                        <a:t>szkołą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przystanku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itp</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Może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trzeba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utworzyć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jakiś</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klub</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miejsce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gdzie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będą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mogli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się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spotkać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porozmawiać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czy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nawet</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wypić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przysłowiowe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piwo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Warunkiem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było</a:t>
                      </a:r>
                      <a:r>
                        <a:rPr lang="en-US" sz="1000" u="none" spc="0" dirty="0">
                          <a:solidFill>
                            <a:srgbClr val="000000">
                              <a:alpha val="100000"/>
                            </a:srgbClr>
                          </a:solidFill>
                          <a:latin typeface="Calibri"/>
                        </a:rPr>
                        <a:t> by </a:t>
                      </a:r>
                      <a:r>
                        <a:rPr lang="en-US" sz="1000" u="none" spc="0" dirty="0" err="1">
                          <a:solidFill>
                            <a:srgbClr val="000000">
                              <a:alpha val="100000"/>
                            </a:srgbClr>
                          </a:solidFill>
                          <a:latin typeface="Calibri"/>
                        </a:rPr>
                        <a:t>dbanie</a:t>
                      </a:r>
                      <a:r>
                        <a:rPr lang="en-US" sz="1000" u="none" spc="0" dirty="0">
                          <a:solidFill>
                            <a:srgbClr val="000000">
                              <a:alpha val="100000"/>
                            </a:srgbClr>
                          </a:solidFill>
                          <a:latin typeface="Calibri"/>
                        </a:rPr>
                        <a:t> o to </a:t>
                      </a:r>
                      <a:r>
                        <a:rPr lang="en-US" sz="1000" u="none" spc="0" dirty="0" err="1">
                          <a:solidFill>
                            <a:srgbClr val="000000">
                              <a:alpha val="100000"/>
                            </a:srgbClr>
                          </a:solidFill>
                          <a:latin typeface="Calibri"/>
                        </a:rPr>
                        <a:t>miejsce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właśnie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przez</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nich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samych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Może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jakieś</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światła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głównych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skrzyżowaniach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Wg</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powinno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się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coraz</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częściej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poruszać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temat</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prawidłowej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odpowiedniej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opieki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naszymi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pupilami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Ludzie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nadal</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krzywdzą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traktują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zwierzęta</a:t>
                      </a:r>
                      <a:r>
                        <a:rPr lang="en-US" sz="1000" u="none" spc="0" dirty="0">
                          <a:solidFill>
                            <a:srgbClr val="000000">
                              <a:alpha val="100000"/>
                            </a:srgbClr>
                          </a:solidFill>
                          <a:latin typeface="Calibri"/>
                        </a:rPr>
                        <a:t> jak </a:t>
                      </a:r>
                      <a:r>
                        <a:rPr lang="en-US" sz="1000" u="none" spc="0" dirty="0" err="1">
                          <a:solidFill>
                            <a:srgbClr val="000000">
                              <a:alpha val="100000"/>
                            </a:srgbClr>
                          </a:solidFill>
                          <a:latin typeface="Calibri"/>
                        </a:rPr>
                        <a:t>zło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konieczne</a:t>
                      </a:r>
                      <a:endParaRPr lang="en-US" sz="1000" u="none" spc="0" dirty="0">
                        <a:solidFill>
                          <a:srgbClr val="000000">
                            <a:alpha val="100000"/>
                          </a:srgbClr>
                        </a:solidFill>
                        <a:latin typeface="Calibri"/>
                      </a:endParaRP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dirty="0">
                          <a:solidFill>
                            <a:srgbClr val="000000">
                              <a:alpha val="100000"/>
                            </a:srgbClr>
                          </a:solidFill>
                          <a:latin typeface="Calibri"/>
                        </a:rPr>
                        <a:t>Monitoring, </a:t>
                      </a:r>
                      <a:r>
                        <a:rPr lang="en-US" sz="1000" u="none" spc="0" dirty="0" err="1">
                          <a:solidFill>
                            <a:srgbClr val="000000">
                              <a:alpha val="100000"/>
                            </a:srgbClr>
                          </a:solidFill>
                          <a:latin typeface="Calibri"/>
                        </a:rPr>
                        <a:t>hala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sportowa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ścieżki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zdrowia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szlaki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turystyczne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Wieża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Widokowa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wzgórzu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Zbójnik</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renowacja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budynku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dworca</a:t>
                      </a:r>
                      <a:r>
                        <a:rPr lang="en-US" sz="1000" u="none" spc="0" dirty="0">
                          <a:solidFill>
                            <a:srgbClr val="000000">
                              <a:alpha val="100000"/>
                            </a:srgbClr>
                          </a:solidFill>
                          <a:latin typeface="Calibri"/>
                        </a:rPr>
                        <a:t> PKP , </a:t>
                      </a:r>
                      <a:r>
                        <a:rPr lang="en-US" sz="1000" u="none" spc="0" dirty="0" err="1">
                          <a:solidFill>
                            <a:srgbClr val="000000">
                              <a:alpha val="100000"/>
                            </a:srgbClr>
                          </a:solidFill>
                          <a:latin typeface="Calibri"/>
                        </a:rPr>
                        <a:t>budowa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chodników</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obrzeżach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miasta</a:t>
                      </a:r>
                      <a:r>
                        <a:rPr lang="en-US" sz="1000" u="none" spc="0" dirty="0">
                          <a:solidFill>
                            <a:srgbClr val="000000">
                              <a:alpha val="100000"/>
                            </a:srgbClr>
                          </a:solidFill>
                          <a:latin typeface="Calibri"/>
                        </a:rPr>
                        <a:t>.</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Można</a:t>
                      </a:r>
                      <a:r>
                        <a:rPr lang="en-US" sz="1000" u="none" spc="0" dirty="0">
                          <a:solidFill>
                            <a:srgbClr val="000000">
                              <a:alpha val="100000"/>
                            </a:srgbClr>
                          </a:solidFill>
                          <a:latin typeface="Calibri"/>
                        </a:rPr>
                        <a:t> by </a:t>
                      </a:r>
                      <a:r>
                        <a:rPr lang="en-US" sz="1000" u="none" spc="0" dirty="0" err="1">
                          <a:solidFill>
                            <a:srgbClr val="000000">
                              <a:alpha val="100000"/>
                            </a:srgbClr>
                          </a:solidFill>
                          <a:latin typeface="Calibri"/>
                        </a:rPr>
                        <a:t>wykorzystać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naszą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historię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gminy</a:t>
                      </a:r>
                      <a:r>
                        <a:rPr lang="en-US" sz="1000" u="none" spc="0" dirty="0">
                          <a:solidFill>
                            <a:srgbClr val="000000">
                              <a:alpha val="100000"/>
                            </a:srgbClr>
                          </a:solidFill>
                          <a:latin typeface="Calibri"/>
                        </a:rPr>
                        <a:t> by </a:t>
                      </a:r>
                      <a:r>
                        <a:rPr lang="en-US" sz="1000" u="none" spc="0" dirty="0" err="1">
                          <a:solidFill>
                            <a:srgbClr val="000000">
                              <a:alpha val="100000"/>
                            </a:srgbClr>
                          </a:solidFill>
                          <a:latin typeface="Calibri"/>
                        </a:rPr>
                        <a:t>rozpowszechnić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ją</a:t>
                      </a:r>
                      <a:r>
                        <a:rPr lang="en-US" sz="1000" u="none" spc="0" dirty="0">
                          <a:solidFill>
                            <a:srgbClr val="000000">
                              <a:alpha val="100000"/>
                            </a:srgbClr>
                          </a:solidFill>
                          <a:latin typeface="Calibri"/>
                        </a:rPr>
                        <a:t> to co </a:t>
                      </a:r>
                      <a:r>
                        <a:rPr lang="en-US" sz="1000" u="none" spc="0" dirty="0" err="1">
                          <a:solidFill>
                            <a:srgbClr val="000000">
                              <a:alpha val="100000"/>
                            </a:srgbClr>
                          </a:solidFill>
                          <a:latin typeface="Calibri"/>
                        </a:rPr>
                        <a:t>działo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się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terytorium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naszego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miasta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można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też</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bardziej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iść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infrastrukturę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dodać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parę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budynków</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parę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miejsc</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spotkań</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których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można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się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zintegrować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można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też</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wykorzystać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współpracę</a:t>
                      </a:r>
                      <a:r>
                        <a:rPr lang="en-US" sz="1000" u="none" spc="0" dirty="0">
                          <a:solidFill>
                            <a:srgbClr val="000000">
                              <a:alpha val="100000"/>
                            </a:srgbClr>
                          </a:solidFill>
                          <a:latin typeface="Calibri"/>
                        </a:rPr>
                        <a:t> z </a:t>
                      </a:r>
                      <a:r>
                        <a:rPr lang="en-US" sz="1000" u="none" spc="0" dirty="0" err="1">
                          <a:solidFill>
                            <a:srgbClr val="000000">
                              <a:alpha val="100000"/>
                            </a:srgbClr>
                          </a:solidFill>
                          <a:latin typeface="Calibri"/>
                        </a:rPr>
                        <a:t>innymi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gminami</a:t>
                      </a:r>
                      <a:r>
                        <a:rPr lang="en-US" sz="1000" u="none" spc="0" dirty="0">
                          <a:solidFill>
                            <a:srgbClr val="000000">
                              <a:alpha val="100000"/>
                            </a:srgbClr>
                          </a:solidFill>
                          <a:latin typeface="Calibri"/>
                        </a:rPr>
                        <a:t> by </a:t>
                      </a:r>
                      <a:r>
                        <a:rPr lang="en-US" sz="1000" u="none" spc="0" dirty="0" err="1">
                          <a:solidFill>
                            <a:srgbClr val="000000">
                              <a:alpha val="100000"/>
                            </a:srgbClr>
                          </a:solidFill>
                          <a:latin typeface="Calibri"/>
                        </a:rPr>
                        <a:t>móc</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też</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pewne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relacje</a:t>
                      </a:r>
                      <a:r>
                        <a:rPr lang="en-US" sz="1000" u="none" spc="0" dirty="0">
                          <a:solidFill>
                            <a:srgbClr val="000000">
                              <a:alpha val="100000"/>
                            </a:srgbClr>
                          </a:solidFill>
                          <a:latin typeface="Calibri"/>
                        </a:rPr>
                        <a:t> z </a:t>
                      </a:r>
                      <a:r>
                        <a:rPr lang="en-US" sz="1000" u="none" spc="0" dirty="0" err="1">
                          <a:solidFill>
                            <a:srgbClr val="000000">
                              <a:alpha val="100000"/>
                            </a:srgbClr>
                          </a:solidFill>
                          <a:latin typeface="Calibri"/>
                        </a:rPr>
                        <a:t>innymi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gminami</a:t>
                      </a:r>
                      <a:r>
                        <a:rPr lang="en-US" sz="1000" u="none" spc="0" dirty="0">
                          <a:solidFill>
                            <a:srgbClr val="000000">
                              <a:alpha val="100000"/>
                            </a:srgbClr>
                          </a:solidFill>
                          <a:latin typeface="Calibri"/>
                        </a:rPr>
                        <a:t>.</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Naprawa dróg gminnych i walka o naprawę dróg powiatowych ( w szczególności droga Międzybórz-Syców, tragedia..)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Naprawa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dróg</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inwestycje</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infrastrukturę</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41148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Naprawa dróg, inwestycje w sektory które przyniosą dochód gminie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Naprawa dróg
Miejsca dla młodych ludzi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Niewiem</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Nowe nawierzchnie dróg nie tylko w centrum miasta Międzybórz, budowa ścieżek rowerowych oraz chodników co niewątpliwie wpłynie na poprawę bezpieczeństwa w gminie.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Nowe przedszkole publiczne, krytą pływalnie - tak jak ma to Twardogóra, ewentualnie Hala Sportowa - jeśli będzie budżet na budowę i utrzymanie. Należy wybudować więcej miejsc "spotkań dla ludzi". Gdzie ma spotykać się młodzież? Skatepark. Gmina powinna pomyśleć o turystyce. Piękne tereny zbójnika - przeorganizować na parki i trasy rowerowe - Wystarczy porozmawiać z Lasami Państwowymi. Rozwinęła by się branża noclegowa. Wieża widokowa. Gmina musi iść w marketing - że coś mamy!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Obiekt sportowy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Obiekt sportowy, odnowa parku z monitoringiem i wyciągane konsekwencje za akty wandalizmu i przemocy.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Objęcie większej ilości dzieci opieką terapeutyczną, zmiana sposobu funkcjonowania ośrodka zdrowia, budowa chodników, odnowienie boiska przy SP</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Obwodnia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Międzyborza</a:t>
                      </a:r>
                      <a:endParaRPr lang="en-US" sz="1000" u="none" spc="0" dirty="0">
                        <a:solidFill>
                          <a:srgbClr val="000000">
                            <a:alpha val="100000"/>
                          </a:srgbClr>
                        </a:solidFill>
                        <a:latin typeface="Calibri"/>
                      </a:endParaRP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Obwodnica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Obwodnica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 obwodnica
- aktywizacja młodzieży (aby czuli że tutaj jest ich miejsce)
- stworzenie przestrzeni publicznej na dolnym/górnym rynku (kawiarnia, cukiernia, stoliki na zewnątrz aby było gdzie usiąć, bawialnia, etc).</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Obwodnica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miasta</a:t>
                      </a:r>
                      <a:endParaRPr lang="en-US" sz="1000" u="none" spc="0" dirty="0">
                        <a:solidFill>
                          <a:srgbClr val="000000">
                            <a:alpha val="100000"/>
                          </a:srgbClr>
                        </a:solidFill>
                        <a:latin typeface="Calibri"/>
                      </a:endParaRP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extLst>
              <p:ext uri="{D42A27DB-BD31-4B8C-83A1-F6EECF244321}">
                <p14:modId xmlns:p14="http://schemas.microsoft.com/office/powerpoint/2010/main" val="1686633302"/>
              </p:ext>
            </p:extLst>
          </p:nvPr>
        </p:nvGraphicFramePr>
        <p:xfrm>
          <a:off x="285750" y="1143000"/>
          <a:ext cx="8572500" cy="36195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Obwodnica Miasta.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Obwodnica miasta po zachodniej stronie. Spowoduje to realny rozwój miasta.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Obwodnica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powinna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iść</a:t>
                      </a:r>
                      <a:r>
                        <a:rPr lang="en-US" sz="1000" u="none" spc="0" dirty="0">
                          <a:solidFill>
                            <a:srgbClr val="000000">
                              <a:alpha val="100000"/>
                            </a:srgbClr>
                          </a:solidFill>
                          <a:latin typeface="Calibri"/>
                        </a:rPr>
                        <a:t> za </a:t>
                      </a:r>
                      <a:r>
                        <a:rPr lang="en-US" sz="1000" u="none" spc="0" dirty="0" err="1">
                          <a:solidFill>
                            <a:srgbClr val="000000">
                              <a:alpha val="100000"/>
                            </a:srgbClr>
                          </a:solidFill>
                          <a:latin typeface="Calibri"/>
                        </a:rPr>
                        <a:t>torami</a:t>
                      </a:r>
                      <a:r>
                        <a:rPr lang="en-US" sz="1000" u="none" spc="0" dirty="0">
                          <a:solidFill>
                            <a:srgbClr val="000000">
                              <a:alpha val="100000"/>
                            </a:srgbClr>
                          </a:solidFill>
                          <a:latin typeface="Calibri"/>
                        </a:rPr>
                        <a:t>,</a:t>
                      </a:r>
                      <a:r>
                        <a:rPr lang="pl-PL" sz="1000" u="none" spc="0" dirty="0">
                          <a:solidFill>
                            <a:srgbClr val="FF0000"/>
                          </a:solidFill>
                          <a:latin typeface="Calibri"/>
                        </a:rPr>
                        <a:t> XXXX</a:t>
                      </a:r>
                      <a:r>
                        <a:rPr lang="en-US" sz="1000" u="none" spc="0" dirty="0">
                          <a:solidFill>
                            <a:srgbClr val="000000">
                              <a:alpha val="100000"/>
                            </a:srgbClr>
                          </a:solidFill>
                          <a:latin typeface="Calibri"/>
                        </a:rPr>
                        <a:t>,</a:t>
                      </a:r>
                      <a:r>
                        <a:rPr lang="pl-PL" sz="1000" u="none" spc="0" dirty="0">
                          <a:solidFill>
                            <a:srgbClr val="000000">
                              <a:alpha val="100000"/>
                            </a:srgbClr>
                          </a:solidFill>
                          <a:latin typeface="Calibri"/>
                        </a:rPr>
                        <a:t> </a:t>
                      </a:r>
                      <a:r>
                        <a:rPr lang="pl-PL" sz="1000" u="none" spc="0" dirty="0">
                          <a:solidFill>
                            <a:srgbClr val="FF0000"/>
                          </a:solidFill>
                          <a:latin typeface="Calibri"/>
                        </a:rPr>
                        <a:t>XXXXX</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inni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nadal</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będą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jeździć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przez</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Międzybórz</a:t>
                      </a:r>
                      <a:r>
                        <a:rPr lang="en-US" sz="1000" u="none" spc="0" dirty="0">
                          <a:solidFill>
                            <a:srgbClr val="000000">
                              <a:alpha val="100000"/>
                            </a:srgbClr>
                          </a:solidFill>
                          <a:latin typeface="Calibri"/>
                        </a:rPr>
                        <a:t>,;</a:t>
                      </a:r>
                      <a:r>
                        <a:rPr lang="en-US" sz="1000" u="none" spc="0" dirty="0" err="1">
                          <a:solidFill>
                            <a:srgbClr val="000000">
                              <a:alpha val="100000"/>
                            </a:srgbClr>
                          </a:solidFill>
                          <a:latin typeface="Calibri"/>
                        </a:rPr>
                        <a:t>pomyśleć</a:t>
                      </a:r>
                      <a:r>
                        <a:rPr lang="en-US" sz="1000" u="none" spc="0" dirty="0">
                          <a:solidFill>
                            <a:srgbClr val="000000">
                              <a:alpha val="100000"/>
                            </a:srgbClr>
                          </a:solidFill>
                          <a:latin typeface="Calibri"/>
                        </a:rPr>
                        <a:t> o </a:t>
                      </a:r>
                      <a:r>
                        <a:rPr lang="en-US" sz="1000" u="none" spc="0" dirty="0" err="1">
                          <a:solidFill>
                            <a:srgbClr val="000000">
                              <a:alpha val="100000"/>
                            </a:srgbClr>
                          </a:solidFill>
                          <a:latin typeface="Calibri"/>
                        </a:rPr>
                        <a:t>młodzieży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ich </a:t>
                      </a:r>
                      <a:r>
                        <a:rPr lang="en-US" sz="1000" u="none" spc="0" dirty="0" err="1">
                          <a:solidFill>
                            <a:srgbClr val="000000">
                              <a:alpha val="100000"/>
                            </a:srgbClr>
                          </a:solidFill>
                          <a:latin typeface="Calibri"/>
                        </a:rPr>
                        <a:t>rozwoju;ścieżka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rowerowa</a:t>
                      </a:r>
                      <a:r>
                        <a:rPr lang="en-US" sz="1000" u="none" spc="0" dirty="0">
                          <a:solidFill>
                            <a:srgbClr val="000000">
                              <a:alpha val="100000"/>
                            </a:srgbClr>
                          </a:solidFill>
                          <a:latin typeface="Calibri"/>
                        </a:rPr>
                        <a:t> od </a:t>
                      </a:r>
                      <a:r>
                        <a:rPr lang="en-US" sz="1000" u="none" spc="0" dirty="0" err="1">
                          <a:solidFill>
                            <a:srgbClr val="000000">
                              <a:alpha val="100000"/>
                            </a:srgbClr>
                          </a:solidFill>
                          <a:latin typeface="Calibri"/>
                        </a:rPr>
                        <a:t>Oska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Piła</a:t>
                      </a:r>
                      <a:r>
                        <a:rPr lang="en-US" sz="1000" u="none" spc="0" dirty="0">
                          <a:solidFill>
                            <a:srgbClr val="000000">
                              <a:alpha val="100000"/>
                            </a:srgbClr>
                          </a:solidFill>
                          <a:latin typeface="Calibri"/>
                        </a:rPr>
                        <a:t> do </a:t>
                      </a:r>
                      <a:r>
                        <a:rPr lang="en-US" sz="1000" u="none" spc="0" dirty="0" err="1">
                          <a:solidFill>
                            <a:srgbClr val="000000">
                              <a:alpha val="100000"/>
                            </a:srgbClr>
                          </a:solidFill>
                          <a:latin typeface="Calibri"/>
                        </a:rPr>
                        <a:t>Pawłowa,Miedzyborz-Kamień</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Ośrodek</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zdrowia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nie</a:t>
                      </a:r>
                      <a:r>
                        <a:rPr lang="en-US" sz="1000" u="none" spc="0" dirty="0">
                          <a:solidFill>
                            <a:srgbClr val="000000">
                              <a:alpha val="100000"/>
                            </a:srgbClr>
                          </a:solidFill>
                          <a:latin typeface="Calibri"/>
                        </a:rPr>
                        <a:t> ma </a:t>
                      </a:r>
                      <a:r>
                        <a:rPr lang="en-US" sz="1000" u="none" spc="0" dirty="0" err="1">
                          <a:solidFill>
                            <a:srgbClr val="000000">
                              <a:alpha val="100000"/>
                            </a:srgbClr>
                          </a:solidFill>
                          <a:latin typeface="Calibri"/>
                        </a:rPr>
                        <a:t>dostępu</a:t>
                      </a:r>
                      <a:r>
                        <a:rPr lang="en-US" sz="1000" u="none" spc="0" dirty="0">
                          <a:solidFill>
                            <a:srgbClr val="000000">
                              <a:alpha val="100000"/>
                            </a:srgbClr>
                          </a:solidFill>
                          <a:latin typeface="Calibri"/>
                        </a:rPr>
                        <a:t> do </a:t>
                      </a:r>
                      <a:r>
                        <a:rPr lang="en-US" sz="1000" u="none" spc="0" dirty="0" err="1">
                          <a:solidFill>
                            <a:srgbClr val="000000">
                              <a:alpha val="100000"/>
                            </a:srgbClr>
                          </a:solidFill>
                          <a:latin typeface="Calibri"/>
                        </a:rPr>
                        <a:t>specjalistów</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Gmina</a:t>
                      </a:r>
                      <a:r>
                        <a:rPr lang="en-US" sz="1000" u="none" spc="0" dirty="0">
                          <a:solidFill>
                            <a:srgbClr val="000000">
                              <a:alpha val="100000"/>
                            </a:srgbClr>
                          </a:solidFill>
                          <a:latin typeface="Calibri"/>
                        </a:rPr>
                        <a:t> - </a:t>
                      </a:r>
                      <a:r>
                        <a:rPr lang="en-US" sz="1000" u="none" spc="0" dirty="0" err="1">
                          <a:solidFill>
                            <a:srgbClr val="000000">
                              <a:alpha val="100000"/>
                            </a:srgbClr>
                          </a:solidFill>
                          <a:latin typeface="Calibri"/>
                        </a:rPr>
                        <a:t>zrobić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porządek</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własnym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podwórku</a:t>
                      </a:r>
                      <a:r>
                        <a:rPr lang="en-US" sz="1000" u="none" spc="0" dirty="0">
                          <a:solidFill>
                            <a:srgbClr val="000000">
                              <a:alpha val="100000"/>
                            </a:srgbClr>
                          </a:solidFill>
                          <a:latin typeface="Calibri"/>
                        </a:rPr>
                        <a:t>"</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Obwodnica, przejście dla pieszych z jednoczesnym "wyniesieniem na drodze 25 przy basenie, ścieżki rowerowe, poprawa estetyki centrum tj Rynku</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Obwodnica, sala gimnastyczna w szkole w Bukowinie Sycowskiej, hala sportowa w międzyborzu.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Obwodnica. Tylko w żadnym wypadku nie po wschodniej stronie.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Obwodnica, wyeksponowanie naszego boiska na którym jest zawsze dużo dzieci do grania a najbardziej żądaną inwestycją bylaby budowa sali widowiskowo- sportowej. Obecnie WIELKI WSTYD że jeszcze takiej nie mamy a nauczyciele WF męczą się razem z dziećmi w pomieszczeniach rodem z PRL</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Obwodnica,zieleń miejska i porządek Poprawa w działaniu NGOSÓW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Oczyszczalnia ścieków, strefa ekonomiczna, odnawialne źródła energii. Poprawa jakości obsługi pacjentów w przychodni - dostęp do specjalistów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Ogólny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rozwój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gminy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jesteśmy</a:t>
                      </a:r>
                      <a:r>
                        <a:rPr lang="en-US" sz="1000" u="none" spc="0" dirty="0">
                          <a:solidFill>
                            <a:srgbClr val="000000">
                              <a:alpha val="100000"/>
                            </a:srgbClr>
                          </a:solidFill>
                          <a:latin typeface="Calibri"/>
                        </a:rPr>
                        <a:t> w tyle </a:t>
                      </a:r>
                      <a:r>
                        <a:rPr lang="en-US" sz="1000" u="none" spc="0" dirty="0" err="1">
                          <a:solidFill>
                            <a:srgbClr val="000000">
                              <a:alpha val="100000"/>
                            </a:srgbClr>
                          </a:solidFill>
                          <a:latin typeface="Calibri"/>
                        </a:rPr>
                        <a:t>jeśli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porównamy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się</a:t>
                      </a:r>
                      <a:r>
                        <a:rPr lang="en-US" sz="1000" u="none" spc="0" dirty="0">
                          <a:solidFill>
                            <a:srgbClr val="000000">
                              <a:alpha val="100000"/>
                            </a:srgbClr>
                          </a:solidFill>
                          <a:latin typeface="Calibri"/>
                        </a:rPr>
                        <a:t> z </a:t>
                      </a:r>
                      <a:r>
                        <a:rPr lang="en-US" sz="1000" u="none" spc="0" dirty="0" err="1">
                          <a:solidFill>
                            <a:srgbClr val="000000">
                              <a:alpha val="100000"/>
                            </a:srgbClr>
                          </a:solidFill>
                          <a:latin typeface="Calibri"/>
                        </a:rPr>
                        <a:t>innymi</a:t>
                      </a:r>
                      <a:endParaRPr lang="en-US" sz="1000" u="none" spc="0" dirty="0">
                        <a:solidFill>
                          <a:srgbClr val="000000">
                            <a:alpha val="100000"/>
                          </a:srgbClr>
                        </a:solidFill>
                        <a:latin typeface="Calibri"/>
                      </a:endParaRP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Oświetlenie na nowych osiedlach, chodnik na drodze w stronę Niwek. Parking przy szkole i przedszkolu. Zajęcia dla seniorów, dodatkowe zajęcia dla dzieci i młodzieży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Oświetlenie ulic i alejki przy cmentarzu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dirty="0">
                          <a:solidFill>
                            <a:srgbClr val="000000">
                              <a:alpha val="100000"/>
                            </a:srgbClr>
                          </a:solidFill>
                          <a:latin typeface="Calibri"/>
                        </a:rPr>
                        <a:t>Park </a:t>
                      </a:r>
                      <a:r>
                        <a:rPr lang="en-US" sz="1000" u="none" spc="0" dirty="0" err="1">
                          <a:solidFill>
                            <a:srgbClr val="000000">
                              <a:alpha val="100000"/>
                            </a:srgbClr>
                          </a:solidFill>
                          <a:latin typeface="Calibri"/>
                        </a:rPr>
                        <a:t>rekreacji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dla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młodzieży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oraz</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zadbanie</a:t>
                      </a:r>
                      <a:r>
                        <a:rPr lang="en-US" sz="1000" u="none" spc="0" dirty="0">
                          <a:solidFill>
                            <a:srgbClr val="000000">
                              <a:alpha val="100000"/>
                            </a:srgbClr>
                          </a:solidFill>
                          <a:latin typeface="Calibri"/>
                        </a:rPr>
                        <a:t> o </a:t>
                      </a:r>
                      <a:r>
                        <a:rPr lang="en-US" sz="1000" u="none" spc="0" dirty="0" err="1">
                          <a:solidFill>
                            <a:srgbClr val="000000">
                              <a:alpha val="100000"/>
                            </a:srgbClr>
                          </a:solidFill>
                          <a:latin typeface="Calibri"/>
                        </a:rPr>
                        <a:t>infrastrukturę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dróg</a:t>
                      </a:r>
                      <a:r>
                        <a:rPr lang="en-US" sz="1000" u="none" spc="0" dirty="0">
                          <a:solidFill>
                            <a:srgbClr val="000000">
                              <a:alpha val="100000"/>
                            </a:srgbClr>
                          </a:solidFill>
                          <a:latin typeface="Calibri"/>
                        </a:rPr>
                        <a:t> do </a:t>
                      </a:r>
                      <a:r>
                        <a:rPr lang="en-US" sz="1000" u="none" spc="0" dirty="0" err="1">
                          <a:solidFill>
                            <a:srgbClr val="000000">
                              <a:alpha val="100000"/>
                            </a:srgbClr>
                          </a:solidFill>
                          <a:latin typeface="Calibri"/>
                        </a:rPr>
                        <a:t>małych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sołectw</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wsparcie</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powiecie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przez</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samorząd</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6957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Podniesienie standardu życia mieszkańców przez rozwój infrastruktury drogowej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Połączenie leśne  utwardzone asfaltowe odnowienie połączenia   drogowe pomiędzy Kraszowem  haułdrychowiece Dziesławice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Poprawa bezpieczeństwa, budowa obwodnicy pomoże w dojazdach do pracy, komunikacja dla uczniów, ochrona zdrowia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Poprawa bezpieczeństwa nie tylko na drogach ale i w samym mieście. Stworzenie miejsca dla młodzieży np. skate parku itp. Ścieżki rowerowe pozwalające na promowanie piękna okolicy.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Poprawa dostępności do świadczen zdrowotnych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Poprawa stanu drogi; usunięcie rowów melioracyjnych; dworzec PKS/MPK z prawdziwego zdarzenia -linie autobusowe które często jeżdżą do miast. Tworzenie nowych połączeń. Renowacje zabytków i terenów zielonych.; Budowa wieży widokowej na wzgórzu Zbojnik.; Nawiązywanie partnerstw oraz współpraca z miastami partnerskimi z innych miast i krajów (realizacja działan).</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Poprawę jakości dróg na wioskach zwłaszcza małych.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poprawić to co było w wadach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poprawienie stanu sieci dróg</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posprzątanie gminy, melioracja rowów, nowe nasadzenia, budowa infrastruktury chodnikowo - drogowej, modernizacja sieci wod-kan</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Pozyskać inwestorów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pozyskanie inwestorów oraz nowe miejsca pracy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Progi zwalniające prędkość na ul.Sycowskiej na wjazdzie od strony Kraszowa,chodnik w stronę Kraszowa,chodnik w kierunku  do sklepu Dino</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extLst>
              <p:ext uri="{D42A27DB-BD31-4B8C-83A1-F6EECF244321}">
                <p14:modId xmlns:p14="http://schemas.microsoft.com/office/powerpoint/2010/main" val="3199162349"/>
              </p:ext>
            </p:extLst>
          </p:nvPr>
        </p:nvGraphicFramePr>
        <p:xfrm>
          <a:off x="285750" y="1143000"/>
          <a:ext cx="8572500" cy="41910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Projekt poprawy bezpieczeństwa - zamontowanie oświetlenia w zaciemnionych miejscach osiedlowych.
Projekt Dom Kultury w nowej odsłonie - przygotowanie kalendarzu wydarzeń na rok 2025 m.in. płatne koncerty muzyki klasycznej, sztuka teatralna, pokazy tańca, kabaret, imprezy okolicznościowe, seanse filmowe itp.</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Projekty dla dzieci i młodzieży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Promocja gminy i ściągnięcie nowych inwestorów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Promowanie zdrowego stylu życia, bezpieczne miejsca dla pieszych,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Przedszkole w miejscu gdzie nie powinno powstać sukcesem można nazwać?</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Przekształcanie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działek</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czyli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dokończyć</a:t>
                      </a:r>
                      <a:r>
                        <a:rPr lang="en-US" sz="1000" u="none" spc="0" dirty="0">
                          <a:solidFill>
                            <a:srgbClr val="000000">
                              <a:alpha val="100000"/>
                            </a:srgbClr>
                          </a:solidFill>
                          <a:latin typeface="Calibri"/>
                        </a:rPr>
                        <a:t> plan </a:t>
                      </a:r>
                      <a:r>
                        <a:rPr lang="en-US" sz="1000" u="none" spc="0" dirty="0" err="1">
                          <a:solidFill>
                            <a:srgbClr val="000000">
                              <a:alpha val="100000"/>
                            </a:srgbClr>
                          </a:solidFill>
                          <a:latin typeface="Calibri"/>
                        </a:rPr>
                        <a:t>zagospodarowania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przestrzennego</a:t>
                      </a:r>
                      <a:r>
                        <a:rPr lang="en-US" sz="1000" u="none" spc="0" dirty="0">
                          <a:solidFill>
                            <a:srgbClr val="000000">
                              <a:alpha val="100000"/>
                            </a:srgbClr>
                          </a:solidFill>
                          <a:latin typeface="Calibri"/>
                        </a:rPr>
                        <a:t> po </a:t>
                      </a:r>
                      <a:r>
                        <a:rPr lang="pl-PL" sz="1000" u="none" spc="0" dirty="0">
                          <a:solidFill>
                            <a:srgbClr val="FF0000"/>
                          </a:solidFill>
                          <a:latin typeface="Calibri"/>
                        </a:rPr>
                        <a:t>XXXX</a:t>
                      </a:r>
                      <a:endParaRPr lang="en-US" sz="1000" u="none" spc="0" dirty="0">
                        <a:solidFill>
                          <a:srgbClr val="FF0000"/>
                        </a:solidFill>
                        <a:latin typeface="Calibri"/>
                      </a:endParaRP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Przyciągnięcie nowych inwestorów by otwierali w miedzyborzu działalność, drogi i chodniki - droga do Sycowa jest tragiczna, droga na kąty śląskie bardzo kiepska, brak chodników m.in do Dino itd, oświetlenie ulic, monitoring ulic, posterunek policji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Przyjrzenie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się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piratom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drogowym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progi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zwalniające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wioskach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nawet</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bocznych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drózkach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zlikwidowanie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spotkań</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młodzieży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taxi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Przy tak wieloletnich zaniedbaniach, cokolwiek zostanie wybudowane, wyremontowane, czy pojawi się nowa firma dająca zatrudnienie, z
 całą pewnością zostanie to zauważone . Miasteczko w centrum ma coś niby pawilon handlowy, zaniedbany wymagający wraz z najbliższym jego otoczeniem,  remontu.
Nawet jeśli jakiś budynek i jego otoczenie, i jego aspekt estetyczny nie jest w kompetencjach gminy, to burmistrz, powinien znaleźć sposób, wymóc, aby punt znajdujący się w centrum nie straszył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Publiczne przedszkole obwodnica parking szkoły podstawowej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Remonty dróg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Remonty dróg i zadbanie bezpieczeństwo wśród młodzież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dirty="0">
                          <a:solidFill>
                            <a:srgbClr val="000000">
                              <a:alpha val="100000"/>
                            </a:srgbClr>
                          </a:solidFill>
                          <a:latin typeface="Calibri"/>
                        </a:rPr>
                        <a:t>Rondo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Wrocławskiej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obwodnica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miasta</a:t>
                      </a:r>
                      <a:endParaRPr lang="en-US" sz="1000" u="none" spc="0" dirty="0">
                        <a:solidFill>
                          <a:srgbClr val="000000">
                            <a:alpha val="100000"/>
                          </a:srgbClr>
                        </a:solidFill>
                        <a:latin typeface="Calibri"/>
                      </a:endParaRP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7338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Rozwój infrastruktury drogowej, autobusowej, rozrywka, plac zabaw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Rozwój komunikacji publicznej – stworzenie dodatkowych połączeń autobusowych, szczególnie do pobliskich miast i ośrodków pracy, np. Wrocławia czy Oleśnicy.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Rozwój kulturalny, budowa miejsc dla młodzieży . Rozrywka dla mieszkańców .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Rozwój turystyki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Rządowe  i poza rzadowe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Sala gimnastyczna,wykorzystanie budynku przy ośrodku zdrowia,wieża widokowa na zbojnikiem,infrastruktura drogowa,stworzenie warunków do pozyskania nowych inwestorów ścieżki rowerowe, remont dworca kolejowego,boiskoorlik</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Sala sportowa dla uczniow I mieszkancow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ścieżki spacerowe i rowerowe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Skatepark , zadbać o parki i tereny zielone .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Stworzenie jasnej i klarownej strategii dotyczącej gruntów inwestycyjnych posiadanych przez Gminę i możliwości wykupu gruntu znajdującego się w rękach prywatnych (głównie ziemia rolna) - oraz zbadanie możliwości ich ewentualnego przekształcenia w przyszłości. Akcje marketingowe promujące Gminę, jako miejsce atrakcyjne turystycznie, wsparcie i edukacją rolników, zachęcenie do zmiany charakteru produkcji rolnej z upraw na hodowlę (niskiej jakości ziemie).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Stworzenie miejsc przyjaznym młodzieży i seniorom.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stworzenie nowych miejsc pracy, poprawa infrastruktury drogowej</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Sygnalizacja świetlna,  zrobienie porządku ale w całym Międzybórzu a nie tylko przy przedszkolu przedmuchanie chodników i rozrzucenie liści sąsiadującym ulicą . I oczywiście służba zdrowia aż się prosi o rewolucję s nie siedzisko dla pań które czekają jak mysz pod miotła na emeryturę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7719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szybki internet, wprowadzenie kontroli ochrony środowiska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Tego już się nie uratuje, nic nie pomoże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tworzenie nowych miejsc pracy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Ulepszenie komunikacji drogowej, lampy, chodniki; wzmacnianie zdrowia psychicznego</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Uruchomienie autobusów i pociągów żeby były dostępne na 3 zmiany.Zrobienie parking przy cmentarzu.Otwarcie nowych przedsiębiorstw na terenie gminy.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Utworzenie ścieżek rowerowych, miejsca spotkań dla młodych, projekty angażujące seniorów -np. Uniwersytet III wieku, terapia zajęciowa dla "dorosłych dzieci",rozbudowa instytucji kultury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Walka z zanieczyszczeniem powietrza
Większa ilość połączeń komunikacyjnych (np. kolejowych)
Dodatkowe specjalistyczne gabinety lekarskie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Warto by się zastanowić jak przyciągnąć nowych duzych przedsiębiorców do Gminy,  rozwinąć turystykę ( zalew,  wesołe miasteczko, wiem że może to nie realne bo nie ma ani rzeczki ani strumuka)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Więcej miejsca w którym można wię spotkać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Włożyć nacisk na dzikie wysypiska naprawy dróg na wsiach doposażenie placów zabaw na wsiach gdyż są one zapomniane przez urząd, a przede wszystkim powalczyć o bezpieczeństwo przy drodze dk 25 bo to jest priorytetem gminy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Wprowadzenie co pół rocznego sprzątania terenu Międzybórz. Sadzenie miododajnych roślin.wiecej drzew. Więcej kolorów😊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Wszystkie każda kategoria jestvdonpoprawy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wszystkie wymienione przeze mnie wymagają realizacji natychmiastowej ze względu na to że ich realizacja jest obowiązkiem ustawowym gminy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6957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Wybudowanie supermarketu w największej wiosce gminy Bukowinie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Wybudowanie wieży widokowej na wzgórzu Zbójnik.</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Wydarzenia kulturowe np. Występy naszej młodzieży, rozmowa z mieszkańcami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Wymienione wcześniej.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Wyremontowanie i oświetlenie dróg, nie tylko tych asfaltowych ale i również tych gruntowych, bo i przy takich drogach mieszkają ludzie!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Wystarczy spełnić obietnice przedwyborcze. Dużo jest projektow z których można pozyskac środki.Warto poobserwować Dziadową Kłodę  tamtejszy Dom Kultury i ile  tam się dzieje.Ludzie jeżdżą na darmowe wycieczki, teatry.....aktualn8e jest organizowana gala boksu.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Zadaniem gminy powinno być stworzenie dobrych dróg dojazdowych do nowo powstałych osiedli jak i również zapewnienie oświetlenia w tych miejscach. Potrzebne były by również chodniki w pobliskich wsiach w których ruch jest wzmożony.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Zadbanie o bezpieczeństwo mieszkańców oraz zadbanie o wizytówkę Międzyborza.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Zadne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Żadne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Żadne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Zagospodarowanie przestrzeni publicznej</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Zajecia dla dzieci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27432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Zapewnienie dostępu do internetu wszystkim mieszkańcom. Hala sportowa, która miała powstać, a nagle brakło na nią pieniędzy. Przecież to inwestycja która mogłaby się zwracać.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Zatrzymanie młodych ludzi bo na dzień dzisiejszy wszyscy młodzi opuszczają naszą piękną gminę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Zrobić coś co sprawi, że młodzi nie będą wyjezdzac</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zwiększenie ilości i jakości zajęć w MGOK
zwiększenie aktywności policji (dotyczy pijaństwa w parku, na boiskach itp)</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Zwiększenie ochrony zdrowia, dostęp do stomatologa  oraz komisariat policji czynny 7 dni w tygodniu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Życie dla starszych na eneryturze- jakieś aktywne zajęcia.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1) Obwodnica DK25 po wschodniej stronie Międzyborza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1. Obwodnica
2. Bezpieczeństwo na skrzyżowaniu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1. zagospodarowanie nieużytkowanej (i niedokończonej) części budynku przyległej do ośrodka zdrowia np. na gabinety lekarskie, dzienny dom pomocy społecznej 2. infrastruktura drogowa w samym Międzyborzu (poza samym centrum miasta, bo tutaj sytuacja nie wygląda najgorzej)</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714375"/>
          <a:ext cx="7334250" cy="2143125"/>
          <a:chOff x="190500" y="714375"/>
          <a:chExt cx="7334250" cy="2143125"/>
        </a:xfrm>
      </p:grpSpPr>
      <p:sp>
        <p:nvSpPr>
          <p:cNvPr id="4" name="pole tekstowe 3"/>
          <p:cNvSpPr txBox="1"/>
          <p:nvPr/>
        </p:nvSpPr>
        <p:spPr>
          <a:xfrm>
            <a:off x="190500" y="1190625"/>
            <a:ext cx="3810000" cy="95250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900" i="1" u="none" spc="0">
                <a:solidFill>
                  <a:srgbClr val="000000">
                    <a:alpha val="100000"/>
                  </a:srgbClr>
                </a:solidFill>
                <a:latin typeface="Calibri"/>
              </a:rPr>
              <a:t>Pytanie otwarte, odpowiedziano 191x, brak odpowiedzi 0x</a:t>
            </a:r>
          </a:p>
        </p:txBody>
      </p:sp>
      <p:sp>
        <p:nvSpPr>
          <p:cNvPr id="2" name="pole tekstowe 1"/>
          <p:cNvSpPr txBox="1"/>
          <p:nvPr/>
        </p:nvSpPr>
        <p:spPr>
          <a:xfrm>
            <a:off x="190500" y="714375"/>
            <a:ext cx="7143750" cy="76200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1500" b="1" u="none" spc="0">
                <a:solidFill>
                  <a:srgbClr val="000000">
                    <a:alpha val="100000"/>
                  </a:srgbClr>
                </a:solidFill>
                <a:latin typeface="Calibri"/>
              </a:rPr>
              <a:t>Jak oceniają Państwo poziom komunikacji w Gminie między władzą a mieszańcami? Jakie działania podjąć, żeby ją jeszcze poprawić?</a:t>
            </a:r>
          </a:p>
        </p:txBody>
      </p:sp>
      <p:graphicFrame>
        <p:nvGraphicFramePr>
          <p:cNvPr id="3" name="Tabela 2"/>
          <p:cNvGraphicFramePr>
            <a:graphicFrameLocks noGrp="1"/>
          </p:cNvGraphicFramePr>
          <p:nvPr/>
        </p:nvGraphicFramePr>
        <p:xfrm>
          <a:off x="285750" y="1428750"/>
          <a:ext cx="8572500" cy="320802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0" marR="0" lvl="0" indent="0" algn="l" rtl="0" fontAlgn="base">
                        <a:lnSpc>
                          <a:spcPct val="100000"/>
                        </a:lnSpc>
                        <a:spcBef>
                          <a:spcPts val="0"/>
                        </a:spcBef>
                        <a:spcAft>
                          <a:spcPts val="0"/>
                        </a:spcAft>
                      </a:pPr>
                      <a:endParaRPr/>
                    </a:p>
                  </a:txBody>
                  <a:tcPr marL="0" marR="0" marT="0" marB="0">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A jest komunikacja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Aktualności na stronie internetowej, lepiej działający fb ,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Aktywne promowanie ePUAP</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Alternatywa dla osób, które nie korzystają z mediów społecznościowych, np.ulotki,plakaty,informowanie przez radnych i sołtysów w swoich okręgach itd.</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Ankieta to już jest dobry krok, słyszałam że są też spotkania ale nie jestem pewna czy dla wszystkich mieszkańców czy tylko dla wybranych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Ankiety to bardzo dobry pomysł, ludzie szczerze napiszą co uważają. Ponadto ogłaszane spotkania z mieszkańcami, więcej postów na Facebooku</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Bardzo dobre.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Bardzo słaba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Biuletyny w wersji papierowej wydawane miesięcznie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komunikacji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bl>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4671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komunikacji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komunikacji. Burmistrz wraz z Radą odcięli mieszkańców od decydowania o ich losie.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komunikacji pomiędzy władzą a mieszakńcami. Blokowanie swobodnej wypowiedzi. Brak inicjatyw społecznych i ich wspieranie.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zdania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Burmistrz to jedna wielka tragedia wiecznie zajęty i nigdy go nie ma gdy mieszkańcy go potrzebują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Było bardzo źle a wcale się nie poprawiło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Co najmniej raz w miesiącu spotkania  władzy z mieszkańcami oraz dyżury radnych gminy.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Coraz lepszy ale jest jeszcze sporo do zrobienia. Facebook nie dociera do każdego.</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cyfryzacja !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dobra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Dobra, poczta elektroniczna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Dobre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Dobre, wszystko jasne i czytelne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5052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Dobry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Dobry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Dobrym pomysłem dostarczenia informacji dla osób starszych jest ogłoszenie ich w Kościele parafialnym, ponieważ nie każda osoba starsza ma dostęp do internetu. Słabo wykwalifikowany i doświadczony personel w Urzędzie Miasta i Gminy Międzybórz. Wprowadzenie gazety MIĘDZYBORSKIEJ.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Dobry od wyborów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Dobry. W ocenach szkolnych 4.</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dobrze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Dobrze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Dobrze, przedstawić aktualne problemy i strategie rozwiązania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dobrze urząd gminy stał się bardziej przyjazny dla petentów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Dodatkowe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ogłoszenia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słupach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informacyjnych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każdy</a:t>
                      </a:r>
                      <a:r>
                        <a:rPr lang="en-US" sz="1000" u="none" spc="0" dirty="0">
                          <a:solidFill>
                            <a:srgbClr val="000000">
                              <a:alpha val="100000"/>
                            </a:srgbClr>
                          </a:solidFill>
                          <a:latin typeface="Calibri"/>
                        </a:rPr>
                        <a:t> ma fb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z </a:t>
                      </a:r>
                      <a:r>
                        <a:rPr lang="en-US" sz="1000" u="none" spc="0" dirty="0" err="1">
                          <a:solidFill>
                            <a:srgbClr val="000000">
                              <a:alpha val="100000"/>
                            </a:srgbClr>
                          </a:solidFill>
                          <a:latin typeface="Calibri"/>
                        </a:rPr>
                        <a:t>niego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korzysta</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Dostateczną,wieksza komunikacja internetowa, większy udział sołtysów, samorządowców, stowarzyszenia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Dzień otwarty dla petentów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Gmina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powinna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wyjść</a:t>
                      </a:r>
                      <a:r>
                        <a:rPr lang="en-US" sz="1000" u="none" spc="0" dirty="0">
                          <a:solidFill>
                            <a:srgbClr val="000000">
                              <a:alpha val="100000"/>
                            </a:srgbClr>
                          </a:solidFill>
                          <a:latin typeface="Calibri"/>
                        </a:rPr>
                        <a:t> do </a:t>
                      </a:r>
                      <a:r>
                        <a:rPr lang="en-US" sz="1000" u="none" spc="0" dirty="0" err="1">
                          <a:solidFill>
                            <a:srgbClr val="000000">
                              <a:alpha val="100000"/>
                            </a:srgbClr>
                          </a:solidFill>
                          <a:latin typeface="Calibri"/>
                        </a:rPr>
                        <a:t>ludzi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zachęcać</a:t>
                      </a:r>
                      <a:r>
                        <a:rPr lang="en-US" sz="1000" u="none" spc="0" dirty="0">
                          <a:solidFill>
                            <a:srgbClr val="000000">
                              <a:alpha val="100000"/>
                            </a:srgbClr>
                          </a:solidFill>
                          <a:latin typeface="Calibri"/>
                        </a:rPr>
                        <a:t> do </a:t>
                      </a:r>
                      <a:r>
                        <a:rPr lang="en-US" sz="1000" u="none" spc="0" dirty="0" err="1">
                          <a:solidFill>
                            <a:srgbClr val="000000">
                              <a:alpha val="100000"/>
                            </a:srgbClr>
                          </a:solidFill>
                          <a:latin typeface="Calibri"/>
                        </a:rPr>
                        <a:t>wspólnej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komunikacji</a:t>
                      </a:r>
                      <a:r>
                        <a:rPr lang="en-US" sz="1000" u="none" spc="0" dirty="0">
                          <a:solidFill>
                            <a:srgbClr val="000000">
                              <a:alpha val="100000"/>
                            </a:srgbClr>
                          </a:solidFill>
                          <a:latin typeface="Calibri"/>
                        </a:rPr>
                        <a:t> co </a:t>
                      </a:r>
                      <a:r>
                        <a:rPr lang="en-US" sz="1000" u="none" spc="0" dirty="0" err="1">
                          <a:solidFill>
                            <a:srgbClr val="000000">
                              <a:alpha val="100000"/>
                            </a:srgbClr>
                          </a:solidFill>
                          <a:latin typeface="Calibri"/>
                        </a:rPr>
                        <a:t>może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zaowocować</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większe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zaangażowanie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społeczności</a:t>
                      </a:r>
                      <a:r>
                        <a:rPr lang="en-US" sz="1000" u="none" spc="0" dirty="0">
                          <a:solidFill>
                            <a:srgbClr val="000000">
                              <a:alpha val="100000"/>
                            </a:srgbClr>
                          </a:solidFill>
                          <a:latin typeface="Calibri"/>
                        </a:rPr>
                        <a:t>.</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42672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Ja jako osoba w wieku lat 30, pracująca, nie mam właściwie żadnego kontaktu z władzą. Mogę obejrzeć sesje online, co jest okej, aczkolwiek nawet nie jestem w stanie dotrzeć do urzędu w trakcie godzin jego pracy. Wymaga to spóźnienia do mojej pracy lub zwolnienia się wcześniej. Dobrze, że dużo informacji jest umieszczanych w internecie, np facebook. Może więcej tego typu ankiet online, otwartych pytań na fp gminy na facebooku? Może gminna aplikacja na telefon z aktualnościami, ostrzeżeniami, skrótami wydarzeń?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Jako dobry. Dużo się zmieniło w tym kierunku na lepsze. Ludzie mają swobodną możliwość wyrażania swojej opinii. Warto organizować raz na pół roku spotkania "swobodne" dla mieszkańców aby wyrazili swoje problemy. Tylko w rygorze ram czasowych 3min na wypowiedz i wyłączać mikrofon, lub przemyśleć inną formę dla osób starszych którzy są coraz bardziej wykluczeni cyfrowo. Dużym problemem są tzw. mąciciele gminni szerzący dezinformacje i propagowanie własnych idei niszczących wspólnotę gminną i dzielących gminę na pół. Warto było by się spotkać z nimi i porozmawiać na spotkaniu zamkniętym.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jest coraz lepiej, strona gminy dobrze funkcjonuje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Jest dobra.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Jest na wystarczającym poziomie z władzami miasta.Większego zaangażowania wymaga komunikacja radnych ze swoimi wyborcami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Jest ok</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Jest ok. Może wprowadzić do obiegu kwartalnik z opisem co się działo w danym kwartale w gminie. Jakie prace zostały wykonane i co nas czeka w kolejnym kwartale.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Jest ok . Więcej filmów takich jak przed wyborami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Kiepski mówi ci innego,robi co innego..to przykre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Komunikacja jest na poziomie dobrym. Może należałoby wprowadzić odpowiednie komunikatory dla mieszkańców (EBOY). biuletyny informacyjne również poprawiłyby poziom informowania mieszkańców o życiu Gminy.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Komunikacja jest słaba autobusy tylko szkolne i w dodatku płatne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komunikacja na dobrym poziomie, więcej informacji na stronie urzedu oraz facebooku urzedowym</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komunikacja poprawiła się bardzo po wyborach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41148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Komunikacja się poprawia w dużej mierze dzięki nowym radnym.</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Komunikatów jest dużo, wzajemnego zrozumienia niewiele. Zwykły Mieszkaniec nie musi znać się na arkanach tworzenia budżetu, czy możliwościach inwestycyjnych dlatego powinien być o tym informowany w przystępny sposób. Organy Gminy czasem zdają się podejmować decyzje w oderwaniu od woli Mieszkańców.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Konsultacje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Marny, budzący wiele do życzenia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Może rozmowy radnych z mieszkańcami w swoich okręgach? Jakieś anonimowe ankiety.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Myślę że jest na dobrym poziomie jeżeli chodzi o ogólną komunikację, jeżeli ktoś chce się czegoś dowiedzieć indywidualnie wystarczy zadzwonić do urzędu i zapytać.</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Myślę, że zmiana władzy polepszyła komunikację z mieszkańcami, wszelkie informację i wydarzenia są udostępniane na facebooku</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Należy organizować więcej spotkań z mieszkańcami w analizie potrzeb i zmian które należny wdrażać w życie aby lepiej się żyło. Bardzo dobrym pomysłem był projekt tejże ankiety która pokaże jakie są oczekiwania mieszkańców i co należy zmienić aby nasza Gmina stała się konkurencyjna względem blisko sąsiadujących Gmin ;)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Na pewno lepiej niż było najważniejsze aby zachować pełną transparentność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Na tą chwilę jest lepiej, było tragicznie. Przede wszystkim informację biezace o dzialanich władz właśnie np. na portalu społecznościowym,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Niby jest FB, niby jest BIP, ale mimo wszystko mało to dociera do ludzi (może dlatego, że mamy miesteczko emerytów i rencistów). Może warto rozważyć lokalną gazetkę (kiedyś chyba była). Zmotywować szkoły do jej prowadzenia i przekazywania narracji gminy oraz motywacji ludzi - oczywiście gazeta do rozdania za free.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jestem mocno zaangażowanym mieszkańcem, ale po zmianie na stanowisku burmistrza mam wrazenie, ze komunikacja jest łatwiejsza, bardziej otwarta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ma komunikacji, bo nie wszyscy  mają dostęp do internetu.Gmina powinna inf.każdego mieszkańca sms.</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5052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mam na ten temat zdania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mam zdania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mam zdania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mam zdania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ma żadnej!! O tym to już władza powinna pomyśleć!!</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wiem</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Nowe władze, zbyt krótki okres by ocenić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Oceniam dobrze w stosunku do osób młodszych, trudniej jest dotrzeć do osób starszych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Oceniam na poziomie średnim  ,więcej spodkań  z władzą ,przez drege elektroniczna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Oceniam poziom komunikacji pomiędzy władzą a mieszkańcami na dobrym poziomie. Władza informuje mieszkańców o zamierzeniach, problemach.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Oceniam pozytywnie.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Od czasu nowego burmistrza jest lepiej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Od kilku miesięcy bez zarzutu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8862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Od kilku miesięcy jest lepszy. Media społecznościowe działają. Ale myślę, że Sołtysiak również powinni odgrywać znacząca rolę w komunikacji a także Radni.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Od maja komunikacja się zdecydowanie poprawiła, bo w ogóle jest. Bardzo szkoda, że tak wiele złych decyzji w ostatnim czasie zostało podjętych i nikt za to nie odpowiada (np.koszmarne drogi na osiedlu bez krawężników, asfaltowe podjazdy na posesje, ale nie na każdą). Świetnym narzędziem są właśnie ankiety internetowe, które nie wymagają wychodzenia z domu, a dają możliwość wypowiedzenia się. Spotkania z mieszkańcami- dla mnie mniej atrakcyjne ale być może seniorzy woleliby taką opcję.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Od ostatniego czasu sie polepszyło, lecz mogłoby byc troche lepiej. Dzialania władzy by mieszkaniec dostrzegł że jego słowa zostały wysłuchane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Ogólnie w porządku.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Ok</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Ok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Organizowanie spotkań z władzami naszej gminy na wsiach i niestety bardziej słuchać i próbować realizować to o co proszą mieszkańcy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Poczta elektroniczna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Podobno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miały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być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wysyłane</a:t>
                      </a:r>
                      <a:r>
                        <a:rPr lang="en-US" sz="1000" u="none" spc="0" dirty="0">
                          <a:solidFill>
                            <a:srgbClr val="000000">
                              <a:alpha val="100000"/>
                            </a:srgbClr>
                          </a:solidFill>
                          <a:latin typeface="Calibri"/>
                        </a:rPr>
                        <a:t> SMS </a:t>
                      </a:r>
                      <a:r>
                        <a:rPr lang="en-US" sz="1000" u="none" spc="0" dirty="0" err="1">
                          <a:solidFill>
                            <a:srgbClr val="000000">
                              <a:alpha val="100000"/>
                            </a:srgbClr>
                          </a:solidFill>
                          <a:latin typeface="Calibri"/>
                        </a:rPr>
                        <a:t>jeśli</a:t>
                      </a:r>
                      <a:r>
                        <a:rPr lang="en-US" sz="1000" u="none" spc="0" dirty="0">
                          <a:solidFill>
                            <a:srgbClr val="000000">
                              <a:alpha val="100000"/>
                            </a:srgbClr>
                          </a:solidFill>
                          <a:latin typeface="Calibri"/>
                        </a:rPr>
                        <a:t> jest </a:t>
                      </a:r>
                      <a:r>
                        <a:rPr lang="en-US" sz="1000" u="none" spc="0" dirty="0" err="1">
                          <a:solidFill>
                            <a:srgbClr val="000000">
                              <a:alpha val="100000"/>
                            </a:srgbClr>
                          </a:solidFill>
                          <a:latin typeface="Calibri"/>
                        </a:rPr>
                        <a:t>awaria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wody.Nie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wszyscy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korzystają</a:t>
                      </a:r>
                      <a:r>
                        <a:rPr lang="en-US" sz="1000" u="none" spc="0" dirty="0">
                          <a:solidFill>
                            <a:srgbClr val="000000">
                              <a:alpha val="100000"/>
                            </a:srgbClr>
                          </a:solidFill>
                          <a:latin typeface="Calibri"/>
                        </a:rPr>
                        <a:t> z Fb .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poprawna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Poziom komunikacji jest dobry.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Poziom komunikacji jest przyzwoity, ale problem w tym, ze to tylko rozmowy a nie konkretne działania.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Poziom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komunikacji</a:t>
                      </a:r>
                      <a:r>
                        <a:rPr lang="en-US" sz="1000" u="none" spc="0" dirty="0">
                          <a:solidFill>
                            <a:srgbClr val="000000">
                              <a:alpha val="100000"/>
                            </a:srgbClr>
                          </a:solidFill>
                          <a:latin typeface="Calibri"/>
                        </a:rPr>
                        <a:t> jest </a:t>
                      </a:r>
                      <a:r>
                        <a:rPr lang="en-US" sz="1000" u="none" spc="0" dirty="0" err="1">
                          <a:solidFill>
                            <a:srgbClr val="000000">
                              <a:alpha val="100000"/>
                            </a:srgbClr>
                          </a:solidFill>
                          <a:latin typeface="Calibri"/>
                        </a:rPr>
                        <a:t>zadowalający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znacznie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się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poprawił</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8100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poziom komunikacji na poziomie dobrym; ze strony władzy otwartość, jednakże chyba brak tej otwartości ze strony mieszkańców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Poziom komunikacji oceniam jako dobry.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Poziom komunikacji średni, doszkolenie pracowników lub zwiększenie liczby pracowników, którzy będą zajmować sie daną dziedziną. A na razie to jest niewiedza pracownikow i nie organizacja w pracy powoduje że komunikacja jest na poziomie średnim.</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Poziom komunikacji w porządku. Potrzebne założenia aplikacji e-kurenda i przesyłanie informacji na bieżąco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Poziom komunikacji wystarczający.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Poziom niezadowalający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Problematyczna sprawa z uwagi na różnice pokoleniowe. Internet to jedna sprawa, druga to bezpośredni kontak (drzwi otwarte, otwarte spotkania) i ogłoszenia na tablicach w mieście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Przede wszystkim należy zabierać się za sprawy, które zgłaszają mieszkańcy. A sprawy te są albo odkładane, albo w ogóle pomijane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Przed wyborami rewelacja. Po praktycznie nikogo nie widać.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dirty="0">
                          <a:solidFill>
                            <a:srgbClr val="000000">
                              <a:alpha val="100000"/>
                            </a:srgbClr>
                          </a:solidFill>
                          <a:latin typeface="Calibri"/>
                        </a:rPr>
                        <a:t>Sa </a:t>
                      </a:r>
                      <a:r>
                        <a:rPr lang="en-US" sz="1000" u="none" spc="0" dirty="0" err="1">
                          <a:solidFill>
                            <a:srgbClr val="000000">
                              <a:alpha val="100000"/>
                            </a:srgbClr>
                          </a:solidFill>
                          <a:latin typeface="Calibri"/>
                        </a:rPr>
                        <a:t>dobre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lepsze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niż</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były</a:t>
                      </a:r>
                      <a:r>
                        <a:rPr lang="en-US" sz="1000" u="none" spc="0" dirty="0">
                          <a:solidFill>
                            <a:srgbClr val="000000">
                              <a:alpha val="100000"/>
                            </a:srgbClr>
                          </a:solidFill>
                          <a:latin typeface="Calibri"/>
                        </a:rPr>
                        <a:t>😊</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Są lepsze napewno niż były ale dalej jest z tym problem.
Ostatnio na któreś sesji burmistrz powiedział że odbyło się spotkanie z przedsiębiorcami w restauracji kraszowinka i było bardzo mało osób. Zdjęcia z tego wydarzenia się pojawiły a ja przeszukałem wszystkie strony i nie znalazłem żadnej informacji że takie coś ma się odbyć. To jak ktoś ma tam przyjść?.</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Są ok</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Śerdnio</a:t>
                      </a:r>
                      <a:endParaRPr lang="en-US" sz="1000" u="none" spc="0" dirty="0">
                        <a:solidFill>
                          <a:srgbClr val="000000">
                            <a:alpha val="100000"/>
                          </a:srgbClr>
                        </a:solidFill>
                        <a:latin typeface="Calibri"/>
                      </a:endParaRP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5052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Słaba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Słabą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Słaba, ciągle argumenty braku funduszy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Słabe. Pytasz się to odpowiadają jak będzie to będzie. Tekst pani pracującej w naszej,,cudownej gminie,,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Slabo</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Słabo....</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słabo nie ma dojazdów do większych miast</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Slaby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Słaby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Slaby...powinna powstac dobrze dzialajaca strona internetowa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Słuchać potrzeb mieszkańców i realizować ich projekty.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Słychać ludzi i trzeba być sprawiedliwym, dbać o ludzie,mieszkańców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Spotkania władz z mieszkańcami branie czynnego udziału w czynach społecznych itp w Sołectwach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46482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Spotkania z mieszkańcami jak najbardziej na plus, a frekwencja i chęć uczestnictwa obywateli swoją drogą  nikt ich nie zmusi. A narzekać będą.</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Średnia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Średnio jeśli odnośnie pracowników .niektórych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Stara władza nie robiła dosłownie nic w tym kierunku. A nową nie czas oceniać. Sama inicjatywa takiej ankiety przemawia jednak na plus. Powinno być jeszcze więcej informacji co można zrobić w urzędzie gminy, jak gmina może pomóc mieszkańcom. Gdzie co się w urzędzie znajduje.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Strony internetowe mogłyby podawać więcej aktualnych informacji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Super nic nie trzeba poprawić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System powiadomień SMS o sytuacji i wydarzeniach w gminie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Trudno powiedzieć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Ułatwienie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kontaktu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mieszkańców</a:t>
                      </a:r>
                      <a:r>
                        <a:rPr lang="en-US" sz="1000" u="none" spc="0" dirty="0">
                          <a:solidFill>
                            <a:srgbClr val="000000">
                              <a:alpha val="100000"/>
                            </a:srgbClr>
                          </a:solidFill>
                          <a:latin typeface="Calibri"/>
                        </a:rPr>
                        <a:t> z </a:t>
                      </a:r>
                      <a:r>
                        <a:rPr lang="en-US" sz="1000" u="none" spc="0" dirty="0" err="1">
                          <a:solidFill>
                            <a:srgbClr val="000000">
                              <a:alpha val="100000"/>
                            </a:srgbClr>
                          </a:solidFill>
                          <a:latin typeface="Calibri"/>
                        </a:rPr>
                        <a:t>władzami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Powołanie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punktu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kontaktowego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Miejsce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gdzie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mieszkańcy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mogą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składać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skargi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wnioski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czy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uzyskiwać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pomoc</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sprawach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administracyjnych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Dyżury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władz</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gminy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Regularne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godziny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podczas</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których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wójt</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burmistrz</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lub</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radni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dostępni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dla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mieszkańców</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urzędzie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lub</a:t>
                      </a:r>
                      <a:r>
                        <a:rPr lang="en-US" sz="1000" u="none" spc="0" dirty="0">
                          <a:solidFill>
                            <a:srgbClr val="000000">
                              <a:alpha val="100000"/>
                            </a:srgbClr>
                          </a:solidFill>
                          <a:latin typeface="Calibri"/>
                        </a:rPr>
                        <a:t> online.
</a:t>
                      </a:r>
                      <a:r>
                        <a:rPr lang="en-US" sz="1000" u="none" spc="0" dirty="0" err="1">
                          <a:solidFill>
                            <a:srgbClr val="000000">
                              <a:alpha val="100000"/>
                            </a:srgbClr>
                          </a:solidFill>
                          <a:latin typeface="Calibri"/>
                        </a:rPr>
                        <a:t>Wprowadzenie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aplikacji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mobilnej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Narzędzie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które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umożliwiałoby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zgłaszanie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problemów</a:t>
                      </a:r>
                      <a:r>
                        <a:rPr lang="en-US" sz="1000" u="none" spc="0" dirty="0">
                          <a:solidFill>
                            <a:srgbClr val="000000">
                              <a:alpha val="100000"/>
                            </a:srgbClr>
                          </a:solidFill>
                          <a:latin typeface="Calibri"/>
                        </a:rPr>
                        <a:t> (np. </a:t>
                      </a:r>
                      <a:r>
                        <a:rPr lang="en-US" sz="1000" u="none" spc="0" dirty="0" err="1">
                          <a:solidFill>
                            <a:srgbClr val="000000">
                              <a:alpha val="100000"/>
                            </a:srgbClr>
                          </a:solidFill>
                          <a:latin typeface="Calibri"/>
                        </a:rPr>
                        <a:t>awarii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dziur</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drogach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oraz</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przeglądanie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ogłoszeń</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aktualności</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umiarkowane</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Umiarkowanie zadowalająco.</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uruchomić komunikację przez internet, nie tylko w władzami gminy ale również na poziomie urzędników czy zakładu komunalnego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Uważam</a:t>
                      </a:r>
                      <a:r>
                        <a:rPr lang="en-US" sz="1000" u="none" spc="0" dirty="0">
                          <a:solidFill>
                            <a:srgbClr val="000000">
                              <a:alpha val="100000"/>
                            </a:srgbClr>
                          </a:solidFill>
                          <a:latin typeface="Calibri"/>
                        </a:rPr>
                        <a:t> za </a:t>
                      </a:r>
                      <a:r>
                        <a:rPr lang="en-US" sz="1000" u="none" spc="0" dirty="0" err="1">
                          <a:solidFill>
                            <a:srgbClr val="000000">
                              <a:alpha val="100000"/>
                            </a:srgbClr>
                          </a:solidFill>
                          <a:latin typeface="Calibri"/>
                        </a:rPr>
                        <a:t>dobre</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6957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Uważam, że jest bardzo otwarta komunikacja, gdy idę do gminy to jest miła obsługa i zawsze pomocna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 formie ankiety jest super jeśli wezmą je pod uwagę. Wyjść do ludzi.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Widoczna poprawa w bezpośrednim kontakcie z petentami/ mieszkańcami. 
Osobiście cenię sobie konsultacje społeczne z mieszkańcami.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Więcej imprez kulturalnych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Więcej komunikacji autobusy z wiosek do miasta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Więcej komunikacji poprzez internet i opinii mieszkańców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Więcej rozmawiać z mieszkańcami i liczyć się z ich zdaniem</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Wiele ludzi unika kontaktuz władzą nie wiem z czego to wynika.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Władza i tak robi dla siebie i pod siebie i to od dawna, każdy o tym wie i nie liczę w najbliższym czasie na poprawę "komunikacji"-"lać wodę" i peany piać o byłe g..tylko potrafią, a  konkretnej roboty nie widać ,wprowadzają jeszcze większy bałagan i samowolkę ,tylko podwyżki potrafią robić i drenować coraz chudsze portfele....a sobie na święta pewnie tłustą premię przyznają za ....nic.</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Władza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się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komunikuje</a:t>
                      </a:r>
                      <a:r>
                        <a:rPr lang="en-US" sz="1000" u="none" spc="0" dirty="0">
                          <a:solidFill>
                            <a:srgbClr val="000000">
                              <a:alpha val="100000"/>
                            </a:srgbClr>
                          </a:solidFill>
                          <a:latin typeface="Calibri"/>
                        </a:rPr>
                        <a:t> z </a:t>
                      </a:r>
                      <a:r>
                        <a:rPr lang="en-US" sz="1000" u="none" spc="0" dirty="0" err="1">
                          <a:solidFill>
                            <a:srgbClr val="000000">
                              <a:alpha val="100000"/>
                            </a:srgbClr>
                          </a:solidFill>
                          <a:latin typeface="Calibri"/>
                        </a:rPr>
                        <a:t>mieszkańcami</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 skali od 1-10 na 3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 socjalmediach ok.Ale są jeszcze mieszkańcy co z tych  rzeczy nie korzystają.</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Wszyscy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nowi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próbujący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się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czego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uczyć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Kiepsko</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24384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 trch chwili komunikacja istnieje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Wyjazdy do mieszkańców I indywidualne rozmowy, a nie czekać za biurkiem czy ktoś przyjdzie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 dużo  w gminie jest pokrewieństwa osób zatrudnionych czas na zmiany młodych kreatywnych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Zapowiada się pozytywnie czas pokaże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Zerowy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 nową władzą chyba lepiej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4 na 6</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4/10</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4/5 jest ok. Dużo można znaleźć w internecie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714375"/>
          <a:ext cx="7334250" cy="2143125"/>
          <a:chOff x="190500" y="714375"/>
          <a:chExt cx="7334250" cy="2143125"/>
        </a:xfrm>
      </p:grpSpPr>
      <p:sp>
        <p:nvSpPr>
          <p:cNvPr id="4" name="pole tekstowe 3"/>
          <p:cNvSpPr txBox="1"/>
          <p:nvPr/>
        </p:nvSpPr>
        <p:spPr>
          <a:xfrm>
            <a:off x="190500" y="1190625"/>
            <a:ext cx="3810000" cy="95250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900" i="1" u="none" spc="0">
                <a:solidFill>
                  <a:srgbClr val="000000">
                    <a:alpha val="100000"/>
                  </a:srgbClr>
                </a:solidFill>
                <a:latin typeface="Calibri"/>
              </a:rPr>
              <a:t>Pytanie otwarte, odpowiedziano 191x, brak odpowiedzi 0x</a:t>
            </a:r>
          </a:p>
        </p:txBody>
      </p:sp>
      <p:sp>
        <p:nvSpPr>
          <p:cNvPr id="2" name="pole tekstowe 1"/>
          <p:cNvSpPr txBox="1"/>
          <p:nvPr/>
        </p:nvSpPr>
        <p:spPr>
          <a:xfrm>
            <a:off x="190500" y="714375"/>
            <a:ext cx="7143750" cy="76200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1500" b="1" u="none" spc="0">
                <a:solidFill>
                  <a:srgbClr val="000000">
                    <a:alpha val="100000"/>
                  </a:srgbClr>
                </a:solidFill>
                <a:latin typeface="Calibri"/>
              </a:rPr>
              <a:t>Co jest największym wyzwaniem gminy?</a:t>
            </a:r>
          </a:p>
        </p:txBody>
      </p:sp>
      <p:graphicFrame>
        <p:nvGraphicFramePr>
          <p:cNvPr id="3" name="Tabela 2"/>
          <p:cNvGraphicFramePr>
            <a:graphicFrameLocks noGrp="1"/>
          </p:cNvGraphicFramePr>
          <p:nvPr/>
        </p:nvGraphicFramePr>
        <p:xfrm>
          <a:off x="285750" y="1428750"/>
          <a:ext cx="8572500" cy="393192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0" marR="0" lvl="0" indent="0" algn="l" rtl="0" fontAlgn="base">
                        <a:lnSpc>
                          <a:spcPct val="100000"/>
                        </a:lnSpc>
                        <a:spcBef>
                          <a:spcPts val="0"/>
                        </a:spcBef>
                        <a:spcAft>
                          <a:spcPts val="0"/>
                        </a:spcAft>
                      </a:pPr>
                      <a:endParaRPr/>
                    </a:p>
                  </a:txBody>
                  <a:tcPr marL="0" marR="0" marT="0" marB="0">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Bezpieczeństwo przy drodze dk 25!!!</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funduszy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zróżnicowanych miejsc pracy: Międzybórz jest gminą o przewadze terenów rolniczych, co sprawia, że możliwości zatrudnienia w gminie są ograniczone, a młodsze osoby często migrują do większych miast w poszukiwaniu pracy. W związku z tym gmina musi przyciągać inwestycje, wspierać rozwój małych i średnich przedsiębiorstw oraz stwarzać miejsca pracy w sektorze usług.</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Budowa chodnika w Ose! Walka o bezpieczeństwo mieszkańców trwa tyle lat, że przykry jest sam fakt, iż mieszkańcy nadal muszą upominać się o tą inwestycję. Jako mieszkanka mam nieodparte wrażenie, że pomimo tego iż Ose są częścią Gminy, pomimo pięknych słów jakie padały z ust w poprzednich kadencjach, jesteśmy pozostawieni sami sobie a chodnika doczekamy się dopiero gdy nie daj Boże ktoś na tej drodze naprawdę ucierpi.
Drugie wyzwanie to porozumienie w sprawie budowy obwodnicy. Mam wrażenie, że przeciąganie liny między mieszkańcami spowoduje, że w końcu obwodnicę Międzyborza będziemy mogli podziwiać równie mocno jak wspomniany wyżej " chodnik w Ose".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Budowa chodników kanalizacji i decyzja w sprawie obwodnicy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Budowa obwodnicy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Budowa obwodnicy DK25 po wschodniej stronie i nieuleganie naciskom jednostek (kierujących się prywatnym interesem) na "przerzucenie" budowy po zachodniej stronie i związana z tym bardzo duża degradacja bezcennych terenów przyrodniczych.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Budżet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Budżet.</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bl>
          </a:graphicData>
        </a:graphic>
      </p:graphicFrame>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41529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Cyfryzacja i komunikacja drogowa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Danie możliwości młodym osobom</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Dobro dzieci i młodzieży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Dogodzić kazdemu</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Dokończyć budowę  przedszkola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Dostępność różnych usług rozgrywkowych dla mieszkańców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Dostępność służby zdrowia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droga dk25 przez środek miasta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Droga 25 i patologia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Drogi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Drogi i dziury w nich.
Zmniejszenie natężenia ruchu drogowego.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Finanse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opracowanie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planu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rozwoju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kolejne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lata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Gmina</a:t>
                      </a:r>
                      <a:r>
                        <a:rPr lang="en-US" sz="1000" u="none" spc="0" dirty="0">
                          <a:solidFill>
                            <a:srgbClr val="000000">
                              <a:alpha val="100000"/>
                            </a:srgbClr>
                          </a:solidFill>
                          <a:latin typeface="Calibri"/>
                        </a:rPr>
                        <a:t> jest </a:t>
                      </a:r>
                      <a:r>
                        <a:rPr lang="en-US" sz="1000" u="none" spc="0" dirty="0" err="1">
                          <a:solidFill>
                            <a:srgbClr val="000000">
                              <a:alpha val="100000"/>
                            </a:srgbClr>
                          </a:solidFill>
                          <a:latin typeface="Calibri"/>
                        </a:rPr>
                        <a:t>statkiem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środku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niczego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nikt</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wie</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którym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kierunku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płyniemy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dokąd</a:t>
                      </a:r>
                      <a:r>
                        <a:rPr lang="en-US" sz="1000" u="none" spc="0" dirty="0">
                          <a:solidFill>
                            <a:srgbClr val="000000">
                              <a:alpha val="100000"/>
                            </a:srgbClr>
                          </a:solidFill>
                          <a:latin typeface="Calibri"/>
                        </a:rPr>
                        <a:t>. Jak </a:t>
                      </a:r>
                      <a:r>
                        <a:rPr lang="en-US" sz="1000" u="none" spc="0" dirty="0" err="1">
                          <a:solidFill>
                            <a:srgbClr val="000000">
                              <a:alpha val="100000"/>
                            </a:srgbClr>
                          </a:solidFill>
                          <a:latin typeface="Calibri"/>
                        </a:rPr>
                        <a:t>będziemy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wyglądać</a:t>
                      </a:r>
                      <a:r>
                        <a:rPr lang="en-US" sz="1000" u="none" spc="0" dirty="0">
                          <a:solidFill>
                            <a:srgbClr val="000000">
                              <a:alpha val="100000"/>
                            </a:srgbClr>
                          </a:solidFill>
                          <a:latin typeface="Calibri"/>
                        </a:rPr>
                        <a:t> za 10, 20 lat. Jak </a:t>
                      </a:r>
                      <a:r>
                        <a:rPr lang="en-US" sz="1000" u="none" spc="0" dirty="0" err="1">
                          <a:solidFill>
                            <a:srgbClr val="000000">
                              <a:alpha val="100000"/>
                            </a:srgbClr>
                          </a:solidFill>
                          <a:latin typeface="Calibri"/>
                        </a:rPr>
                        <a:t>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wymyślimy</a:t>
                      </a:r>
                      <a:r>
                        <a:rPr lang="en-US" sz="1000" u="none" spc="0" dirty="0">
                          <a:solidFill>
                            <a:srgbClr val="000000">
                              <a:alpha val="100000"/>
                            </a:srgbClr>
                          </a:solidFill>
                          <a:latin typeface="Calibri"/>
                        </a:rPr>
                        <a:t> jak ten </a:t>
                      </a:r>
                      <a:r>
                        <a:rPr lang="en-US" sz="1000" u="none" spc="0" dirty="0" err="1">
                          <a:solidFill>
                            <a:srgbClr val="000000">
                              <a:alpha val="100000"/>
                            </a:srgbClr>
                          </a:solidFill>
                          <a:latin typeface="Calibri"/>
                        </a:rPr>
                        <a:t>statek</a:t>
                      </a:r>
                      <a:r>
                        <a:rPr lang="en-US" sz="1000" u="none" spc="0" dirty="0">
                          <a:solidFill>
                            <a:srgbClr val="000000">
                              <a:alpha val="100000"/>
                            </a:srgbClr>
                          </a:solidFill>
                          <a:latin typeface="Calibri"/>
                        </a:rPr>
                        <a:t> ma </a:t>
                      </a:r>
                      <a:r>
                        <a:rPr lang="en-US" sz="1000" u="none" spc="0" dirty="0" err="1">
                          <a:solidFill>
                            <a:srgbClr val="000000">
                              <a:alpha val="100000"/>
                            </a:srgbClr>
                          </a:solidFill>
                          <a:latin typeface="Calibri"/>
                        </a:rPr>
                        <a:t>się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nazywać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jaką</a:t>
                      </a:r>
                      <a:r>
                        <a:rPr lang="en-US" sz="1000" u="none" spc="0" dirty="0">
                          <a:solidFill>
                            <a:srgbClr val="000000">
                              <a:alpha val="100000"/>
                            </a:srgbClr>
                          </a:solidFill>
                          <a:latin typeface="Calibri"/>
                        </a:rPr>
                        <a:t> ma </a:t>
                      </a:r>
                      <a:r>
                        <a:rPr lang="en-US" sz="1000" u="none" spc="0" dirty="0" err="1">
                          <a:solidFill>
                            <a:srgbClr val="000000">
                              <a:alpha val="100000"/>
                            </a:srgbClr>
                          </a:solidFill>
                          <a:latin typeface="Calibri"/>
                        </a:rPr>
                        <a:t>mieć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kurs</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jak </a:t>
                      </a:r>
                      <a:r>
                        <a:rPr lang="en-US" sz="1000" u="none" spc="0" dirty="0" err="1">
                          <a:solidFill>
                            <a:srgbClr val="000000">
                              <a:alpha val="100000"/>
                            </a:srgbClr>
                          </a:solidFill>
                          <a:latin typeface="Calibri"/>
                        </a:rPr>
                        <a:t>chcemy</a:t>
                      </a:r>
                      <a:r>
                        <a:rPr lang="en-US" sz="1000" u="none" spc="0" dirty="0">
                          <a:solidFill>
                            <a:srgbClr val="000000">
                              <a:alpha val="100000"/>
                            </a:srgbClr>
                          </a:solidFill>
                          <a:latin typeface="Calibri"/>
                        </a:rPr>
                        <a:t> jak ma </a:t>
                      </a:r>
                      <a:r>
                        <a:rPr lang="en-US" sz="1000" u="none" spc="0" dirty="0" err="1">
                          <a:solidFill>
                            <a:srgbClr val="000000">
                              <a:alpha val="100000"/>
                            </a:srgbClr>
                          </a:solidFill>
                          <a:latin typeface="Calibri"/>
                        </a:rPr>
                        <a:t>wyglądać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dalej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będziemy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stali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rozdrożu</a:t>
                      </a:r>
                      <a:r>
                        <a:rPr lang="en-US" sz="1000" u="none" spc="0" dirty="0">
                          <a:solidFill>
                            <a:srgbClr val="000000">
                              <a:alpha val="100000"/>
                            </a:srgbClr>
                          </a:solidFill>
                          <a:latin typeface="Calibri"/>
                        </a:rPr>
                        <a:t> a </a:t>
                      </a:r>
                      <a:r>
                        <a:rPr lang="en-US" sz="1000" u="none" spc="0" dirty="0" err="1">
                          <a:solidFill>
                            <a:srgbClr val="000000">
                              <a:alpha val="100000"/>
                            </a:srgbClr>
                          </a:solidFill>
                          <a:latin typeface="Calibri"/>
                        </a:rPr>
                        <a:t>świat</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idzie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przód</a:t>
                      </a:r>
                      <a:r>
                        <a:rPr lang="en-US" sz="1000" u="none" spc="0" dirty="0">
                          <a:solidFill>
                            <a:srgbClr val="000000">
                              <a:alpha val="100000"/>
                            </a:srgbClr>
                          </a:solidFill>
                          <a:latin typeface="Calibri"/>
                        </a:rPr>
                        <a:t>. Po </a:t>
                      </a:r>
                      <a:r>
                        <a:rPr lang="en-US" sz="1000" u="none" spc="0" dirty="0" err="1">
                          <a:solidFill>
                            <a:srgbClr val="000000">
                              <a:alpha val="100000"/>
                            </a:srgbClr>
                          </a:solidFill>
                          <a:latin typeface="Calibri"/>
                        </a:rPr>
                        <a:t>prostu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zostaniemy</a:t>
                      </a:r>
                      <a:r>
                        <a:rPr lang="en-US" sz="1000" u="none" spc="0" dirty="0">
                          <a:solidFill>
                            <a:srgbClr val="000000">
                              <a:alpha val="100000"/>
                            </a:srgbClr>
                          </a:solidFill>
                          <a:latin typeface="Calibri"/>
                        </a:rPr>
                        <a:t> w tyle. W </a:t>
                      </a:r>
                      <a:r>
                        <a:rPr lang="en-US" sz="1000" u="none" spc="0" dirty="0" err="1">
                          <a:solidFill>
                            <a:srgbClr val="000000">
                              <a:alpha val="100000"/>
                            </a:srgbClr>
                          </a:solidFill>
                          <a:latin typeface="Calibri"/>
                        </a:rPr>
                        <a:t>gruncie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rzeczy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obojętnie</a:t>
                      </a:r>
                      <a:r>
                        <a:rPr lang="en-US" sz="1000" u="none" spc="0" dirty="0">
                          <a:solidFill>
                            <a:srgbClr val="000000">
                              <a:alpha val="100000"/>
                            </a:srgbClr>
                          </a:solidFill>
                          <a:latin typeface="Calibri"/>
                        </a:rPr>
                        <a:t> jak </a:t>
                      </a:r>
                      <a:r>
                        <a:rPr lang="en-US" sz="1000" u="none" spc="0" dirty="0" err="1">
                          <a:solidFill>
                            <a:srgbClr val="000000">
                              <a:alpha val="100000"/>
                            </a:srgbClr>
                          </a:solidFill>
                          <a:latin typeface="Calibri"/>
                        </a:rPr>
                        <a:t>będziemy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wyglądać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dobrze</a:t>
                      </a:r>
                      <a:r>
                        <a:rPr lang="en-US" sz="1000" u="none" spc="0" dirty="0">
                          <a:solidFill>
                            <a:srgbClr val="000000">
                              <a:alpha val="100000"/>
                            </a:srgbClr>
                          </a:solidFill>
                          <a:latin typeface="Calibri"/>
                        </a:rPr>
                        <a:t> aby </a:t>
                      </a:r>
                      <a:r>
                        <a:rPr lang="en-US" sz="1000" u="none" spc="0" dirty="0" err="1">
                          <a:solidFill>
                            <a:srgbClr val="000000">
                              <a:alpha val="100000"/>
                            </a:srgbClr>
                          </a:solidFill>
                          <a:latin typeface="Calibri"/>
                        </a:rPr>
                        <a:t>przyszły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wygląd</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był</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pozytywny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będzie</a:t>
                      </a:r>
                      <a:r>
                        <a:rPr lang="en-US" sz="1000" u="none" spc="0" dirty="0">
                          <a:solidFill>
                            <a:srgbClr val="000000">
                              <a:alpha val="100000"/>
                            </a:srgbClr>
                          </a:solidFill>
                          <a:latin typeface="Calibri"/>
                        </a:rPr>
                        <a:t> to </a:t>
                      </a:r>
                      <a:r>
                        <a:rPr lang="en-US" sz="1000" u="none" spc="0" dirty="0" err="1">
                          <a:solidFill>
                            <a:srgbClr val="000000">
                              <a:alpha val="100000"/>
                            </a:srgbClr>
                          </a:solidFill>
                          <a:latin typeface="Calibri"/>
                        </a:rPr>
                        <a:t>zawsze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lepsza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wersja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niż</a:t>
                      </a:r>
                      <a:r>
                        <a:rPr lang="en-US" sz="1000" u="none" spc="0" dirty="0">
                          <a:solidFill>
                            <a:srgbClr val="000000">
                              <a:alpha val="100000"/>
                            </a:srgbClr>
                          </a:solidFill>
                          <a:latin typeface="Calibri"/>
                        </a:rPr>
                        <a:t> - NIC. </a:t>
                      </a:r>
                      <a:r>
                        <a:rPr lang="en-US" sz="1000" u="none" spc="0" dirty="0" err="1">
                          <a:solidFill>
                            <a:srgbClr val="000000">
                              <a:alpha val="100000"/>
                            </a:srgbClr>
                          </a:solidFill>
                          <a:latin typeface="Calibri"/>
                        </a:rPr>
                        <a:t>Aktywność</a:t>
                      </a:r>
                      <a:r>
                        <a:rPr lang="en-US" sz="1000" u="none" spc="0" dirty="0">
                          <a:solidFill>
                            <a:srgbClr val="000000">
                              <a:alpha val="100000"/>
                            </a:srgbClr>
                          </a:solidFill>
                          <a:latin typeface="Calibri"/>
                        </a:rPr>
                        <a:t> jest </a:t>
                      </a:r>
                      <a:r>
                        <a:rPr lang="en-US" sz="1000" u="none" spc="0" dirty="0" err="1">
                          <a:solidFill>
                            <a:srgbClr val="000000">
                              <a:alpha val="100000"/>
                            </a:srgbClr>
                          </a:solidFill>
                          <a:latin typeface="Calibri"/>
                        </a:rPr>
                        <a:t>zawsze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lepsza</a:t>
                      </a:r>
                      <a:r>
                        <a:rPr lang="en-US" sz="1000" u="none" spc="0" dirty="0">
                          <a:solidFill>
                            <a:srgbClr val="000000">
                              <a:alpha val="100000"/>
                            </a:srgbClr>
                          </a:solidFill>
                          <a:latin typeface="Calibri"/>
                        </a:rPr>
                        <a:t> od </a:t>
                      </a:r>
                      <a:r>
                        <a:rPr lang="en-US" sz="1000" u="none" spc="0" dirty="0" err="1">
                          <a:solidFill>
                            <a:srgbClr val="000000">
                              <a:alpha val="100000"/>
                            </a:srgbClr>
                          </a:solidFill>
                          <a:latin typeface="Calibri"/>
                        </a:rPr>
                        <a:t>nieaktywności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Według</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mojej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opinii</a:t>
                      </a:r>
                      <a:r>
                        <a:rPr lang="en-US" sz="1000" u="none" spc="0" dirty="0">
                          <a:solidFill>
                            <a:srgbClr val="000000">
                              <a:alpha val="100000"/>
                            </a:srgbClr>
                          </a:solidFill>
                          <a:latin typeface="Calibri"/>
                        </a:rPr>
                        <a:t> jest </a:t>
                      </a:r>
                      <a:r>
                        <a:rPr lang="en-US" sz="1000" u="none" spc="0" dirty="0" err="1">
                          <a:solidFill>
                            <a:srgbClr val="000000">
                              <a:alpha val="100000"/>
                            </a:srgbClr>
                          </a:solidFill>
                          <a:latin typeface="Calibri"/>
                        </a:rPr>
                        <a:t>wiele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kwestii</a:t>
                      </a:r>
                      <a:r>
                        <a:rPr lang="en-US" sz="1000" u="none" spc="0" dirty="0">
                          <a:solidFill>
                            <a:srgbClr val="000000">
                              <a:alpha val="100000"/>
                            </a:srgbClr>
                          </a:solidFill>
                          <a:latin typeface="Calibri"/>
                        </a:rPr>
                        <a:t> do </a:t>
                      </a:r>
                      <a:r>
                        <a:rPr lang="en-US" sz="1000" u="none" spc="0" dirty="0" err="1">
                          <a:solidFill>
                            <a:srgbClr val="000000">
                              <a:alpha val="100000"/>
                            </a:srgbClr>
                          </a:solidFill>
                          <a:latin typeface="Calibri"/>
                        </a:rPr>
                        <a:t>opracowania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wdrożenia</a:t>
                      </a:r>
                      <a:r>
                        <a:rPr lang="en-US" sz="1000" u="none" spc="0" dirty="0">
                          <a:solidFill>
                            <a:srgbClr val="000000">
                              <a:alpha val="100000"/>
                            </a:srgbClr>
                          </a:solidFill>
                          <a:latin typeface="Calibri"/>
                        </a:rPr>
                        <a:t>, z </a:t>
                      </a:r>
                      <a:r>
                        <a:rPr lang="en-US" sz="1000" u="none" spc="0" dirty="0" err="1">
                          <a:solidFill>
                            <a:srgbClr val="000000">
                              <a:alpha val="100000"/>
                            </a:srgbClr>
                          </a:solidFill>
                          <a:latin typeface="Calibri"/>
                        </a:rPr>
                        <a:t>odrobiną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chęci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myślę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że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się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uda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Ważna</a:t>
                      </a:r>
                      <a:r>
                        <a:rPr lang="en-US" sz="1000" u="none" spc="0" dirty="0">
                          <a:solidFill>
                            <a:srgbClr val="000000">
                              <a:alpha val="100000"/>
                            </a:srgbClr>
                          </a:solidFill>
                          <a:latin typeface="Calibri"/>
                        </a:rPr>
                        <a:t> jest </a:t>
                      </a:r>
                      <a:r>
                        <a:rPr lang="en-US" sz="1000" u="none" spc="0" dirty="0" err="1">
                          <a:solidFill>
                            <a:srgbClr val="000000">
                              <a:alpha val="100000"/>
                            </a:srgbClr>
                          </a:solidFill>
                          <a:latin typeface="Calibri"/>
                        </a:rPr>
                        <a:t>też</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wspólnota</a:t>
                      </a:r>
                      <a:r>
                        <a:rPr lang="en-US" sz="1000" u="none" spc="0" dirty="0">
                          <a:solidFill>
                            <a:srgbClr val="000000">
                              <a:alpha val="100000"/>
                            </a:srgbClr>
                          </a:solidFill>
                          <a:latin typeface="Calibri"/>
                        </a:rPr>
                        <a:t> - </a:t>
                      </a:r>
                      <a:r>
                        <a:rPr lang="en-US" sz="1000" u="none" spc="0" dirty="0" err="1">
                          <a:solidFill>
                            <a:srgbClr val="000000">
                              <a:alpha val="100000"/>
                            </a:srgbClr>
                          </a:solidFill>
                          <a:latin typeface="Calibri"/>
                        </a:rPr>
                        <a:t>mamy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silne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społeczeństwo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jednak</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trzeba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nim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dobrze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pokierować</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Gmina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powinna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odpowiedzieć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sobie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to </a:t>
                      </a:r>
                      <a:r>
                        <a:rPr lang="en-US" sz="1000" u="none" spc="0" dirty="0" err="1">
                          <a:solidFill>
                            <a:srgbClr val="000000">
                              <a:alpha val="100000"/>
                            </a:srgbClr>
                          </a:solidFill>
                          <a:latin typeface="Calibri"/>
                        </a:rPr>
                        <a:t>pytanie</a:t>
                      </a:r>
                      <a:endParaRPr lang="en-US" sz="1000" u="none" spc="0" dirty="0">
                        <a:solidFill>
                          <a:srgbClr val="000000">
                            <a:alpha val="100000"/>
                          </a:srgbClr>
                        </a:solidFill>
                        <a:latin typeface="Calibri"/>
                      </a:endParaRP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40386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Chodnik przy dk 25, bo inaczej zdesperowani mieszkańcy będą musieli wziąć sprawę w swoje ręce to nie jest groźba ale zawsze można kogoś zaprosić i nagłośnić jak na jednej z sesji się obiecuje bo się nagrywa i idzie na żywo a za chwile odpisuje się że jednak nieędzie !!! Drogi wiejskie, które miały być w tym roku robione z polskiego ładu na drogi wiejskie !!! Ale wszystko ucichło ,a mieszkańcy jak dojeżdżali do swoich posesji przez pole sąsiada tak jeżdżą nadal nie drogą bo ona prawie w ogóle nie istnieje !!! Boisko z prawdziwego zdarzenia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Chyba wszystko co wcześniej zostało wyżej wymienione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Infrastruktura drogowa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Infrastruktura w stanie złym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Inwestycje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Inwestycje
Drogi
Komunikacja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Inwestycje, rozwój, zwiększenie atrakcyjności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Jak najmniejsze podatki oraz jak najmniejsze opłaty komunalne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Jak narazie nic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Jest wiele rzeczy jeśli chodzi o gminę Miedzyborz które w mojej opinii są wyzwaniem. Największym chyba to żeby zatrzymam tutaj młodych ludzi. Dzięki, którym gmina mogłaby zacząć funkcjonować inaczej.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Kanalizacja na wsi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Komunikacja i kanalizacja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Korzystanie z dotacji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extLst>
              <p:ext uri="{D42A27DB-BD31-4B8C-83A1-F6EECF244321}">
                <p14:modId xmlns:p14="http://schemas.microsoft.com/office/powerpoint/2010/main" val="3246078317"/>
              </p:ext>
            </p:extLst>
          </p:nvPr>
        </p:nvGraphicFramePr>
        <p:xfrm>
          <a:off x="285750" y="1143000"/>
          <a:ext cx="8572500" cy="38481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Krzyżówka w miedzyborzu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Likwidacja długu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ludność</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Mądre inwestowanie. Pozyskiwanie pieniążków. Oddłużenie gminy.  Przywrócenie do właściwej formy ZGKiM.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Mobilizacja mieszkancow do pomocy I bezinteresownego dzialania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Myślenie o społeczeństwie a nie robieniepod górkę tym którzy nie pasują wladzy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Myślę,że obwodnica ...która powinna pójść z dala od ludzi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nadrobić stracony czas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Największym wyzwaniem gminy jest zapewnienie każdemu mieszkańcowi z osobna tego czego oczekiwałby w swojej własnej sprawie.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Na pewno poprawa bezpieczeństwa w mieście oraz zapewnienie dojazdu do pobliskich miast oraz stworzenie obwodnicy. Stworzenie nowych miejsc pracy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Naprawa dróg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Naprawienie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błędów</a:t>
                      </a:r>
                      <a:r>
                        <a:rPr lang="en-US" sz="1000" u="none" spc="0" dirty="0">
                          <a:solidFill>
                            <a:srgbClr val="000000">
                              <a:alpha val="100000"/>
                            </a:srgbClr>
                          </a:solidFill>
                          <a:latin typeface="Calibri"/>
                        </a:rPr>
                        <a:t> po </a:t>
                      </a:r>
                      <a:r>
                        <a:rPr lang="en-US" sz="1000" u="none" spc="0" dirty="0" err="1">
                          <a:solidFill>
                            <a:srgbClr val="000000">
                              <a:alpha val="100000"/>
                            </a:srgbClr>
                          </a:solidFill>
                          <a:latin typeface="Calibri"/>
                        </a:rPr>
                        <a:t>poprzednim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burmistrzu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radzie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Kontynuowanie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projektów</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rozpoczętych</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poprzedniej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kadencji</a:t>
                      </a:r>
                      <a:r>
                        <a:rPr lang="en-US" sz="1000" u="none" spc="0" dirty="0">
                          <a:solidFill>
                            <a:srgbClr val="000000">
                              <a:alpha val="100000"/>
                            </a:srgbClr>
                          </a:solidFill>
                          <a:latin typeface="Calibri"/>
                        </a:rPr>
                        <a:t> (np. </a:t>
                      </a:r>
                      <a:r>
                        <a:rPr lang="en-US" sz="1000" u="none" spc="0" dirty="0" err="1">
                          <a:solidFill>
                            <a:srgbClr val="000000">
                              <a:alpha val="100000"/>
                            </a:srgbClr>
                          </a:solidFill>
                          <a:latin typeface="Calibri"/>
                        </a:rPr>
                        <a:t>Przedszkole</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nieodpowiednim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miejscu</a:t>
                      </a:r>
                      <a:r>
                        <a:rPr lang="en-US" sz="1000" u="none" spc="0" dirty="0">
                          <a:solidFill>
                            <a:srgbClr val="000000">
                              <a:alpha val="100000"/>
                            </a:srgbClr>
                          </a:solidFill>
                          <a:latin typeface="Calibri"/>
                        </a:rPr>
                        <a:t>). 
A </a:t>
                      </a:r>
                      <a:r>
                        <a:rPr lang="en-US" sz="1000" u="none" spc="0" dirty="0" err="1">
                          <a:solidFill>
                            <a:srgbClr val="000000">
                              <a:alpha val="100000"/>
                            </a:srgbClr>
                          </a:solidFill>
                          <a:latin typeface="Calibri"/>
                        </a:rPr>
                        <a:t>tak</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całkiem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poważnie</a:t>
                      </a:r>
                      <a:r>
                        <a:rPr lang="en-US" sz="1000" u="none" spc="0" dirty="0">
                          <a:solidFill>
                            <a:srgbClr val="000000">
                              <a:alpha val="100000"/>
                            </a:srgbClr>
                          </a:solidFill>
                          <a:latin typeface="Calibri"/>
                        </a:rPr>
                        <a:t>, to </a:t>
                      </a:r>
                      <a:r>
                        <a:rPr lang="en-US" sz="1000" u="none" spc="0" dirty="0" err="1">
                          <a:solidFill>
                            <a:srgbClr val="000000">
                              <a:alpha val="100000"/>
                            </a:srgbClr>
                          </a:solidFill>
                          <a:latin typeface="Calibri"/>
                        </a:rPr>
                        <a:t>zatrzymanie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młodych</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gminie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Zapewnienie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atrakcyjnych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miejsc</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pracy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lub</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wygodnego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dojazdu</a:t>
                      </a:r>
                      <a:r>
                        <a:rPr lang="en-US" sz="1000" u="none" spc="0" dirty="0">
                          <a:solidFill>
                            <a:srgbClr val="000000">
                              <a:alpha val="100000"/>
                            </a:srgbClr>
                          </a:solidFill>
                          <a:latin typeface="Calibri"/>
                        </a:rPr>
                        <a:t> do </a:t>
                      </a:r>
                      <a:r>
                        <a:rPr lang="en-US" sz="1000" u="none" spc="0" dirty="0" err="1">
                          <a:solidFill>
                            <a:srgbClr val="000000">
                              <a:alpha val="100000"/>
                            </a:srgbClr>
                          </a:solidFill>
                          <a:latin typeface="Calibri"/>
                        </a:rPr>
                        <a:t>okolicznych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miast</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Przy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liczbie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urodzeń</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tak</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duże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przedszkole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będzie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potrzebne</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Niebawem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gmina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starców</a:t>
                      </a:r>
                      <a:r>
                        <a:rPr lang="en-US" sz="1000" u="none" spc="0" dirty="0">
                          <a:solidFill>
                            <a:srgbClr val="000000">
                              <a:alpha val="100000"/>
                            </a:srgbClr>
                          </a:solidFill>
                          <a:latin typeface="Calibri"/>
                        </a:rPr>
                        <a:t> - </a:t>
                      </a:r>
                      <a:r>
                        <a:rPr lang="en-US" sz="1000" u="none" spc="0" dirty="0" err="1">
                          <a:solidFill>
                            <a:srgbClr val="000000">
                              <a:alpha val="100000"/>
                            </a:srgbClr>
                          </a:solidFill>
                          <a:latin typeface="Calibri"/>
                        </a:rPr>
                        <a:t>młode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pokolenie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wyjeżdża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Brak</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atrakcyjności</a:t>
                      </a:r>
                      <a:r>
                        <a:rPr lang="en-US" sz="1000" u="none" spc="0" dirty="0">
                          <a:solidFill>
                            <a:srgbClr val="000000">
                              <a:alpha val="100000"/>
                            </a:srgbClr>
                          </a:solidFill>
                          <a:latin typeface="Calibri"/>
                        </a:rPr>
                        <a:t>. Nuda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wszędzie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daleko</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5052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mam zdania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podnieść podatków tylko mieszkańcom a prywaciarzom iść na rękę. Nie podnosić opłat za śmieci  Olszowa ma się dobrze i puki co czerpie zyski. Nie kłamać.</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wiem</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wiem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zbankrutować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Nowe inwestycje na terenie gminy. I zgoda między mieszkańcami, bo np budowa obwodnicy podzieliła mocno mieszkańców.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Obecnie obwodnica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obwodnica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Obwodnica</a:t>
                      </a:r>
                      <a:endParaRPr lang="en-US" sz="1000" u="none" spc="0" dirty="0">
                        <a:solidFill>
                          <a:srgbClr val="000000">
                            <a:alpha val="100000"/>
                          </a:srgbClr>
                        </a:solidFill>
                        <a:latin typeface="Calibri"/>
                      </a:endParaRP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Obwodnica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Obwodnica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Obwodnica, hala sportowa, wieża widokową i szlaki turystyczne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Obwodnica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chodniki</a:t>
                      </a:r>
                      <a:endParaRPr lang="en-US" sz="1000" u="none" spc="0" dirty="0">
                        <a:solidFill>
                          <a:srgbClr val="000000">
                            <a:alpha val="100000"/>
                          </a:srgbClr>
                        </a:solidFill>
                        <a:latin typeface="Calibri"/>
                      </a:endParaRP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7338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Obwodnica miasta.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Obwodnica Międzybórz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Obwodnica Międzyborza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Obwodnica Międzyborza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obwodnica Międzyborza, Ściągnięciem inwestorów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Obwodnica, poprawa opieki medycznej szczególnie stomatologicznej,
chodnik i oświetlenie w kierunku Dino</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Obwodnica po stronie zachodniej</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Obwodnica. Wymiana pieców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Odpady komunalne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Okiełznać mieszkańców Kraszowa i doprowadzenie do budowy obwodnicy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Onwodnica, ładne drogi i parking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Pieniądze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Pieniądze których nie ma. 
Ludzie którzy są „małomiasteczkowi” i zawsze im coś nie pasuje co utrudnia rozwój a tu potrzeba jedności i zaangażowania.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4671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Pobudzenie Gminy do szybkiego rozwoju. Inwestycje strategiczne.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Poprawa bezpieczeństwa, zmniejszenie zadłużenia gminy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Poprawa jakości dróg</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Poprawa jakości szkół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poprawa opieki zdrowotnej, łączność (PKS, PKP) z innymi miastami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Poprawa podejścia do urzędu</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Porozumienie z ludźmi ( każdemu żeby pasowało)</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Postać oczekiwaniom mieszkańców.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Powrut projekt czyste powietrze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powstanie obwodnicy, które się dluży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Pozyskać pieniądze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Pozyskać środki na poprawę jakości dróg, budowę ścieżek rowerowych oraz chodników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pozyskanie inwestorów, wybudowanie obwodnicy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5052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Pozyskanie środków finansowych i inwestorów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pozyskanie środków na rozwój, a to oznacza przyciągnięcie biznesu (obwodnica może pomóc), komplikacje prawne lub nie uregulowane ustalenia władzy poprzedniej.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Pozyskiwanie funduszy na rozwój miasta i gminy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Pozyskiwanie nowych inwestorów i dotacji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pozyskiwanie środków zewnętrznych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Przyciagiecie inwestorów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Przyciągnięcie nowych mieszkańców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Różnorodność środowiska pośród mieszkańców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Rozruch na który czekamy od kilku karencji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Rozwij infrastruktury  dostęp do  opieki zdrowotnej</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Rozwój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Rozwój gminy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Rozwój gminy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4671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Ściągnąć jak najwięcej środków zewnętrznych Dofinansowań.zmiejszac dług.i coś modrego stworzyć i wybudować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Ściągnięcie inwestorów, poprawa infrastruktury drogowej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słaba kondycja budżetu gminy, ratowanie Zakłądu Gospodarki Komunalnej. Zmiana mentalności z "NIE DA SIĘ" na "DA SIĘ"</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Słabo rozwinięte punkty gastronomiczne i kulturowe. Brak inwestorów z poza gminy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Spłacenie długów po poprzednim burmistrzu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Spłata zadłużenia , przez które nie będzie mogła się gmina rozwijać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Sprawić, aby Międzybórz stał się miasteczkiem turystycznym.</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Sprawić, żeby się działo</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Sprostać oczekiwaniom mieszkańców.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środki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finansowe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które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Gmina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potrzebowałaby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wdrożenie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pewnych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zmian</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Srodowisko</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starzenie się społeczeństwa, zanieczyszczenie środowiska naturalnego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Stworzenie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miejsca</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którym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mieszkańcy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będą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się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dobrze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czuć</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którym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będą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chcieli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mieszkać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żyć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godnie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niezależnie</a:t>
                      </a:r>
                      <a:r>
                        <a:rPr lang="en-US" sz="1000" u="none" spc="0" dirty="0">
                          <a:solidFill>
                            <a:srgbClr val="000000">
                              <a:alpha val="100000"/>
                            </a:srgbClr>
                          </a:solidFill>
                          <a:latin typeface="Calibri"/>
                        </a:rPr>
                        <a:t> od </a:t>
                      </a:r>
                      <a:r>
                        <a:rPr lang="en-US" sz="1000" u="none" spc="0" dirty="0" err="1">
                          <a:solidFill>
                            <a:srgbClr val="000000">
                              <a:alpha val="100000"/>
                            </a:srgbClr>
                          </a:solidFill>
                          <a:latin typeface="Calibri"/>
                        </a:rPr>
                        <a:t>wieku</a:t>
                      </a:r>
                      <a:r>
                        <a:rPr lang="en-US" sz="1000" u="none" spc="0" dirty="0">
                          <a:solidFill>
                            <a:srgbClr val="000000">
                              <a:alpha val="100000"/>
                            </a:srgbClr>
                          </a:solidFill>
                          <a:latin typeface="Calibri"/>
                        </a:rPr>
                        <a:t>.</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8100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stworzenie nowych miejsc pracy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Stworzenie nowych miejsc pracy aby zatrzymać młodych ludzi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Stworzenie placówki dziennego pobytu dla osób chorych i starszych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Tereny większość terenów wokół gminy jest prywatne co przeszkadza w rozwoju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Udogodnienie mieszkańcom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Udowodnienie mieszkańcom że to co robi Gmina wiąże się z polepszeniem standardów życia w gminie.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Urozmaicenie wszystkim mieszkańca czasu wolnego po przez różnego rodzaju imprezy ,integrację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Usprawnienie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kanalizacji</a:t>
                      </a:r>
                      <a:r>
                        <a:rPr lang="en-US" sz="1000" u="none" spc="0" dirty="0">
                          <a:solidFill>
                            <a:srgbClr val="000000">
                              <a:alpha val="100000"/>
                            </a:srgbClr>
                          </a:solidFill>
                          <a:latin typeface="Calibri"/>
                        </a:rPr>
                        <a:t> a </a:t>
                      </a:r>
                      <a:r>
                        <a:rPr lang="en-US" sz="1000" u="none" spc="0" dirty="0" err="1">
                          <a:solidFill>
                            <a:srgbClr val="000000">
                              <a:alpha val="100000"/>
                            </a:srgbClr>
                          </a:solidFill>
                          <a:latin typeface="Calibri"/>
                        </a:rPr>
                        <a:t>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codzienne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wypompowywanie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Chodniki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Kraszów,Oska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Pila,droga</a:t>
                      </a:r>
                      <a:r>
                        <a:rPr lang="en-US" sz="1000" u="none" spc="0" dirty="0">
                          <a:solidFill>
                            <a:srgbClr val="000000">
                              <a:alpha val="100000"/>
                            </a:srgbClr>
                          </a:solidFill>
                          <a:latin typeface="Calibri"/>
                        </a:rPr>
                        <a:t> do </a:t>
                      </a:r>
                      <a:r>
                        <a:rPr lang="en-US" sz="1000" u="none" spc="0" dirty="0" err="1">
                          <a:solidFill>
                            <a:srgbClr val="000000">
                              <a:alpha val="100000"/>
                            </a:srgbClr>
                          </a:solidFill>
                          <a:latin typeface="Calibri"/>
                        </a:rPr>
                        <a:t>Sycowa.Zmiana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dyrektora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szkoły</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której</a:t>
                      </a:r>
                      <a:r>
                        <a:rPr lang="en-US" sz="1000" u="none" spc="0" dirty="0">
                          <a:solidFill>
                            <a:srgbClr val="000000">
                              <a:alpha val="100000"/>
                            </a:srgbClr>
                          </a:solidFill>
                          <a:latin typeface="Calibri"/>
                        </a:rPr>
                        <a:t> co </a:t>
                      </a:r>
                      <a:r>
                        <a:rPr lang="en-US" sz="1000" u="none" spc="0" dirty="0" err="1">
                          <a:solidFill>
                            <a:srgbClr val="000000">
                              <a:alpha val="100000"/>
                            </a:srgbClr>
                          </a:solidFill>
                          <a:latin typeface="Calibri"/>
                        </a:rPr>
                        <a:t>roku</a:t>
                      </a:r>
                      <a:r>
                        <a:rPr lang="en-US" sz="1000" u="none" spc="0" dirty="0">
                          <a:solidFill>
                            <a:srgbClr val="000000">
                              <a:alpha val="100000"/>
                            </a:srgbClr>
                          </a:solidFill>
                          <a:latin typeface="Calibri"/>
                        </a:rPr>
                        <a:t> od </a:t>
                      </a:r>
                      <a:r>
                        <a:rPr lang="en-US" sz="1000" u="none" spc="0" dirty="0" err="1">
                          <a:solidFill>
                            <a:srgbClr val="000000">
                              <a:alpha val="100000"/>
                            </a:srgbClr>
                          </a:solidFill>
                          <a:latin typeface="Calibri"/>
                        </a:rPr>
                        <a:t>kilku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lat</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dochodzi</a:t>
                      </a:r>
                      <a:r>
                        <a:rPr lang="en-US" sz="1000" u="none" spc="0" dirty="0">
                          <a:solidFill>
                            <a:srgbClr val="000000">
                              <a:alpha val="100000"/>
                            </a:srgbClr>
                          </a:solidFill>
                          <a:latin typeface="Calibri"/>
                        </a:rPr>
                        <a:t> do </a:t>
                      </a:r>
                      <a:r>
                        <a:rPr lang="en-US" sz="1000" u="none" spc="0" dirty="0" err="1">
                          <a:solidFill>
                            <a:srgbClr val="000000">
                              <a:alpha val="100000"/>
                            </a:srgbClr>
                          </a:solidFill>
                          <a:latin typeface="Calibri"/>
                        </a:rPr>
                        <a:t>prześladowań</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starszych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klasach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kończy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się</a:t>
                      </a:r>
                      <a:r>
                        <a:rPr lang="en-US" sz="1000" u="none" spc="0" dirty="0">
                          <a:solidFill>
                            <a:srgbClr val="000000">
                              <a:alpha val="100000"/>
                            </a:srgbClr>
                          </a:solidFill>
                          <a:latin typeface="Calibri"/>
                        </a:rPr>
                        <a:t> to </a:t>
                      </a:r>
                      <a:r>
                        <a:rPr lang="en-US" sz="1000" u="none" spc="0" dirty="0" err="1">
                          <a:solidFill>
                            <a:srgbClr val="000000">
                              <a:alpha val="100000"/>
                            </a:srgbClr>
                          </a:solidFill>
                          <a:latin typeface="Calibri"/>
                        </a:rPr>
                        <a:t>tym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że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dzieci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przedladowane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zmieniają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szkołę</a:t>
                      </a:r>
                      <a:r>
                        <a:rPr lang="en-US" sz="1000" u="none" spc="0" dirty="0">
                          <a:solidFill>
                            <a:srgbClr val="000000">
                              <a:alpha val="100000"/>
                            </a:srgbClr>
                          </a:solidFill>
                          <a:latin typeface="Calibri"/>
                        </a:rPr>
                        <a:t> a </a:t>
                      </a:r>
                      <a:r>
                        <a:rPr lang="en-US" sz="1000" u="none" spc="0" dirty="0" err="1">
                          <a:solidFill>
                            <a:srgbClr val="000000">
                              <a:alpha val="100000"/>
                            </a:srgbClr>
                          </a:solidFill>
                          <a:latin typeface="Calibri"/>
                        </a:rPr>
                        <a:t>dyrektor</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komentuje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ze</a:t>
                      </a:r>
                      <a:r>
                        <a:rPr lang="en-US" sz="1000" u="none" spc="0" dirty="0">
                          <a:solidFill>
                            <a:srgbClr val="000000">
                              <a:alpha val="100000"/>
                            </a:srgbClr>
                          </a:solidFill>
                          <a:latin typeface="Calibri"/>
                        </a:rPr>
                        <a:t> co on </a:t>
                      </a:r>
                      <a:r>
                        <a:rPr lang="en-US" sz="1000" u="none" spc="0" dirty="0" err="1">
                          <a:solidFill>
                            <a:srgbClr val="000000">
                              <a:alpha val="100000"/>
                            </a:srgbClr>
                          </a:solidFill>
                          <a:latin typeface="Calibri"/>
                        </a:rPr>
                        <a:t>może</a:t>
                      </a:r>
                      <a:r>
                        <a:rPr lang="en-US" sz="1000" u="none" spc="0" dirty="0">
                          <a:solidFill>
                            <a:srgbClr val="000000">
                              <a:alpha val="100000"/>
                            </a:srgbClr>
                          </a:solidFill>
                          <a:latin typeface="Calibri"/>
                        </a:rPr>
                        <a:t> w </a:t>
                      </a:r>
                      <a:r>
                        <a:rPr lang="en-US" sz="1000" u="none" spc="0" dirty="0" err="1">
                          <a:solidFill>
                            <a:srgbClr val="000000">
                              <a:alpha val="100000"/>
                            </a:srgbClr>
                          </a:solidFill>
                          <a:latin typeface="Calibri"/>
                        </a:rPr>
                        <a:t>innych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szkołach</a:t>
                      </a:r>
                      <a:r>
                        <a:rPr lang="en-US" sz="1000" u="none" spc="0" dirty="0">
                          <a:solidFill>
                            <a:srgbClr val="000000">
                              <a:alpha val="100000"/>
                            </a:srgbClr>
                          </a:solidFill>
                          <a:latin typeface="Calibri"/>
                        </a:rPr>
                        <a:t> jest </a:t>
                      </a:r>
                      <a:r>
                        <a:rPr lang="en-US" sz="1000" u="none" spc="0" dirty="0" err="1">
                          <a:solidFill>
                            <a:srgbClr val="000000">
                              <a:alpha val="100000"/>
                            </a:srgbClr>
                          </a:solidFill>
                          <a:latin typeface="Calibri"/>
                        </a:rPr>
                        <a:t>gorzej</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uświadomienie sobie potrzeb i zdobycie środków na ich realizację</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Utrzymać się na powierzchni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Walka u równe płacenie podatków przez firmy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Wandalizm oraz skupienie się na młodzieży, w gminie wygląda to tak jakby nikt nie chciał aby młodzi ludzie tu zostawali i dobrze się czuli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Wizytówka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Międzyborza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Żeby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ludzie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chcieli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przyjeżdżać</a:t>
                      </a:r>
                      <a:r>
                        <a:rPr lang="en-US" sz="1000" u="none" spc="0" dirty="0">
                          <a:solidFill>
                            <a:srgbClr val="000000">
                              <a:alpha val="100000"/>
                            </a:srgbClr>
                          </a:solidFill>
                          <a:latin typeface="Calibri"/>
                        </a:rPr>
                        <a:t> a </a:t>
                      </a:r>
                      <a:r>
                        <a:rPr lang="en-US" sz="1000" u="none" spc="0" dirty="0" err="1">
                          <a:solidFill>
                            <a:srgbClr val="000000">
                              <a:alpha val="100000"/>
                            </a:srgbClr>
                          </a:solidFill>
                          <a:latin typeface="Calibri"/>
                        </a:rPr>
                        <a:t>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wyjeżdżać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Pociągi</a:t>
                      </a:r>
                      <a:r>
                        <a:rPr lang="en-US" sz="1000" u="none" spc="0" dirty="0">
                          <a:solidFill>
                            <a:srgbClr val="000000">
                              <a:alpha val="100000"/>
                            </a:srgbClr>
                          </a:solidFill>
                          <a:latin typeface="Calibri"/>
                        </a:rPr>
                        <a:t>!</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5052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Współpraca z mieszkancami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Wybudowanie chodników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Wyciągnąć gminę z długów , potem to już pójdzie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Wyjść z dlugow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Wyjść z długów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Wyjść z zadluzenia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Zadłużenia, brak pieniędzy na podstawowe rzeczy i rozwój. Poprawa edukacji, więcej pomocy dydaktycznych, sal specjalistycznych dla dzieco</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zadłużenie, obwodnica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Zadłużenie . Rozwój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Zachecienie młodych ludzi do zasiedlania gminy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Zanieczyszczenie powietrza, bezpieczniejsza przestrzeń dla ludzi w parkach, słaba komunikacja międzymiastowa, więcej lokali usługowych (aby można było cokolwiek otworzyć)</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Zapewnienie równości mieszkańcom. Bo nie można powiedzieć, że ta równość jest. Jeśli ktoś ma znajomości w gminie, może po prostu więcej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Zatrzymać młodych ludzi żeby nie uciekali di większych mist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4290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Zatrzymanie Mieszkańców w wieku produkcyjnym, którzy w poszukiwaniu pracy opuszczają Gminę. Przyciągnięcie nowych Mieszkańców, co mogłoby się wydarzyć, gdyby Gmina zainteresowała się przyciągnięciem nowych inwestorów- co byłoby możliwe gdyby była zainteresowana stworzeniem oferty inwestycyjnej dla nich i promowaniem jej.</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Zatrzymanie młodych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Zatrzymanie młodych ludzi którzy zakładają rodziny i stoją przed wyborem miejsca do życia. Zostać w gminie czy wybrać inne miasto, bardziej rozwinięte i z większymi możliwościami do znalezienia pracy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zbyt mało pieniędzy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Zdobywanie funduszy na inwestycje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ZGkim oraz brak umiejętności pozyskiwania środków bo gmina wciąż zadłużona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Zlikwidować chaos w decyzjach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zmienić mentalność mieszkańców oraz zachęcić ich do wspólnego działania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Zminimalizowanie zadłużenia gminy, stworzenie miejsc pracy.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Zrobić jakieś normalne inwestycje i znaleźć na nie pieniędze. A wiem że będzie z tym duży problem</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Zrobienie z gminy w końcu dobrego miejsca do życia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Zwiększyć liczebność mieszkańców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bl>
          </a:graphicData>
        </a:graphic>
      </p:graphicFrame>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714375"/>
          <a:ext cx="8953500" cy="4295775"/>
          <a:chOff x="190500" y="714375"/>
          <a:chExt cx="8953500" cy="4295775"/>
        </a:xfrm>
      </p:grpSpPr>
      <p:sp>
        <p:nvSpPr>
          <p:cNvPr id="104" name="pole tekstowe 103"/>
          <p:cNvSpPr txBox="1"/>
          <p:nvPr/>
        </p:nvSpPr>
        <p:spPr>
          <a:xfrm>
            <a:off x="190500" y="1190625"/>
            <a:ext cx="3810000" cy="57150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900" i="1" u="none" spc="0">
                <a:solidFill>
                  <a:srgbClr val="000000">
                    <a:alpha val="100000"/>
                  </a:srgbClr>
                </a:solidFill>
                <a:latin typeface="Calibri"/>
              </a:rPr>
              <a:t>Rating gwiazdkowy, odpowiedziano 191x, brak odpowiedzi 0x</a:t>
            </a:r>
          </a:p>
        </p:txBody>
      </p:sp>
      <p:graphicFrame>
        <p:nvGraphicFramePr>
          <p:cNvPr id="2" name="Tabela 1"/>
          <p:cNvGraphicFramePr>
            <a:graphicFrameLocks noGrp="1"/>
          </p:cNvGraphicFramePr>
          <p:nvPr/>
        </p:nvGraphicFramePr>
        <p:xfrm>
          <a:off x="285750" y="1428750"/>
          <a:ext cx="8572500" cy="2933700"/>
        </p:xfrm>
        <a:graphic>
          <a:graphicData uri="http://schemas.openxmlformats.org/drawingml/2006/table">
            <a:tbl>
              <a:tblPr firstRow="1" bandRow="1"/>
              <a:tblGrid>
                <a:gridCol w="2857500">
                  <a:extLst>
                    <a:ext uri="{9D8B030D-6E8A-4147-A177-3AD203B41FA5}">
                      <a16:colId xmlns:a16="http://schemas.microsoft.com/office/drawing/2014/main" val="20000"/>
                    </a:ext>
                  </a:extLst>
                </a:gridCol>
                <a:gridCol w="2857500">
                  <a:extLst>
                    <a:ext uri="{9D8B030D-6E8A-4147-A177-3AD203B41FA5}">
                      <a16:colId xmlns:a16="http://schemas.microsoft.com/office/drawing/2014/main" val="20001"/>
                    </a:ext>
                  </a:extLst>
                </a:gridCol>
                <a:gridCol w="2857500">
                  <a:extLst>
                    <a:ext uri="{9D8B030D-6E8A-4147-A177-3AD203B41FA5}">
                      <a16:colId xmlns:a16="http://schemas.microsoft.com/office/drawing/2014/main" val="20002"/>
                    </a:ext>
                  </a:extLst>
                </a:gridCol>
              </a:tblGrid>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Odpowiedź</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CFD7DA">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Odpowiedzi</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CFD7DA">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Udział</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CFD7DA">
                        <a:alpha val="100000"/>
                      </a:srgbClr>
                    </a:solidFill>
                  </a:tcPr>
                </a:tc>
                <a:extLst>
                  <a:ext uri="{0D108BD9-81ED-4DB2-BD59-A6C34878D82A}">
                    <a16:rowId xmlns:a16="http://schemas.microsoft.com/office/drawing/2014/main" val="10000"/>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1/10</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17</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8.9%</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2/10</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9</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4.71%</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3/10</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13</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6.81%</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4/10</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17</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8.9%</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5/10</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39</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20.42%</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6/10</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23</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12.04%</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7/10</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24</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12.57%</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8/10</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26</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13.61%</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9/10</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8</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4.19%</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10/10</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15</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7.85%</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bl>
          </a:graphicData>
        </a:graphic>
      </p:graphicFrame>
      <p:pic>
        <p:nvPicPr>
          <p:cNvPr id="3" name="Obraz 2"/>
          <p:cNvPicPr>
            <a:picLocks noChangeAspect="1"/>
          </p:cNvPicPr>
          <p:nvPr/>
        </p:nvPicPr>
        <p:blipFill>
          <a:blip r:embed="rId2"/>
          <a:stretch>
            <a:fillRect/>
          </a:stretch>
        </p:blipFill>
        <p:spPr>
          <a:xfrm>
            <a:off x="704850" y="1771650"/>
            <a:ext cx="123825" cy="123825"/>
          </a:xfrm>
          <a:prstGeom prst="rect">
            <a:avLst/>
          </a:prstGeom>
          <a:noFill/>
        </p:spPr>
      </p:pic>
      <p:pic>
        <p:nvPicPr>
          <p:cNvPr id="4" name="Obraz 3"/>
          <p:cNvPicPr>
            <a:picLocks noChangeAspect="1"/>
          </p:cNvPicPr>
          <p:nvPr/>
        </p:nvPicPr>
        <p:blipFill>
          <a:blip r:embed="rId3"/>
          <a:stretch>
            <a:fillRect/>
          </a:stretch>
        </p:blipFill>
        <p:spPr>
          <a:xfrm>
            <a:off x="828675" y="1771650"/>
            <a:ext cx="123825" cy="123825"/>
          </a:xfrm>
          <a:prstGeom prst="rect">
            <a:avLst/>
          </a:prstGeom>
          <a:noFill/>
        </p:spPr>
      </p:pic>
      <p:pic>
        <p:nvPicPr>
          <p:cNvPr id="5" name="Obraz 4"/>
          <p:cNvPicPr>
            <a:picLocks noChangeAspect="1"/>
          </p:cNvPicPr>
          <p:nvPr/>
        </p:nvPicPr>
        <p:blipFill>
          <a:blip r:embed="rId3"/>
          <a:stretch>
            <a:fillRect/>
          </a:stretch>
        </p:blipFill>
        <p:spPr>
          <a:xfrm>
            <a:off x="952500" y="1771650"/>
            <a:ext cx="123825" cy="123825"/>
          </a:xfrm>
          <a:prstGeom prst="rect">
            <a:avLst/>
          </a:prstGeom>
          <a:noFill/>
        </p:spPr>
      </p:pic>
      <p:pic>
        <p:nvPicPr>
          <p:cNvPr id="6" name="Obraz 5"/>
          <p:cNvPicPr>
            <a:picLocks noChangeAspect="1"/>
          </p:cNvPicPr>
          <p:nvPr/>
        </p:nvPicPr>
        <p:blipFill>
          <a:blip r:embed="rId3"/>
          <a:stretch>
            <a:fillRect/>
          </a:stretch>
        </p:blipFill>
        <p:spPr>
          <a:xfrm>
            <a:off x="1076325" y="1771650"/>
            <a:ext cx="123825" cy="123825"/>
          </a:xfrm>
          <a:prstGeom prst="rect">
            <a:avLst/>
          </a:prstGeom>
          <a:noFill/>
        </p:spPr>
      </p:pic>
      <p:pic>
        <p:nvPicPr>
          <p:cNvPr id="7" name="Obraz 6"/>
          <p:cNvPicPr>
            <a:picLocks noChangeAspect="1"/>
          </p:cNvPicPr>
          <p:nvPr/>
        </p:nvPicPr>
        <p:blipFill>
          <a:blip r:embed="rId3"/>
          <a:stretch>
            <a:fillRect/>
          </a:stretch>
        </p:blipFill>
        <p:spPr>
          <a:xfrm>
            <a:off x="1200150" y="1771650"/>
            <a:ext cx="123825" cy="123825"/>
          </a:xfrm>
          <a:prstGeom prst="rect">
            <a:avLst/>
          </a:prstGeom>
          <a:noFill/>
        </p:spPr>
      </p:pic>
      <p:pic>
        <p:nvPicPr>
          <p:cNvPr id="8" name="Obraz 7"/>
          <p:cNvPicPr>
            <a:picLocks noChangeAspect="1"/>
          </p:cNvPicPr>
          <p:nvPr/>
        </p:nvPicPr>
        <p:blipFill>
          <a:blip r:embed="rId3"/>
          <a:stretch>
            <a:fillRect/>
          </a:stretch>
        </p:blipFill>
        <p:spPr>
          <a:xfrm>
            <a:off x="1323975" y="1771650"/>
            <a:ext cx="123825" cy="123825"/>
          </a:xfrm>
          <a:prstGeom prst="rect">
            <a:avLst/>
          </a:prstGeom>
          <a:noFill/>
        </p:spPr>
      </p:pic>
      <p:pic>
        <p:nvPicPr>
          <p:cNvPr id="9" name="Obraz 8"/>
          <p:cNvPicPr>
            <a:picLocks noChangeAspect="1"/>
          </p:cNvPicPr>
          <p:nvPr/>
        </p:nvPicPr>
        <p:blipFill>
          <a:blip r:embed="rId3"/>
          <a:stretch>
            <a:fillRect/>
          </a:stretch>
        </p:blipFill>
        <p:spPr>
          <a:xfrm>
            <a:off x="1447800" y="1771650"/>
            <a:ext cx="123825" cy="123825"/>
          </a:xfrm>
          <a:prstGeom prst="rect">
            <a:avLst/>
          </a:prstGeom>
          <a:noFill/>
        </p:spPr>
      </p:pic>
      <p:pic>
        <p:nvPicPr>
          <p:cNvPr id="10" name="Obraz 9"/>
          <p:cNvPicPr>
            <a:picLocks noChangeAspect="1"/>
          </p:cNvPicPr>
          <p:nvPr/>
        </p:nvPicPr>
        <p:blipFill>
          <a:blip r:embed="rId3"/>
          <a:stretch>
            <a:fillRect/>
          </a:stretch>
        </p:blipFill>
        <p:spPr>
          <a:xfrm>
            <a:off x="1571625" y="1771650"/>
            <a:ext cx="123825" cy="123825"/>
          </a:xfrm>
          <a:prstGeom prst="rect">
            <a:avLst/>
          </a:prstGeom>
          <a:noFill/>
        </p:spPr>
      </p:pic>
      <p:pic>
        <p:nvPicPr>
          <p:cNvPr id="11" name="Obraz 10"/>
          <p:cNvPicPr>
            <a:picLocks noChangeAspect="1"/>
          </p:cNvPicPr>
          <p:nvPr/>
        </p:nvPicPr>
        <p:blipFill>
          <a:blip r:embed="rId3"/>
          <a:stretch>
            <a:fillRect/>
          </a:stretch>
        </p:blipFill>
        <p:spPr>
          <a:xfrm>
            <a:off x="1695450" y="1771650"/>
            <a:ext cx="123825" cy="123825"/>
          </a:xfrm>
          <a:prstGeom prst="rect">
            <a:avLst/>
          </a:prstGeom>
          <a:noFill/>
        </p:spPr>
      </p:pic>
      <p:pic>
        <p:nvPicPr>
          <p:cNvPr id="12" name="Obraz 11"/>
          <p:cNvPicPr>
            <a:picLocks noChangeAspect="1"/>
          </p:cNvPicPr>
          <p:nvPr/>
        </p:nvPicPr>
        <p:blipFill>
          <a:blip r:embed="rId3"/>
          <a:stretch>
            <a:fillRect/>
          </a:stretch>
        </p:blipFill>
        <p:spPr>
          <a:xfrm>
            <a:off x="1819275" y="1771650"/>
            <a:ext cx="123825" cy="123825"/>
          </a:xfrm>
          <a:prstGeom prst="rect">
            <a:avLst/>
          </a:prstGeom>
          <a:noFill/>
        </p:spPr>
      </p:pic>
      <p:pic>
        <p:nvPicPr>
          <p:cNvPr id="13" name="Obraz 12"/>
          <p:cNvPicPr>
            <a:picLocks noChangeAspect="1"/>
          </p:cNvPicPr>
          <p:nvPr/>
        </p:nvPicPr>
        <p:blipFill>
          <a:blip r:embed="rId2"/>
          <a:stretch>
            <a:fillRect/>
          </a:stretch>
        </p:blipFill>
        <p:spPr>
          <a:xfrm>
            <a:off x="704850" y="2038350"/>
            <a:ext cx="123825" cy="123825"/>
          </a:xfrm>
          <a:prstGeom prst="rect">
            <a:avLst/>
          </a:prstGeom>
          <a:noFill/>
        </p:spPr>
      </p:pic>
      <p:pic>
        <p:nvPicPr>
          <p:cNvPr id="14" name="Obraz 13"/>
          <p:cNvPicPr>
            <a:picLocks noChangeAspect="1"/>
          </p:cNvPicPr>
          <p:nvPr/>
        </p:nvPicPr>
        <p:blipFill>
          <a:blip r:embed="rId2"/>
          <a:stretch>
            <a:fillRect/>
          </a:stretch>
        </p:blipFill>
        <p:spPr>
          <a:xfrm>
            <a:off x="828675" y="2038350"/>
            <a:ext cx="123825" cy="123825"/>
          </a:xfrm>
          <a:prstGeom prst="rect">
            <a:avLst/>
          </a:prstGeom>
          <a:noFill/>
        </p:spPr>
      </p:pic>
      <p:pic>
        <p:nvPicPr>
          <p:cNvPr id="15" name="Obraz 14"/>
          <p:cNvPicPr>
            <a:picLocks noChangeAspect="1"/>
          </p:cNvPicPr>
          <p:nvPr/>
        </p:nvPicPr>
        <p:blipFill>
          <a:blip r:embed="rId3"/>
          <a:stretch>
            <a:fillRect/>
          </a:stretch>
        </p:blipFill>
        <p:spPr>
          <a:xfrm>
            <a:off x="952500" y="2038350"/>
            <a:ext cx="123825" cy="123825"/>
          </a:xfrm>
          <a:prstGeom prst="rect">
            <a:avLst/>
          </a:prstGeom>
          <a:noFill/>
        </p:spPr>
      </p:pic>
      <p:pic>
        <p:nvPicPr>
          <p:cNvPr id="16" name="Obraz 15"/>
          <p:cNvPicPr>
            <a:picLocks noChangeAspect="1"/>
          </p:cNvPicPr>
          <p:nvPr/>
        </p:nvPicPr>
        <p:blipFill>
          <a:blip r:embed="rId3"/>
          <a:stretch>
            <a:fillRect/>
          </a:stretch>
        </p:blipFill>
        <p:spPr>
          <a:xfrm>
            <a:off x="1076325" y="2038350"/>
            <a:ext cx="123825" cy="123825"/>
          </a:xfrm>
          <a:prstGeom prst="rect">
            <a:avLst/>
          </a:prstGeom>
          <a:noFill/>
        </p:spPr>
      </p:pic>
      <p:pic>
        <p:nvPicPr>
          <p:cNvPr id="17" name="Obraz 16"/>
          <p:cNvPicPr>
            <a:picLocks noChangeAspect="1"/>
          </p:cNvPicPr>
          <p:nvPr/>
        </p:nvPicPr>
        <p:blipFill>
          <a:blip r:embed="rId3"/>
          <a:stretch>
            <a:fillRect/>
          </a:stretch>
        </p:blipFill>
        <p:spPr>
          <a:xfrm>
            <a:off x="1200150" y="2038350"/>
            <a:ext cx="123825" cy="123825"/>
          </a:xfrm>
          <a:prstGeom prst="rect">
            <a:avLst/>
          </a:prstGeom>
          <a:noFill/>
        </p:spPr>
      </p:pic>
      <p:pic>
        <p:nvPicPr>
          <p:cNvPr id="18" name="Obraz 17"/>
          <p:cNvPicPr>
            <a:picLocks noChangeAspect="1"/>
          </p:cNvPicPr>
          <p:nvPr/>
        </p:nvPicPr>
        <p:blipFill>
          <a:blip r:embed="rId3"/>
          <a:stretch>
            <a:fillRect/>
          </a:stretch>
        </p:blipFill>
        <p:spPr>
          <a:xfrm>
            <a:off x="1323975" y="2038350"/>
            <a:ext cx="123825" cy="123825"/>
          </a:xfrm>
          <a:prstGeom prst="rect">
            <a:avLst/>
          </a:prstGeom>
          <a:noFill/>
        </p:spPr>
      </p:pic>
      <p:pic>
        <p:nvPicPr>
          <p:cNvPr id="19" name="Obraz 18"/>
          <p:cNvPicPr>
            <a:picLocks noChangeAspect="1"/>
          </p:cNvPicPr>
          <p:nvPr/>
        </p:nvPicPr>
        <p:blipFill>
          <a:blip r:embed="rId3"/>
          <a:stretch>
            <a:fillRect/>
          </a:stretch>
        </p:blipFill>
        <p:spPr>
          <a:xfrm>
            <a:off x="1447800" y="2038350"/>
            <a:ext cx="123825" cy="123825"/>
          </a:xfrm>
          <a:prstGeom prst="rect">
            <a:avLst/>
          </a:prstGeom>
          <a:noFill/>
        </p:spPr>
      </p:pic>
      <p:pic>
        <p:nvPicPr>
          <p:cNvPr id="20" name="Obraz 19"/>
          <p:cNvPicPr>
            <a:picLocks noChangeAspect="1"/>
          </p:cNvPicPr>
          <p:nvPr/>
        </p:nvPicPr>
        <p:blipFill>
          <a:blip r:embed="rId3"/>
          <a:stretch>
            <a:fillRect/>
          </a:stretch>
        </p:blipFill>
        <p:spPr>
          <a:xfrm>
            <a:off x="1571625" y="2038350"/>
            <a:ext cx="123825" cy="123825"/>
          </a:xfrm>
          <a:prstGeom prst="rect">
            <a:avLst/>
          </a:prstGeom>
          <a:noFill/>
        </p:spPr>
      </p:pic>
      <p:pic>
        <p:nvPicPr>
          <p:cNvPr id="21" name="Obraz 20"/>
          <p:cNvPicPr>
            <a:picLocks noChangeAspect="1"/>
          </p:cNvPicPr>
          <p:nvPr/>
        </p:nvPicPr>
        <p:blipFill>
          <a:blip r:embed="rId3"/>
          <a:stretch>
            <a:fillRect/>
          </a:stretch>
        </p:blipFill>
        <p:spPr>
          <a:xfrm>
            <a:off x="1695450" y="2038350"/>
            <a:ext cx="123825" cy="123825"/>
          </a:xfrm>
          <a:prstGeom prst="rect">
            <a:avLst/>
          </a:prstGeom>
          <a:noFill/>
        </p:spPr>
      </p:pic>
      <p:pic>
        <p:nvPicPr>
          <p:cNvPr id="22" name="Obraz 21"/>
          <p:cNvPicPr>
            <a:picLocks noChangeAspect="1"/>
          </p:cNvPicPr>
          <p:nvPr/>
        </p:nvPicPr>
        <p:blipFill>
          <a:blip r:embed="rId2"/>
          <a:stretch>
            <a:fillRect/>
          </a:stretch>
        </p:blipFill>
        <p:spPr>
          <a:xfrm>
            <a:off x="1819275" y="2038350"/>
            <a:ext cx="123825" cy="123825"/>
          </a:xfrm>
          <a:prstGeom prst="rect">
            <a:avLst/>
          </a:prstGeom>
          <a:noFill/>
        </p:spPr>
      </p:pic>
      <p:pic>
        <p:nvPicPr>
          <p:cNvPr id="23" name="Obraz 22"/>
          <p:cNvPicPr>
            <a:picLocks noChangeAspect="1"/>
          </p:cNvPicPr>
          <p:nvPr/>
        </p:nvPicPr>
        <p:blipFill>
          <a:blip r:embed="rId2"/>
          <a:stretch>
            <a:fillRect/>
          </a:stretch>
        </p:blipFill>
        <p:spPr>
          <a:xfrm>
            <a:off x="704850" y="2305050"/>
            <a:ext cx="123825" cy="123825"/>
          </a:xfrm>
          <a:prstGeom prst="rect">
            <a:avLst/>
          </a:prstGeom>
          <a:noFill/>
        </p:spPr>
      </p:pic>
      <p:pic>
        <p:nvPicPr>
          <p:cNvPr id="24" name="Obraz 23"/>
          <p:cNvPicPr>
            <a:picLocks noChangeAspect="1"/>
          </p:cNvPicPr>
          <p:nvPr/>
        </p:nvPicPr>
        <p:blipFill>
          <a:blip r:embed="rId2"/>
          <a:stretch>
            <a:fillRect/>
          </a:stretch>
        </p:blipFill>
        <p:spPr>
          <a:xfrm>
            <a:off x="828675" y="2305050"/>
            <a:ext cx="123825" cy="123825"/>
          </a:xfrm>
          <a:prstGeom prst="rect">
            <a:avLst/>
          </a:prstGeom>
          <a:noFill/>
        </p:spPr>
      </p:pic>
      <p:pic>
        <p:nvPicPr>
          <p:cNvPr id="25" name="Obraz 24"/>
          <p:cNvPicPr>
            <a:picLocks noChangeAspect="1"/>
          </p:cNvPicPr>
          <p:nvPr/>
        </p:nvPicPr>
        <p:blipFill>
          <a:blip r:embed="rId2"/>
          <a:stretch>
            <a:fillRect/>
          </a:stretch>
        </p:blipFill>
        <p:spPr>
          <a:xfrm>
            <a:off x="952500" y="2305050"/>
            <a:ext cx="123825" cy="123825"/>
          </a:xfrm>
          <a:prstGeom prst="rect">
            <a:avLst/>
          </a:prstGeom>
          <a:noFill/>
        </p:spPr>
      </p:pic>
      <p:pic>
        <p:nvPicPr>
          <p:cNvPr id="26" name="Obraz 25"/>
          <p:cNvPicPr>
            <a:picLocks noChangeAspect="1"/>
          </p:cNvPicPr>
          <p:nvPr/>
        </p:nvPicPr>
        <p:blipFill>
          <a:blip r:embed="rId3"/>
          <a:stretch>
            <a:fillRect/>
          </a:stretch>
        </p:blipFill>
        <p:spPr>
          <a:xfrm>
            <a:off x="1076325" y="2305050"/>
            <a:ext cx="123825" cy="123825"/>
          </a:xfrm>
          <a:prstGeom prst="rect">
            <a:avLst/>
          </a:prstGeom>
          <a:noFill/>
        </p:spPr>
      </p:pic>
      <p:pic>
        <p:nvPicPr>
          <p:cNvPr id="27" name="Obraz 26"/>
          <p:cNvPicPr>
            <a:picLocks noChangeAspect="1"/>
          </p:cNvPicPr>
          <p:nvPr/>
        </p:nvPicPr>
        <p:blipFill>
          <a:blip r:embed="rId3"/>
          <a:stretch>
            <a:fillRect/>
          </a:stretch>
        </p:blipFill>
        <p:spPr>
          <a:xfrm>
            <a:off x="1200150" y="2305050"/>
            <a:ext cx="123825" cy="123825"/>
          </a:xfrm>
          <a:prstGeom prst="rect">
            <a:avLst/>
          </a:prstGeom>
          <a:noFill/>
        </p:spPr>
      </p:pic>
      <p:pic>
        <p:nvPicPr>
          <p:cNvPr id="28" name="Obraz 27"/>
          <p:cNvPicPr>
            <a:picLocks noChangeAspect="1"/>
          </p:cNvPicPr>
          <p:nvPr/>
        </p:nvPicPr>
        <p:blipFill>
          <a:blip r:embed="rId3"/>
          <a:stretch>
            <a:fillRect/>
          </a:stretch>
        </p:blipFill>
        <p:spPr>
          <a:xfrm>
            <a:off x="1323975" y="2305050"/>
            <a:ext cx="123825" cy="123825"/>
          </a:xfrm>
          <a:prstGeom prst="rect">
            <a:avLst/>
          </a:prstGeom>
          <a:noFill/>
        </p:spPr>
      </p:pic>
      <p:pic>
        <p:nvPicPr>
          <p:cNvPr id="29" name="Obraz 28"/>
          <p:cNvPicPr>
            <a:picLocks noChangeAspect="1"/>
          </p:cNvPicPr>
          <p:nvPr/>
        </p:nvPicPr>
        <p:blipFill>
          <a:blip r:embed="rId3"/>
          <a:stretch>
            <a:fillRect/>
          </a:stretch>
        </p:blipFill>
        <p:spPr>
          <a:xfrm>
            <a:off x="1447800" y="2305050"/>
            <a:ext cx="123825" cy="123825"/>
          </a:xfrm>
          <a:prstGeom prst="rect">
            <a:avLst/>
          </a:prstGeom>
          <a:noFill/>
        </p:spPr>
      </p:pic>
      <p:pic>
        <p:nvPicPr>
          <p:cNvPr id="30" name="Obraz 29"/>
          <p:cNvPicPr>
            <a:picLocks noChangeAspect="1"/>
          </p:cNvPicPr>
          <p:nvPr/>
        </p:nvPicPr>
        <p:blipFill>
          <a:blip r:embed="rId3"/>
          <a:stretch>
            <a:fillRect/>
          </a:stretch>
        </p:blipFill>
        <p:spPr>
          <a:xfrm>
            <a:off x="1571625" y="2305050"/>
            <a:ext cx="123825" cy="123825"/>
          </a:xfrm>
          <a:prstGeom prst="rect">
            <a:avLst/>
          </a:prstGeom>
          <a:noFill/>
        </p:spPr>
      </p:pic>
      <p:pic>
        <p:nvPicPr>
          <p:cNvPr id="31" name="Obraz 30"/>
          <p:cNvPicPr>
            <a:picLocks noChangeAspect="1"/>
          </p:cNvPicPr>
          <p:nvPr/>
        </p:nvPicPr>
        <p:blipFill>
          <a:blip r:embed="rId3"/>
          <a:stretch>
            <a:fillRect/>
          </a:stretch>
        </p:blipFill>
        <p:spPr>
          <a:xfrm>
            <a:off x="1695450" y="2305050"/>
            <a:ext cx="123825" cy="123825"/>
          </a:xfrm>
          <a:prstGeom prst="rect">
            <a:avLst/>
          </a:prstGeom>
          <a:noFill/>
        </p:spPr>
      </p:pic>
      <p:pic>
        <p:nvPicPr>
          <p:cNvPr id="32" name="Obraz 31"/>
          <p:cNvPicPr>
            <a:picLocks noChangeAspect="1"/>
          </p:cNvPicPr>
          <p:nvPr/>
        </p:nvPicPr>
        <p:blipFill>
          <a:blip r:embed="rId2"/>
          <a:stretch>
            <a:fillRect/>
          </a:stretch>
        </p:blipFill>
        <p:spPr>
          <a:xfrm>
            <a:off x="1819275" y="2305050"/>
            <a:ext cx="123825" cy="123825"/>
          </a:xfrm>
          <a:prstGeom prst="rect">
            <a:avLst/>
          </a:prstGeom>
          <a:noFill/>
        </p:spPr>
      </p:pic>
      <p:pic>
        <p:nvPicPr>
          <p:cNvPr id="33" name="Obraz 32"/>
          <p:cNvPicPr>
            <a:picLocks noChangeAspect="1"/>
          </p:cNvPicPr>
          <p:nvPr/>
        </p:nvPicPr>
        <p:blipFill>
          <a:blip r:embed="rId2"/>
          <a:stretch>
            <a:fillRect/>
          </a:stretch>
        </p:blipFill>
        <p:spPr>
          <a:xfrm>
            <a:off x="704850" y="2571750"/>
            <a:ext cx="123825" cy="123825"/>
          </a:xfrm>
          <a:prstGeom prst="rect">
            <a:avLst/>
          </a:prstGeom>
          <a:noFill/>
        </p:spPr>
      </p:pic>
      <p:pic>
        <p:nvPicPr>
          <p:cNvPr id="34" name="Obraz 33"/>
          <p:cNvPicPr>
            <a:picLocks noChangeAspect="1"/>
          </p:cNvPicPr>
          <p:nvPr/>
        </p:nvPicPr>
        <p:blipFill>
          <a:blip r:embed="rId2"/>
          <a:stretch>
            <a:fillRect/>
          </a:stretch>
        </p:blipFill>
        <p:spPr>
          <a:xfrm>
            <a:off x="828675" y="2571750"/>
            <a:ext cx="123825" cy="123825"/>
          </a:xfrm>
          <a:prstGeom prst="rect">
            <a:avLst/>
          </a:prstGeom>
          <a:noFill/>
        </p:spPr>
      </p:pic>
      <p:pic>
        <p:nvPicPr>
          <p:cNvPr id="35" name="Obraz 34"/>
          <p:cNvPicPr>
            <a:picLocks noChangeAspect="1"/>
          </p:cNvPicPr>
          <p:nvPr/>
        </p:nvPicPr>
        <p:blipFill>
          <a:blip r:embed="rId2"/>
          <a:stretch>
            <a:fillRect/>
          </a:stretch>
        </p:blipFill>
        <p:spPr>
          <a:xfrm>
            <a:off x="952500" y="2571750"/>
            <a:ext cx="123825" cy="123825"/>
          </a:xfrm>
          <a:prstGeom prst="rect">
            <a:avLst/>
          </a:prstGeom>
          <a:noFill/>
        </p:spPr>
      </p:pic>
      <p:pic>
        <p:nvPicPr>
          <p:cNvPr id="36" name="Obraz 35"/>
          <p:cNvPicPr>
            <a:picLocks noChangeAspect="1"/>
          </p:cNvPicPr>
          <p:nvPr/>
        </p:nvPicPr>
        <p:blipFill>
          <a:blip r:embed="rId2"/>
          <a:stretch>
            <a:fillRect/>
          </a:stretch>
        </p:blipFill>
        <p:spPr>
          <a:xfrm>
            <a:off x="1076325" y="2571750"/>
            <a:ext cx="123825" cy="123825"/>
          </a:xfrm>
          <a:prstGeom prst="rect">
            <a:avLst/>
          </a:prstGeom>
          <a:noFill/>
        </p:spPr>
      </p:pic>
      <p:pic>
        <p:nvPicPr>
          <p:cNvPr id="37" name="Obraz 36"/>
          <p:cNvPicPr>
            <a:picLocks noChangeAspect="1"/>
          </p:cNvPicPr>
          <p:nvPr/>
        </p:nvPicPr>
        <p:blipFill>
          <a:blip r:embed="rId3"/>
          <a:stretch>
            <a:fillRect/>
          </a:stretch>
        </p:blipFill>
        <p:spPr>
          <a:xfrm>
            <a:off x="1200150" y="2571750"/>
            <a:ext cx="123825" cy="123825"/>
          </a:xfrm>
          <a:prstGeom prst="rect">
            <a:avLst/>
          </a:prstGeom>
          <a:noFill/>
        </p:spPr>
      </p:pic>
      <p:pic>
        <p:nvPicPr>
          <p:cNvPr id="38" name="Obraz 37"/>
          <p:cNvPicPr>
            <a:picLocks noChangeAspect="1"/>
          </p:cNvPicPr>
          <p:nvPr/>
        </p:nvPicPr>
        <p:blipFill>
          <a:blip r:embed="rId3"/>
          <a:stretch>
            <a:fillRect/>
          </a:stretch>
        </p:blipFill>
        <p:spPr>
          <a:xfrm>
            <a:off x="1323975" y="2571750"/>
            <a:ext cx="123825" cy="123825"/>
          </a:xfrm>
          <a:prstGeom prst="rect">
            <a:avLst/>
          </a:prstGeom>
          <a:noFill/>
        </p:spPr>
      </p:pic>
      <p:pic>
        <p:nvPicPr>
          <p:cNvPr id="39" name="Obraz 38"/>
          <p:cNvPicPr>
            <a:picLocks noChangeAspect="1"/>
          </p:cNvPicPr>
          <p:nvPr/>
        </p:nvPicPr>
        <p:blipFill>
          <a:blip r:embed="rId3"/>
          <a:stretch>
            <a:fillRect/>
          </a:stretch>
        </p:blipFill>
        <p:spPr>
          <a:xfrm>
            <a:off x="1447800" y="2571750"/>
            <a:ext cx="123825" cy="123825"/>
          </a:xfrm>
          <a:prstGeom prst="rect">
            <a:avLst/>
          </a:prstGeom>
          <a:noFill/>
        </p:spPr>
      </p:pic>
      <p:pic>
        <p:nvPicPr>
          <p:cNvPr id="40" name="Obraz 39"/>
          <p:cNvPicPr>
            <a:picLocks noChangeAspect="1"/>
          </p:cNvPicPr>
          <p:nvPr/>
        </p:nvPicPr>
        <p:blipFill>
          <a:blip r:embed="rId3"/>
          <a:stretch>
            <a:fillRect/>
          </a:stretch>
        </p:blipFill>
        <p:spPr>
          <a:xfrm>
            <a:off x="1571625" y="2571750"/>
            <a:ext cx="123825" cy="123825"/>
          </a:xfrm>
          <a:prstGeom prst="rect">
            <a:avLst/>
          </a:prstGeom>
          <a:noFill/>
        </p:spPr>
      </p:pic>
      <p:pic>
        <p:nvPicPr>
          <p:cNvPr id="41" name="Obraz 40"/>
          <p:cNvPicPr>
            <a:picLocks noChangeAspect="1"/>
          </p:cNvPicPr>
          <p:nvPr/>
        </p:nvPicPr>
        <p:blipFill>
          <a:blip r:embed="rId3"/>
          <a:stretch>
            <a:fillRect/>
          </a:stretch>
        </p:blipFill>
        <p:spPr>
          <a:xfrm>
            <a:off x="1695450" y="2571750"/>
            <a:ext cx="123825" cy="123825"/>
          </a:xfrm>
          <a:prstGeom prst="rect">
            <a:avLst/>
          </a:prstGeom>
          <a:noFill/>
        </p:spPr>
      </p:pic>
      <p:pic>
        <p:nvPicPr>
          <p:cNvPr id="42" name="Obraz 41"/>
          <p:cNvPicPr>
            <a:picLocks noChangeAspect="1"/>
          </p:cNvPicPr>
          <p:nvPr/>
        </p:nvPicPr>
        <p:blipFill>
          <a:blip r:embed="rId2"/>
          <a:stretch>
            <a:fillRect/>
          </a:stretch>
        </p:blipFill>
        <p:spPr>
          <a:xfrm>
            <a:off x="1819275" y="2571750"/>
            <a:ext cx="123825" cy="123825"/>
          </a:xfrm>
          <a:prstGeom prst="rect">
            <a:avLst/>
          </a:prstGeom>
          <a:noFill/>
        </p:spPr>
      </p:pic>
      <p:pic>
        <p:nvPicPr>
          <p:cNvPr id="43" name="Obraz 42"/>
          <p:cNvPicPr>
            <a:picLocks noChangeAspect="1"/>
          </p:cNvPicPr>
          <p:nvPr/>
        </p:nvPicPr>
        <p:blipFill>
          <a:blip r:embed="rId2"/>
          <a:stretch>
            <a:fillRect/>
          </a:stretch>
        </p:blipFill>
        <p:spPr>
          <a:xfrm>
            <a:off x="704850" y="2838450"/>
            <a:ext cx="123825" cy="123825"/>
          </a:xfrm>
          <a:prstGeom prst="rect">
            <a:avLst/>
          </a:prstGeom>
          <a:noFill/>
        </p:spPr>
      </p:pic>
      <p:pic>
        <p:nvPicPr>
          <p:cNvPr id="44" name="Obraz 43"/>
          <p:cNvPicPr>
            <a:picLocks noChangeAspect="1"/>
          </p:cNvPicPr>
          <p:nvPr/>
        </p:nvPicPr>
        <p:blipFill>
          <a:blip r:embed="rId2"/>
          <a:stretch>
            <a:fillRect/>
          </a:stretch>
        </p:blipFill>
        <p:spPr>
          <a:xfrm>
            <a:off x="828675" y="2838450"/>
            <a:ext cx="123825" cy="123825"/>
          </a:xfrm>
          <a:prstGeom prst="rect">
            <a:avLst/>
          </a:prstGeom>
          <a:noFill/>
        </p:spPr>
      </p:pic>
      <p:pic>
        <p:nvPicPr>
          <p:cNvPr id="45" name="Obraz 44"/>
          <p:cNvPicPr>
            <a:picLocks noChangeAspect="1"/>
          </p:cNvPicPr>
          <p:nvPr/>
        </p:nvPicPr>
        <p:blipFill>
          <a:blip r:embed="rId2"/>
          <a:stretch>
            <a:fillRect/>
          </a:stretch>
        </p:blipFill>
        <p:spPr>
          <a:xfrm>
            <a:off x="952500" y="2838450"/>
            <a:ext cx="123825" cy="123825"/>
          </a:xfrm>
          <a:prstGeom prst="rect">
            <a:avLst/>
          </a:prstGeom>
          <a:noFill/>
        </p:spPr>
      </p:pic>
      <p:pic>
        <p:nvPicPr>
          <p:cNvPr id="46" name="Obraz 45"/>
          <p:cNvPicPr>
            <a:picLocks noChangeAspect="1"/>
          </p:cNvPicPr>
          <p:nvPr/>
        </p:nvPicPr>
        <p:blipFill>
          <a:blip r:embed="rId2"/>
          <a:stretch>
            <a:fillRect/>
          </a:stretch>
        </p:blipFill>
        <p:spPr>
          <a:xfrm>
            <a:off x="1076325" y="2838450"/>
            <a:ext cx="123825" cy="123825"/>
          </a:xfrm>
          <a:prstGeom prst="rect">
            <a:avLst/>
          </a:prstGeom>
          <a:noFill/>
        </p:spPr>
      </p:pic>
      <p:pic>
        <p:nvPicPr>
          <p:cNvPr id="47" name="Obraz 46"/>
          <p:cNvPicPr>
            <a:picLocks noChangeAspect="1"/>
          </p:cNvPicPr>
          <p:nvPr/>
        </p:nvPicPr>
        <p:blipFill>
          <a:blip r:embed="rId2"/>
          <a:stretch>
            <a:fillRect/>
          </a:stretch>
        </p:blipFill>
        <p:spPr>
          <a:xfrm>
            <a:off x="1200150" y="2838450"/>
            <a:ext cx="123825" cy="123825"/>
          </a:xfrm>
          <a:prstGeom prst="rect">
            <a:avLst/>
          </a:prstGeom>
          <a:noFill/>
        </p:spPr>
      </p:pic>
      <p:pic>
        <p:nvPicPr>
          <p:cNvPr id="48" name="Obraz 47"/>
          <p:cNvPicPr>
            <a:picLocks noChangeAspect="1"/>
          </p:cNvPicPr>
          <p:nvPr/>
        </p:nvPicPr>
        <p:blipFill>
          <a:blip r:embed="rId3"/>
          <a:stretch>
            <a:fillRect/>
          </a:stretch>
        </p:blipFill>
        <p:spPr>
          <a:xfrm>
            <a:off x="1323975" y="2838450"/>
            <a:ext cx="123825" cy="123825"/>
          </a:xfrm>
          <a:prstGeom prst="rect">
            <a:avLst/>
          </a:prstGeom>
          <a:noFill/>
        </p:spPr>
      </p:pic>
      <p:pic>
        <p:nvPicPr>
          <p:cNvPr id="49" name="Obraz 48"/>
          <p:cNvPicPr>
            <a:picLocks noChangeAspect="1"/>
          </p:cNvPicPr>
          <p:nvPr/>
        </p:nvPicPr>
        <p:blipFill>
          <a:blip r:embed="rId3"/>
          <a:stretch>
            <a:fillRect/>
          </a:stretch>
        </p:blipFill>
        <p:spPr>
          <a:xfrm>
            <a:off x="1447800" y="2838450"/>
            <a:ext cx="123825" cy="123825"/>
          </a:xfrm>
          <a:prstGeom prst="rect">
            <a:avLst/>
          </a:prstGeom>
          <a:noFill/>
        </p:spPr>
      </p:pic>
      <p:pic>
        <p:nvPicPr>
          <p:cNvPr id="50" name="Obraz 49"/>
          <p:cNvPicPr>
            <a:picLocks noChangeAspect="1"/>
          </p:cNvPicPr>
          <p:nvPr/>
        </p:nvPicPr>
        <p:blipFill>
          <a:blip r:embed="rId3"/>
          <a:stretch>
            <a:fillRect/>
          </a:stretch>
        </p:blipFill>
        <p:spPr>
          <a:xfrm>
            <a:off x="1571625" y="2838450"/>
            <a:ext cx="123825" cy="123825"/>
          </a:xfrm>
          <a:prstGeom prst="rect">
            <a:avLst/>
          </a:prstGeom>
          <a:noFill/>
        </p:spPr>
      </p:pic>
      <p:pic>
        <p:nvPicPr>
          <p:cNvPr id="51" name="Obraz 50"/>
          <p:cNvPicPr>
            <a:picLocks noChangeAspect="1"/>
          </p:cNvPicPr>
          <p:nvPr/>
        </p:nvPicPr>
        <p:blipFill>
          <a:blip r:embed="rId3"/>
          <a:stretch>
            <a:fillRect/>
          </a:stretch>
        </p:blipFill>
        <p:spPr>
          <a:xfrm>
            <a:off x="1695450" y="2838450"/>
            <a:ext cx="123825" cy="123825"/>
          </a:xfrm>
          <a:prstGeom prst="rect">
            <a:avLst/>
          </a:prstGeom>
          <a:noFill/>
        </p:spPr>
      </p:pic>
      <p:pic>
        <p:nvPicPr>
          <p:cNvPr id="52" name="Obraz 51"/>
          <p:cNvPicPr>
            <a:picLocks noChangeAspect="1"/>
          </p:cNvPicPr>
          <p:nvPr/>
        </p:nvPicPr>
        <p:blipFill>
          <a:blip r:embed="rId2"/>
          <a:stretch>
            <a:fillRect/>
          </a:stretch>
        </p:blipFill>
        <p:spPr>
          <a:xfrm>
            <a:off x="1819275" y="2838450"/>
            <a:ext cx="123825" cy="123825"/>
          </a:xfrm>
          <a:prstGeom prst="rect">
            <a:avLst/>
          </a:prstGeom>
          <a:noFill/>
        </p:spPr>
      </p:pic>
      <p:pic>
        <p:nvPicPr>
          <p:cNvPr id="53" name="Obraz 52"/>
          <p:cNvPicPr>
            <a:picLocks noChangeAspect="1"/>
          </p:cNvPicPr>
          <p:nvPr/>
        </p:nvPicPr>
        <p:blipFill>
          <a:blip r:embed="rId2"/>
          <a:stretch>
            <a:fillRect/>
          </a:stretch>
        </p:blipFill>
        <p:spPr>
          <a:xfrm>
            <a:off x="704850" y="3105150"/>
            <a:ext cx="123825" cy="123825"/>
          </a:xfrm>
          <a:prstGeom prst="rect">
            <a:avLst/>
          </a:prstGeom>
          <a:noFill/>
        </p:spPr>
      </p:pic>
      <p:pic>
        <p:nvPicPr>
          <p:cNvPr id="54" name="Obraz 53"/>
          <p:cNvPicPr>
            <a:picLocks noChangeAspect="1"/>
          </p:cNvPicPr>
          <p:nvPr/>
        </p:nvPicPr>
        <p:blipFill>
          <a:blip r:embed="rId2"/>
          <a:stretch>
            <a:fillRect/>
          </a:stretch>
        </p:blipFill>
        <p:spPr>
          <a:xfrm>
            <a:off x="828675" y="3105150"/>
            <a:ext cx="123825" cy="123825"/>
          </a:xfrm>
          <a:prstGeom prst="rect">
            <a:avLst/>
          </a:prstGeom>
          <a:noFill/>
        </p:spPr>
      </p:pic>
      <p:pic>
        <p:nvPicPr>
          <p:cNvPr id="55" name="Obraz 54"/>
          <p:cNvPicPr>
            <a:picLocks noChangeAspect="1"/>
          </p:cNvPicPr>
          <p:nvPr/>
        </p:nvPicPr>
        <p:blipFill>
          <a:blip r:embed="rId2"/>
          <a:stretch>
            <a:fillRect/>
          </a:stretch>
        </p:blipFill>
        <p:spPr>
          <a:xfrm>
            <a:off x="952500" y="3105150"/>
            <a:ext cx="123825" cy="123825"/>
          </a:xfrm>
          <a:prstGeom prst="rect">
            <a:avLst/>
          </a:prstGeom>
          <a:noFill/>
        </p:spPr>
      </p:pic>
      <p:pic>
        <p:nvPicPr>
          <p:cNvPr id="56" name="Obraz 55"/>
          <p:cNvPicPr>
            <a:picLocks noChangeAspect="1"/>
          </p:cNvPicPr>
          <p:nvPr/>
        </p:nvPicPr>
        <p:blipFill>
          <a:blip r:embed="rId2"/>
          <a:stretch>
            <a:fillRect/>
          </a:stretch>
        </p:blipFill>
        <p:spPr>
          <a:xfrm>
            <a:off x="1076325" y="3105150"/>
            <a:ext cx="123825" cy="123825"/>
          </a:xfrm>
          <a:prstGeom prst="rect">
            <a:avLst/>
          </a:prstGeom>
          <a:noFill/>
        </p:spPr>
      </p:pic>
      <p:pic>
        <p:nvPicPr>
          <p:cNvPr id="57" name="Obraz 56"/>
          <p:cNvPicPr>
            <a:picLocks noChangeAspect="1"/>
          </p:cNvPicPr>
          <p:nvPr/>
        </p:nvPicPr>
        <p:blipFill>
          <a:blip r:embed="rId2"/>
          <a:stretch>
            <a:fillRect/>
          </a:stretch>
        </p:blipFill>
        <p:spPr>
          <a:xfrm>
            <a:off x="1200150" y="3105150"/>
            <a:ext cx="123825" cy="123825"/>
          </a:xfrm>
          <a:prstGeom prst="rect">
            <a:avLst/>
          </a:prstGeom>
          <a:noFill/>
        </p:spPr>
      </p:pic>
      <p:pic>
        <p:nvPicPr>
          <p:cNvPr id="58" name="Obraz 57"/>
          <p:cNvPicPr>
            <a:picLocks noChangeAspect="1"/>
          </p:cNvPicPr>
          <p:nvPr/>
        </p:nvPicPr>
        <p:blipFill>
          <a:blip r:embed="rId2"/>
          <a:stretch>
            <a:fillRect/>
          </a:stretch>
        </p:blipFill>
        <p:spPr>
          <a:xfrm>
            <a:off x="1323975" y="3105150"/>
            <a:ext cx="123825" cy="123825"/>
          </a:xfrm>
          <a:prstGeom prst="rect">
            <a:avLst/>
          </a:prstGeom>
          <a:noFill/>
        </p:spPr>
      </p:pic>
      <p:pic>
        <p:nvPicPr>
          <p:cNvPr id="59" name="Obraz 58"/>
          <p:cNvPicPr>
            <a:picLocks noChangeAspect="1"/>
          </p:cNvPicPr>
          <p:nvPr/>
        </p:nvPicPr>
        <p:blipFill>
          <a:blip r:embed="rId3"/>
          <a:stretch>
            <a:fillRect/>
          </a:stretch>
        </p:blipFill>
        <p:spPr>
          <a:xfrm>
            <a:off x="1447800" y="3105150"/>
            <a:ext cx="123825" cy="123825"/>
          </a:xfrm>
          <a:prstGeom prst="rect">
            <a:avLst/>
          </a:prstGeom>
          <a:noFill/>
        </p:spPr>
      </p:pic>
      <p:pic>
        <p:nvPicPr>
          <p:cNvPr id="60" name="Obraz 59"/>
          <p:cNvPicPr>
            <a:picLocks noChangeAspect="1"/>
          </p:cNvPicPr>
          <p:nvPr/>
        </p:nvPicPr>
        <p:blipFill>
          <a:blip r:embed="rId3"/>
          <a:stretch>
            <a:fillRect/>
          </a:stretch>
        </p:blipFill>
        <p:spPr>
          <a:xfrm>
            <a:off x="1571625" y="3105150"/>
            <a:ext cx="123825" cy="123825"/>
          </a:xfrm>
          <a:prstGeom prst="rect">
            <a:avLst/>
          </a:prstGeom>
          <a:noFill/>
        </p:spPr>
      </p:pic>
      <p:pic>
        <p:nvPicPr>
          <p:cNvPr id="61" name="Obraz 60"/>
          <p:cNvPicPr>
            <a:picLocks noChangeAspect="1"/>
          </p:cNvPicPr>
          <p:nvPr/>
        </p:nvPicPr>
        <p:blipFill>
          <a:blip r:embed="rId3"/>
          <a:stretch>
            <a:fillRect/>
          </a:stretch>
        </p:blipFill>
        <p:spPr>
          <a:xfrm>
            <a:off x="1695450" y="3105150"/>
            <a:ext cx="123825" cy="123825"/>
          </a:xfrm>
          <a:prstGeom prst="rect">
            <a:avLst/>
          </a:prstGeom>
          <a:noFill/>
        </p:spPr>
      </p:pic>
      <p:pic>
        <p:nvPicPr>
          <p:cNvPr id="62" name="Obraz 61"/>
          <p:cNvPicPr>
            <a:picLocks noChangeAspect="1"/>
          </p:cNvPicPr>
          <p:nvPr/>
        </p:nvPicPr>
        <p:blipFill>
          <a:blip r:embed="rId2"/>
          <a:stretch>
            <a:fillRect/>
          </a:stretch>
        </p:blipFill>
        <p:spPr>
          <a:xfrm>
            <a:off x="1819275" y="3105150"/>
            <a:ext cx="123825" cy="123825"/>
          </a:xfrm>
          <a:prstGeom prst="rect">
            <a:avLst/>
          </a:prstGeom>
          <a:noFill/>
        </p:spPr>
      </p:pic>
      <p:pic>
        <p:nvPicPr>
          <p:cNvPr id="63" name="Obraz 62"/>
          <p:cNvPicPr>
            <a:picLocks noChangeAspect="1"/>
          </p:cNvPicPr>
          <p:nvPr/>
        </p:nvPicPr>
        <p:blipFill>
          <a:blip r:embed="rId2"/>
          <a:stretch>
            <a:fillRect/>
          </a:stretch>
        </p:blipFill>
        <p:spPr>
          <a:xfrm>
            <a:off x="704850" y="3371850"/>
            <a:ext cx="123825" cy="123825"/>
          </a:xfrm>
          <a:prstGeom prst="rect">
            <a:avLst/>
          </a:prstGeom>
          <a:noFill/>
        </p:spPr>
      </p:pic>
      <p:pic>
        <p:nvPicPr>
          <p:cNvPr id="64" name="Obraz 63"/>
          <p:cNvPicPr>
            <a:picLocks noChangeAspect="1"/>
          </p:cNvPicPr>
          <p:nvPr/>
        </p:nvPicPr>
        <p:blipFill>
          <a:blip r:embed="rId2"/>
          <a:stretch>
            <a:fillRect/>
          </a:stretch>
        </p:blipFill>
        <p:spPr>
          <a:xfrm>
            <a:off x="828675" y="3371850"/>
            <a:ext cx="123825" cy="123825"/>
          </a:xfrm>
          <a:prstGeom prst="rect">
            <a:avLst/>
          </a:prstGeom>
          <a:noFill/>
        </p:spPr>
      </p:pic>
      <p:pic>
        <p:nvPicPr>
          <p:cNvPr id="65" name="Obraz 64"/>
          <p:cNvPicPr>
            <a:picLocks noChangeAspect="1"/>
          </p:cNvPicPr>
          <p:nvPr/>
        </p:nvPicPr>
        <p:blipFill>
          <a:blip r:embed="rId2"/>
          <a:stretch>
            <a:fillRect/>
          </a:stretch>
        </p:blipFill>
        <p:spPr>
          <a:xfrm>
            <a:off x="952500" y="3371850"/>
            <a:ext cx="123825" cy="123825"/>
          </a:xfrm>
          <a:prstGeom prst="rect">
            <a:avLst/>
          </a:prstGeom>
          <a:noFill/>
        </p:spPr>
      </p:pic>
      <p:pic>
        <p:nvPicPr>
          <p:cNvPr id="66" name="Obraz 65"/>
          <p:cNvPicPr>
            <a:picLocks noChangeAspect="1"/>
          </p:cNvPicPr>
          <p:nvPr/>
        </p:nvPicPr>
        <p:blipFill>
          <a:blip r:embed="rId2"/>
          <a:stretch>
            <a:fillRect/>
          </a:stretch>
        </p:blipFill>
        <p:spPr>
          <a:xfrm>
            <a:off x="1076325" y="3371850"/>
            <a:ext cx="123825" cy="123825"/>
          </a:xfrm>
          <a:prstGeom prst="rect">
            <a:avLst/>
          </a:prstGeom>
          <a:noFill/>
        </p:spPr>
      </p:pic>
      <p:pic>
        <p:nvPicPr>
          <p:cNvPr id="67" name="Obraz 66"/>
          <p:cNvPicPr>
            <a:picLocks noChangeAspect="1"/>
          </p:cNvPicPr>
          <p:nvPr/>
        </p:nvPicPr>
        <p:blipFill>
          <a:blip r:embed="rId2"/>
          <a:stretch>
            <a:fillRect/>
          </a:stretch>
        </p:blipFill>
        <p:spPr>
          <a:xfrm>
            <a:off x="1200150" y="3371850"/>
            <a:ext cx="123825" cy="123825"/>
          </a:xfrm>
          <a:prstGeom prst="rect">
            <a:avLst/>
          </a:prstGeom>
          <a:noFill/>
        </p:spPr>
      </p:pic>
      <p:pic>
        <p:nvPicPr>
          <p:cNvPr id="68" name="Obraz 67"/>
          <p:cNvPicPr>
            <a:picLocks noChangeAspect="1"/>
          </p:cNvPicPr>
          <p:nvPr/>
        </p:nvPicPr>
        <p:blipFill>
          <a:blip r:embed="rId2"/>
          <a:stretch>
            <a:fillRect/>
          </a:stretch>
        </p:blipFill>
        <p:spPr>
          <a:xfrm>
            <a:off x="1323975" y="3371850"/>
            <a:ext cx="123825" cy="123825"/>
          </a:xfrm>
          <a:prstGeom prst="rect">
            <a:avLst/>
          </a:prstGeom>
          <a:noFill/>
        </p:spPr>
      </p:pic>
      <p:pic>
        <p:nvPicPr>
          <p:cNvPr id="69" name="Obraz 68"/>
          <p:cNvPicPr>
            <a:picLocks noChangeAspect="1"/>
          </p:cNvPicPr>
          <p:nvPr/>
        </p:nvPicPr>
        <p:blipFill>
          <a:blip r:embed="rId2"/>
          <a:stretch>
            <a:fillRect/>
          </a:stretch>
        </p:blipFill>
        <p:spPr>
          <a:xfrm>
            <a:off x="1447800" y="3371850"/>
            <a:ext cx="123825" cy="123825"/>
          </a:xfrm>
          <a:prstGeom prst="rect">
            <a:avLst/>
          </a:prstGeom>
          <a:noFill/>
        </p:spPr>
      </p:pic>
      <p:pic>
        <p:nvPicPr>
          <p:cNvPr id="70" name="Obraz 69"/>
          <p:cNvPicPr>
            <a:picLocks noChangeAspect="1"/>
          </p:cNvPicPr>
          <p:nvPr/>
        </p:nvPicPr>
        <p:blipFill>
          <a:blip r:embed="rId3"/>
          <a:stretch>
            <a:fillRect/>
          </a:stretch>
        </p:blipFill>
        <p:spPr>
          <a:xfrm>
            <a:off x="1571625" y="3371850"/>
            <a:ext cx="123825" cy="123825"/>
          </a:xfrm>
          <a:prstGeom prst="rect">
            <a:avLst/>
          </a:prstGeom>
          <a:noFill/>
        </p:spPr>
      </p:pic>
      <p:pic>
        <p:nvPicPr>
          <p:cNvPr id="71" name="Obraz 70"/>
          <p:cNvPicPr>
            <a:picLocks noChangeAspect="1"/>
          </p:cNvPicPr>
          <p:nvPr/>
        </p:nvPicPr>
        <p:blipFill>
          <a:blip r:embed="rId3"/>
          <a:stretch>
            <a:fillRect/>
          </a:stretch>
        </p:blipFill>
        <p:spPr>
          <a:xfrm>
            <a:off x="1695450" y="3371850"/>
            <a:ext cx="123825" cy="123825"/>
          </a:xfrm>
          <a:prstGeom prst="rect">
            <a:avLst/>
          </a:prstGeom>
          <a:noFill/>
        </p:spPr>
      </p:pic>
      <p:pic>
        <p:nvPicPr>
          <p:cNvPr id="72" name="Obraz 71"/>
          <p:cNvPicPr>
            <a:picLocks noChangeAspect="1"/>
          </p:cNvPicPr>
          <p:nvPr/>
        </p:nvPicPr>
        <p:blipFill>
          <a:blip r:embed="rId2"/>
          <a:stretch>
            <a:fillRect/>
          </a:stretch>
        </p:blipFill>
        <p:spPr>
          <a:xfrm>
            <a:off x="1819275" y="3371850"/>
            <a:ext cx="123825" cy="123825"/>
          </a:xfrm>
          <a:prstGeom prst="rect">
            <a:avLst/>
          </a:prstGeom>
          <a:noFill/>
        </p:spPr>
      </p:pic>
      <p:pic>
        <p:nvPicPr>
          <p:cNvPr id="73" name="Obraz 72"/>
          <p:cNvPicPr>
            <a:picLocks noChangeAspect="1"/>
          </p:cNvPicPr>
          <p:nvPr/>
        </p:nvPicPr>
        <p:blipFill>
          <a:blip r:embed="rId2"/>
          <a:stretch>
            <a:fillRect/>
          </a:stretch>
        </p:blipFill>
        <p:spPr>
          <a:xfrm>
            <a:off x="704850" y="3638550"/>
            <a:ext cx="123825" cy="123825"/>
          </a:xfrm>
          <a:prstGeom prst="rect">
            <a:avLst/>
          </a:prstGeom>
          <a:noFill/>
        </p:spPr>
      </p:pic>
      <p:pic>
        <p:nvPicPr>
          <p:cNvPr id="74" name="Obraz 73"/>
          <p:cNvPicPr>
            <a:picLocks noChangeAspect="1"/>
          </p:cNvPicPr>
          <p:nvPr/>
        </p:nvPicPr>
        <p:blipFill>
          <a:blip r:embed="rId2"/>
          <a:stretch>
            <a:fillRect/>
          </a:stretch>
        </p:blipFill>
        <p:spPr>
          <a:xfrm>
            <a:off x="828675" y="3638550"/>
            <a:ext cx="123825" cy="123825"/>
          </a:xfrm>
          <a:prstGeom prst="rect">
            <a:avLst/>
          </a:prstGeom>
          <a:noFill/>
        </p:spPr>
      </p:pic>
      <p:pic>
        <p:nvPicPr>
          <p:cNvPr id="75" name="Obraz 74"/>
          <p:cNvPicPr>
            <a:picLocks noChangeAspect="1"/>
          </p:cNvPicPr>
          <p:nvPr/>
        </p:nvPicPr>
        <p:blipFill>
          <a:blip r:embed="rId2"/>
          <a:stretch>
            <a:fillRect/>
          </a:stretch>
        </p:blipFill>
        <p:spPr>
          <a:xfrm>
            <a:off x="952500" y="3638550"/>
            <a:ext cx="123825" cy="123825"/>
          </a:xfrm>
          <a:prstGeom prst="rect">
            <a:avLst/>
          </a:prstGeom>
          <a:noFill/>
        </p:spPr>
      </p:pic>
      <p:pic>
        <p:nvPicPr>
          <p:cNvPr id="76" name="Obraz 75"/>
          <p:cNvPicPr>
            <a:picLocks noChangeAspect="1"/>
          </p:cNvPicPr>
          <p:nvPr/>
        </p:nvPicPr>
        <p:blipFill>
          <a:blip r:embed="rId2"/>
          <a:stretch>
            <a:fillRect/>
          </a:stretch>
        </p:blipFill>
        <p:spPr>
          <a:xfrm>
            <a:off x="1076325" y="3638550"/>
            <a:ext cx="123825" cy="123825"/>
          </a:xfrm>
          <a:prstGeom prst="rect">
            <a:avLst/>
          </a:prstGeom>
          <a:noFill/>
        </p:spPr>
      </p:pic>
      <p:pic>
        <p:nvPicPr>
          <p:cNvPr id="77" name="Obraz 76"/>
          <p:cNvPicPr>
            <a:picLocks noChangeAspect="1"/>
          </p:cNvPicPr>
          <p:nvPr/>
        </p:nvPicPr>
        <p:blipFill>
          <a:blip r:embed="rId2"/>
          <a:stretch>
            <a:fillRect/>
          </a:stretch>
        </p:blipFill>
        <p:spPr>
          <a:xfrm>
            <a:off x="1200150" y="3638550"/>
            <a:ext cx="123825" cy="123825"/>
          </a:xfrm>
          <a:prstGeom prst="rect">
            <a:avLst/>
          </a:prstGeom>
          <a:noFill/>
        </p:spPr>
      </p:pic>
      <p:pic>
        <p:nvPicPr>
          <p:cNvPr id="78" name="Obraz 77"/>
          <p:cNvPicPr>
            <a:picLocks noChangeAspect="1"/>
          </p:cNvPicPr>
          <p:nvPr/>
        </p:nvPicPr>
        <p:blipFill>
          <a:blip r:embed="rId2"/>
          <a:stretch>
            <a:fillRect/>
          </a:stretch>
        </p:blipFill>
        <p:spPr>
          <a:xfrm>
            <a:off x="1323975" y="3638550"/>
            <a:ext cx="123825" cy="123825"/>
          </a:xfrm>
          <a:prstGeom prst="rect">
            <a:avLst/>
          </a:prstGeom>
          <a:noFill/>
        </p:spPr>
      </p:pic>
      <p:pic>
        <p:nvPicPr>
          <p:cNvPr id="79" name="Obraz 78"/>
          <p:cNvPicPr>
            <a:picLocks noChangeAspect="1"/>
          </p:cNvPicPr>
          <p:nvPr/>
        </p:nvPicPr>
        <p:blipFill>
          <a:blip r:embed="rId2"/>
          <a:stretch>
            <a:fillRect/>
          </a:stretch>
        </p:blipFill>
        <p:spPr>
          <a:xfrm>
            <a:off x="1447800" y="3638550"/>
            <a:ext cx="123825" cy="123825"/>
          </a:xfrm>
          <a:prstGeom prst="rect">
            <a:avLst/>
          </a:prstGeom>
          <a:noFill/>
        </p:spPr>
      </p:pic>
      <p:pic>
        <p:nvPicPr>
          <p:cNvPr id="80" name="Obraz 79"/>
          <p:cNvPicPr>
            <a:picLocks noChangeAspect="1"/>
          </p:cNvPicPr>
          <p:nvPr/>
        </p:nvPicPr>
        <p:blipFill>
          <a:blip r:embed="rId2"/>
          <a:stretch>
            <a:fillRect/>
          </a:stretch>
        </p:blipFill>
        <p:spPr>
          <a:xfrm>
            <a:off x="1571625" y="3638550"/>
            <a:ext cx="123825" cy="123825"/>
          </a:xfrm>
          <a:prstGeom prst="rect">
            <a:avLst/>
          </a:prstGeom>
          <a:noFill/>
        </p:spPr>
      </p:pic>
      <p:pic>
        <p:nvPicPr>
          <p:cNvPr id="81" name="Obraz 80"/>
          <p:cNvPicPr>
            <a:picLocks noChangeAspect="1"/>
          </p:cNvPicPr>
          <p:nvPr/>
        </p:nvPicPr>
        <p:blipFill>
          <a:blip r:embed="rId3"/>
          <a:stretch>
            <a:fillRect/>
          </a:stretch>
        </p:blipFill>
        <p:spPr>
          <a:xfrm>
            <a:off x="1695450" y="3638550"/>
            <a:ext cx="123825" cy="123825"/>
          </a:xfrm>
          <a:prstGeom prst="rect">
            <a:avLst/>
          </a:prstGeom>
          <a:noFill/>
        </p:spPr>
      </p:pic>
      <p:pic>
        <p:nvPicPr>
          <p:cNvPr id="82" name="Obraz 81"/>
          <p:cNvPicPr>
            <a:picLocks noChangeAspect="1"/>
          </p:cNvPicPr>
          <p:nvPr/>
        </p:nvPicPr>
        <p:blipFill>
          <a:blip r:embed="rId2"/>
          <a:stretch>
            <a:fillRect/>
          </a:stretch>
        </p:blipFill>
        <p:spPr>
          <a:xfrm>
            <a:off x="1819275" y="3638550"/>
            <a:ext cx="123825" cy="123825"/>
          </a:xfrm>
          <a:prstGeom prst="rect">
            <a:avLst/>
          </a:prstGeom>
          <a:noFill/>
        </p:spPr>
      </p:pic>
      <p:pic>
        <p:nvPicPr>
          <p:cNvPr id="83" name="Obraz 82"/>
          <p:cNvPicPr>
            <a:picLocks noChangeAspect="1"/>
          </p:cNvPicPr>
          <p:nvPr/>
        </p:nvPicPr>
        <p:blipFill>
          <a:blip r:embed="rId2"/>
          <a:stretch>
            <a:fillRect/>
          </a:stretch>
        </p:blipFill>
        <p:spPr>
          <a:xfrm>
            <a:off x="704850" y="3905250"/>
            <a:ext cx="123825" cy="123825"/>
          </a:xfrm>
          <a:prstGeom prst="rect">
            <a:avLst/>
          </a:prstGeom>
          <a:noFill/>
        </p:spPr>
      </p:pic>
      <p:pic>
        <p:nvPicPr>
          <p:cNvPr id="84" name="Obraz 83"/>
          <p:cNvPicPr>
            <a:picLocks noChangeAspect="1"/>
          </p:cNvPicPr>
          <p:nvPr/>
        </p:nvPicPr>
        <p:blipFill>
          <a:blip r:embed="rId2"/>
          <a:stretch>
            <a:fillRect/>
          </a:stretch>
        </p:blipFill>
        <p:spPr>
          <a:xfrm>
            <a:off x="828675" y="3905250"/>
            <a:ext cx="123825" cy="123825"/>
          </a:xfrm>
          <a:prstGeom prst="rect">
            <a:avLst/>
          </a:prstGeom>
          <a:noFill/>
        </p:spPr>
      </p:pic>
      <p:pic>
        <p:nvPicPr>
          <p:cNvPr id="85" name="Obraz 84"/>
          <p:cNvPicPr>
            <a:picLocks noChangeAspect="1"/>
          </p:cNvPicPr>
          <p:nvPr/>
        </p:nvPicPr>
        <p:blipFill>
          <a:blip r:embed="rId2"/>
          <a:stretch>
            <a:fillRect/>
          </a:stretch>
        </p:blipFill>
        <p:spPr>
          <a:xfrm>
            <a:off x="952500" y="3905250"/>
            <a:ext cx="123825" cy="123825"/>
          </a:xfrm>
          <a:prstGeom prst="rect">
            <a:avLst/>
          </a:prstGeom>
          <a:noFill/>
        </p:spPr>
      </p:pic>
      <p:pic>
        <p:nvPicPr>
          <p:cNvPr id="86" name="Obraz 85"/>
          <p:cNvPicPr>
            <a:picLocks noChangeAspect="1"/>
          </p:cNvPicPr>
          <p:nvPr/>
        </p:nvPicPr>
        <p:blipFill>
          <a:blip r:embed="rId2"/>
          <a:stretch>
            <a:fillRect/>
          </a:stretch>
        </p:blipFill>
        <p:spPr>
          <a:xfrm>
            <a:off x="1076325" y="3905250"/>
            <a:ext cx="123825" cy="123825"/>
          </a:xfrm>
          <a:prstGeom prst="rect">
            <a:avLst/>
          </a:prstGeom>
          <a:noFill/>
        </p:spPr>
      </p:pic>
      <p:pic>
        <p:nvPicPr>
          <p:cNvPr id="87" name="Obraz 86"/>
          <p:cNvPicPr>
            <a:picLocks noChangeAspect="1"/>
          </p:cNvPicPr>
          <p:nvPr/>
        </p:nvPicPr>
        <p:blipFill>
          <a:blip r:embed="rId2"/>
          <a:stretch>
            <a:fillRect/>
          </a:stretch>
        </p:blipFill>
        <p:spPr>
          <a:xfrm>
            <a:off x="1200150" y="3905250"/>
            <a:ext cx="123825" cy="123825"/>
          </a:xfrm>
          <a:prstGeom prst="rect">
            <a:avLst/>
          </a:prstGeom>
          <a:noFill/>
        </p:spPr>
      </p:pic>
      <p:pic>
        <p:nvPicPr>
          <p:cNvPr id="88" name="Obraz 87"/>
          <p:cNvPicPr>
            <a:picLocks noChangeAspect="1"/>
          </p:cNvPicPr>
          <p:nvPr/>
        </p:nvPicPr>
        <p:blipFill>
          <a:blip r:embed="rId2"/>
          <a:stretch>
            <a:fillRect/>
          </a:stretch>
        </p:blipFill>
        <p:spPr>
          <a:xfrm>
            <a:off x="1323975" y="3905250"/>
            <a:ext cx="123825" cy="123825"/>
          </a:xfrm>
          <a:prstGeom prst="rect">
            <a:avLst/>
          </a:prstGeom>
          <a:noFill/>
        </p:spPr>
      </p:pic>
      <p:pic>
        <p:nvPicPr>
          <p:cNvPr id="89" name="Obraz 88"/>
          <p:cNvPicPr>
            <a:picLocks noChangeAspect="1"/>
          </p:cNvPicPr>
          <p:nvPr/>
        </p:nvPicPr>
        <p:blipFill>
          <a:blip r:embed="rId2"/>
          <a:stretch>
            <a:fillRect/>
          </a:stretch>
        </p:blipFill>
        <p:spPr>
          <a:xfrm>
            <a:off x="1447800" y="3905250"/>
            <a:ext cx="123825" cy="123825"/>
          </a:xfrm>
          <a:prstGeom prst="rect">
            <a:avLst/>
          </a:prstGeom>
          <a:noFill/>
        </p:spPr>
      </p:pic>
      <p:pic>
        <p:nvPicPr>
          <p:cNvPr id="90" name="Obraz 89"/>
          <p:cNvPicPr>
            <a:picLocks noChangeAspect="1"/>
          </p:cNvPicPr>
          <p:nvPr/>
        </p:nvPicPr>
        <p:blipFill>
          <a:blip r:embed="rId2"/>
          <a:stretch>
            <a:fillRect/>
          </a:stretch>
        </p:blipFill>
        <p:spPr>
          <a:xfrm>
            <a:off x="1571625" y="3905250"/>
            <a:ext cx="123825" cy="123825"/>
          </a:xfrm>
          <a:prstGeom prst="rect">
            <a:avLst/>
          </a:prstGeom>
          <a:noFill/>
        </p:spPr>
      </p:pic>
      <p:pic>
        <p:nvPicPr>
          <p:cNvPr id="91" name="Obraz 90"/>
          <p:cNvPicPr>
            <a:picLocks noChangeAspect="1"/>
          </p:cNvPicPr>
          <p:nvPr/>
        </p:nvPicPr>
        <p:blipFill>
          <a:blip r:embed="rId2"/>
          <a:stretch>
            <a:fillRect/>
          </a:stretch>
        </p:blipFill>
        <p:spPr>
          <a:xfrm>
            <a:off x="1695450" y="3905250"/>
            <a:ext cx="123825" cy="123825"/>
          </a:xfrm>
          <a:prstGeom prst="rect">
            <a:avLst/>
          </a:prstGeom>
          <a:noFill/>
        </p:spPr>
      </p:pic>
      <p:pic>
        <p:nvPicPr>
          <p:cNvPr id="92" name="Obraz 91"/>
          <p:cNvPicPr>
            <a:picLocks noChangeAspect="1"/>
          </p:cNvPicPr>
          <p:nvPr/>
        </p:nvPicPr>
        <p:blipFill>
          <a:blip r:embed="rId2"/>
          <a:stretch>
            <a:fillRect/>
          </a:stretch>
        </p:blipFill>
        <p:spPr>
          <a:xfrm>
            <a:off x="1819275" y="3905250"/>
            <a:ext cx="123825" cy="123825"/>
          </a:xfrm>
          <a:prstGeom prst="rect">
            <a:avLst/>
          </a:prstGeom>
          <a:noFill/>
        </p:spPr>
      </p:pic>
      <p:pic>
        <p:nvPicPr>
          <p:cNvPr id="93" name="Obraz 92"/>
          <p:cNvPicPr>
            <a:picLocks noChangeAspect="1"/>
          </p:cNvPicPr>
          <p:nvPr/>
        </p:nvPicPr>
        <p:blipFill>
          <a:blip r:embed="rId2"/>
          <a:stretch>
            <a:fillRect/>
          </a:stretch>
        </p:blipFill>
        <p:spPr>
          <a:xfrm>
            <a:off x="704850" y="4171950"/>
            <a:ext cx="123825" cy="123825"/>
          </a:xfrm>
          <a:prstGeom prst="rect">
            <a:avLst/>
          </a:prstGeom>
          <a:noFill/>
        </p:spPr>
      </p:pic>
      <p:pic>
        <p:nvPicPr>
          <p:cNvPr id="94" name="Obraz 93"/>
          <p:cNvPicPr>
            <a:picLocks noChangeAspect="1"/>
          </p:cNvPicPr>
          <p:nvPr/>
        </p:nvPicPr>
        <p:blipFill>
          <a:blip r:embed="rId3"/>
          <a:stretch>
            <a:fillRect/>
          </a:stretch>
        </p:blipFill>
        <p:spPr>
          <a:xfrm>
            <a:off x="828675" y="4171950"/>
            <a:ext cx="123825" cy="123825"/>
          </a:xfrm>
          <a:prstGeom prst="rect">
            <a:avLst/>
          </a:prstGeom>
          <a:noFill/>
        </p:spPr>
      </p:pic>
      <p:pic>
        <p:nvPicPr>
          <p:cNvPr id="95" name="Obraz 94"/>
          <p:cNvPicPr>
            <a:picLocks noChangeAspect="1"/>
          </p:cNvPicPr>
          <p:nvPr/>
        </p:nvPicPr>
        <p:blipFill>
          <a:blip r:embed="rId3"/>
          <a:stretch>
            <a:fillRect/>
          </a:stretch>
        </p:blipFill>
        <p:spPr>
          <a:xfrm>
            <a:off x="952500" y="4171950"/>
            <a:ext cx="123825" cy="123825"/>
          </a:xfrm>
          <a:prstGeom prst="rect">
            <a:avLst/>
          </a:prstGeom>
          <a:noFill/>
        </p:spPr>
      </p:pic>
      <p:pic>
        <p:nvPicPr>
          <p:cNvPr id="96" name="Obraz 95"/>
          <p:cNvPicPr>
            <a:picLocks noChangeAspect="1"/>
          </p:cNvPicPr>
          <p:nvPr/>
        </p:nvPicPr>
        <p:blipFill>
          <a:blip r:embed="rId3"/>
          <a:stretch>
            <a:fillRect/>
          </a:stretch>
        </p:blipFill>
        <p:spPr>
          <a:xfrm>
            <a:off x="1076325" y="4171950"/>
            <a:ext cx="123825" cy="123825"/>
          </a:xfrm>
          <a:prstGeom prst="rect">
            <a:avLst/>
          </a:prstGeom>
          <a:noFill/>
        </p:spPr>
      </p:pic>
      <p:pic>
        <p:nvPicPr>
          <p:cNvPr id="97" name="Obraz 96"/>
          <p:cNvPicPr>
            <a:picLocks noChangeAspect="1"/>
          </p:cNvPicPr>
          <p:nvPr/>
        </p:nvPicPr>
        <p:blipFill>
          <a:blip r:embed="rId3"/>
          <a:stretch>
            <a:fillRect/>
          </a:stretch>
        </p:blipFill>
        <p:spPr>
          <a:xfrm>
            <a:off x="1200150" y="4171950"/>
            <a:ext cx="123825" cy="123825"/>
          </a:xfrm>
          <a:prstGeom prst="rect">
            <a:avLst/>
          </a:prstGeom>
          <a:noFill/>
        </p:spPr>
      </p:pic>
      <p:pic>
        <p:nvPicPr>
          <p:cNvPr id="98" name="Obraz 97"/>
          <p:cNvPicPr>
            <a:picLocks noChangeAspect="1"/>
          </p:cNvPicPr>
          <p:nvPr/>
        </p:nvPicPr>
        <p:blipFill>
          <a:blip r:embed="rId3"/>
          <a:stretch>
            <a:fillRect/>
          </a:stretch>
        </p:blipFill>
        <p:spPr>
          <a:xfrm>
            <a:off x="1323975" y="4171950"/>
            <a:ext cx="123825" cy="123825"/>
          </a:xfrm>
          <a:prstGeom prst="rect">
            <a:avLst/>
          </a:prstGeom>
          <a:noFill/>
        </p:spPr>
      </p:pic>
      <p:pic>
        <p:nvPicPr>
          <p:cNvPr id="99" name="Obraz 98"/>
          <p:cNvPicPr>
            <a:picLocks noChangeAspect="1"/>
          </p:cNvPicPr>
          <p:nvPr/>
        </p:nvPicPr>
        <p:blipFill>
          <a:blip r:embed="rId3"/>
          <a:stretch>
            <a:fillRect/>
          </a:stretch>
        </p:blipFill>
        <p:spPr>
          <a:xfrm>
            <a:off x="1447800" y="4171950"/>
            <a:ext cx="123825" cy="123825"/>
          </a:xfrm>
          <a:prstGeom prst="rect">
            <a:avLst/>
          </a:prstGeom>
          <a:noFill/>
        </p:spPr>
      </p:pic>
      <p:pic>
        <p:nvPicPr>
          <p:cNvPr id="100" name="Obraz 99"/>
          <p:cNvPicPr>
            <a:picLocks noChangeAspect="1"/>
          </p:cNvPicPr>
          <p:nvPr/>
        </p:nvPicPr>
        <p:blipFill>
          <a:blip r:embed="rId3"/>
          <a:stretch>
            <a:fillRect/>
          </a:stretch>
        </p:blipFill>
        <p:spPr>
          <a:xfrm>
            <a:off x="1571625" y="4171950"/>
            <a:ext cx="123825" cy="123825"/>
          </a:xfrm>
          <a:prstGeom prst="rect">
            <a:avLst/>
          </a:prstGeom>
          <a:noFill/>
        </p:spPr>
      </p:pic>
      <p:pic>
        <p:nvPicPr>
          <p:cNvPr id="101" name="Obraz 100"/>
          <p:cNvPicPr>
            <a:picLocks noChangeAspect="1"/>
          </p:cNvPicPr>
          <p:nvPr/>
        </p:nvPicPr>
        <p:blipFill>
          <a:blip r:embed="rId3"/>
          <a:stretch>
            <a:fillRect/>
          </a:stretch>
        </p:blipFill>
        <p:spPr>
          <a:xfrm>
            <a:off x="1695450" y="4171950"/>
            <a:ext cx="123825" cy="123825"/>
          </a:xfrm>
          <a:prstGeom prst="rect">
            <a:avLst/>
          </a:prstGeom>
          <a:noFill/>
        </p:spPr>
      </p:pic>
      <p:pic>
        <p:nvPicPr>
          <p:cNvPr id="102" name="Obraz 101"/>
          <p:cNvPicPr>
            <a:picLocks noChangeAspect="1"/>
          </p:cNvPicPr>
          <p:nvPr/>
        </p:nvPicPr>
        <p:blipFill>
          <a:blip r:embed="rId2"/>
          <a:stretch>
            <a:fillRect/>
          </a:stretch>
        </p:blipFill>
        <p:spPr>
          <a:xfrm>
            <a:off x="1819275" y="4171950"/>
            <a:ext cx="123825" cy="123825"/>
          </a:xfrm>
          <a:prstGeom prst="rect">
            <a:avLst/>
          </a:prstGeom>
          <a:noFill/>
        </p:spPr>
      </p:pic>
      <p:sp>
        <p:nvSpPr>
          <p:cNvPr id="103" name="pole tekstowe 102"/>
          <p:cNvSpPr txBox="1"/>
          <p:nvPr/>
        </p:nvSpPr>
        <p:spPr>
          <a:xfrm>
            <a:off x="190500" y="714375"/>
            <a:ext cx="8763000" cy="47625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1500" b="1" u="none" spc="0">
                <a:solidFill>
                  <a:srgbClr val="000000">
                    <a:alpha val="100000"/>
                  </a:srgbClr>
                </a:solidFill>
                <a:latin typeface="Calibri"/>
              </a:rPr>
              <a:t>Czy są Państwo dumni, że są mieszkańcami Gminy? 1/2</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714375"/>
          <a:ext cx="8953500" cy="4343400"/>
          <a:chOff x="190500" y="714375"/>
          <a:chExt cx="8953500" cy="4343400"/>
        </a:xfrm>
      </p:grpSpPr>
      <p:pic>
        <p:nvPicPr>
          <p:cNvPr id="3" name="Obraz 2"/>
          <p:cNvPicPr>
            <a:picLocks noChangeAspect="1"/>
          </p:cNvPicPr>
          <p:nvPr/>
        </p:nvPicPr>
        <p:blipFill>
          <a:blip r:embed="rId2"/>
          <a:stretch>
            <a:fillRect/>
          </a:stretch>
        </p:blipFill>
        <p:spPr>
          <a:xfrm>
            <a:off x="285750" y="1428750"/>
            <a:ext cx="8572500" cy="2914650"/>
          </a:xfrm>
          <a:prstGeom prst="rect">
            <a:avLst/>
          </a:prstGeom>
          <a:noFill/>
          <a:ln w="0" cap="flat" cmpd="sng" algn="ctr">
            <a:solidFill>
              <a:srgbClr val="000000">
                <a:alpha val="100000"/>
              </a:srgbClr>
            </a:solidFill>
            <a:prstDash val="solid"/>
            <a:round/>
            <a:headEnd type="none" w="med" len="med"/>
            <a:tailEnd type="none" w="med" len="med"/>
          </a:ln>
        </p:spPr>
      </p:pic>
      <p:sp>
        <p:nvSpPr>
          <p:cNvPr id="2" name="pole tekstowe 1"/>
          <p:cNvSpPr txBox="1"/>
          <p:nvPr/>
        </p:nvSpPr>
        <p:spPr>
          <a:xfrm>
            <a:off x="190500" y="714375"/>
            <a:ext cx="8763000" cy="47625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1500" b="1" u="none" spc="0">
                <a:solidFill>
                  <a:srgbClr val="000000">
                    <a:alpha val="100000"/>
                  </a:srgbClr>
                </a:solidFill>
                <a:latin typeface="Calibri"/>
              </a:rPr>
              <a:t>Czy są Państwo dumni, że są mieszkańcami Gminy? 2/2</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714375"/>
          <a:ext cx="7334250" cy="2143125"/>
          <a:chOff x="190500" y="714375"/>
          <a:chExt cx="7334250" cy="2143125"/>
        </a:xfrm>
      </p:grpSpPr>
      <p:sp>
        <p:nvSpPr>
          <p:cNvPr id="4" name="pole tekstowe 3"/>
          <p:cNvSpPr txBox="1"/>
          <p:nvPr/>
        </p:nvSpPr>
        <p:spPr>
          <a:xfrm>
            <a:off x="190500" y="1190625"/>
            <a:ext cx="3810000" cy="95250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900" i="1" u="none" spc="0">
                <a:solidFill>
                  <a:srgbClr val="000000">
                    <a:alpha val="100000"/>
                  </a:srgbClr>
                </a:solidFill>
                <a:latin typeface="Calibri"/>
              </a:rPr>
              <a:t>Pytanie otwarte, odpowiedziano 191x, brak odpowiedzi 0x</a:t>
            </a:r>
          </a:p>
        </p:txBody>
      </p:sp>
      <p:sp>
        <p:nvSpPr>
          <p:cNvPr id="2" name="pole tekstowe 1"/>
          <p:cNvSpPr txBox="1"/>
          <p:nvPr/>
        </p:nvSpPr>
        <p:spPr>
          <a:xfrm>
            <a:off x="190500" y="714375"/>
            <a:ext cx="7143750" cy="76200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1500" b="1" u="none" spc="0">
                <a:solidFill>
                  <a:srgbClr val="000000">
                    <a:alpha val="100000"/>
                  </a:srgbClr>
                </a:solidFill>
                <a:latin typeface="Calibri"/>
              </a:rPr>
              <a:t>Jakie działania w obszarze sportu, a także kultury uznaje Pani/Pan za konieczne do wprowadzenia w naszej Gminie?</a:t>
            </a:r>
          </a:p>
        </p:txBody>
      </p:sp>
      <p:graphicFrame>
        <p:nvGraphicFramePr>
          <p:cNvPr id="3" name="Tabela 2"/>
          <p:cNvGraphicFramePr>
            <a:graphicFrameLocks noGrp="1"/>
          </p:cNvGraphicFramePr>
          <p:nvPr/>
        </p:nvGraphicFramePr>
        <p:xfrm>
          <a:off x="285750" y="1428750"/>
          <a:ext cx="8572500" cy="332232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0" marR="0" lvl="0" indent="0" algn="l" rtl="0" fontAlgn="base">
                        <a:lnSpc>
                          <a:spcPct val="100000"/>
                        </a:lnSpc>
                        <a:spcBef>
                          <a:spcPts val="0"/>
                        </a:spcBef>
                        <a:spcAft>
                          <a:spcPts val="0"/>
                        </a:spcAft>
                      </a:pPr>
                      <a:endParaRPr/>
                    </a:p>
                  </a:txBody>
                  <a:tcPr marL="0" marR="0" marT="0" marB="0">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Aby móc rozwijać jakieś sporty potrzebne jest to tego przystosowane miejsce (sala gimnastyczna czy hala, orlik itp). A nie tragicznie wyglądająca sala gimnastyczna w podstawówce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Aktywizacja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mniejszej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grupy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dzieci</a:t>
                      </a:r>
                      <a:r>
                        <a:rPr lang="en-US" sz="1000" u="none" spc="0" dirty="0">
                          <a:solidFill>
                            <a:srgbClr val="000000">
                              <a:alpha val="100000"/>
                            </a:srgbClr>
                          </a:solidFill>
                          <a:latin typeface="Calibri"/>
                        </a:rPr>
                        <a:t> np od 2 </a:t>
                      </a:r>
                      <a:r>
                        <a:rPr lang="en-US" sz="1000" u="none" spc="0" dirty="0" err="1">
                          <a:solidFill>
                            <a:srgbClr val="000000">
                              <a:alpha val="100000"/>
                            </a:srgbClr>
                          </a:solidFill>
                          <a:latin typeface="Calibri"/>
                        </a:rPr>
                        <a:t>lat</a:t>
                      </a:r>
                      <a:endParaRPr lang="en-US" sz="1000" u="none" spc="0" dirty="0">
                        <a:solidFill>
                          <a:srgbClr val="000000">
                            <a:alpha val="100000"/>
                          </a:srgbClr>
                        </a:solidFill>
                        <a:latin typeface="Calibri"/>
                      </a:endParaRP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Ankieta ma zbyt liczne pytania na zbyt wiele tematów/zagadnień. Mieszkaniec nie może być ekspertem w każdej dziedzinie.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Basen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Basen czynny cały rok</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Boisko ,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Boisko, bieżnia, teren z uwzględnieniem skoku w dal</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Boisko dla dzieci i młodzieży 🙂 Joga dla osób starszych za minimalną kwotę tak jak w sąsiedniej gminie bo różnice płaci urząd !!! Co z tego że mamy dom kultury ale seniora nie stać!!!</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Boisko na którym nasze dzieci i młodzież mogli by się wykazać swoimi umiejętnościami oraz miejsce gdzie młodzi ludzie mogliby się spotykać i wzajemnie wymienić się swoimi zainteresowaniami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Boisko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sztuczna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nawierzchnia</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bl>
          </a:graphicData>
        </a:graphic>
      </p:graphicFrame>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6195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hali sportowej, sala gimnastyczna też kiepska, orlik zaniedbany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sali gimnastycznej</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sali sportowej ,pełnowymiarowej. Ścieżki rowerowe .Park linowy .Organizowanie wycieczek , np zwiedzanie Dolnego Śląska. Spotkanie poznaj historie Międzybórz.</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Budowa Hali, orlika w Międzybórzu</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Budowa hali sportowej</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budowa hali sportowo widowiskowej i innych ogólnodostępnych obiektów sportowych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Budowa hali widowiskowo sportowej</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Budowa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hali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widowiskowo-sportowej</a:t>
                      </a:r>
                      <a:r>
                        <a:rPr lang="en-US" sz="1000" u="none" spc="0" dirty="0">
                          <a:solidFill>
                            <a:srgbClr val="000000">
                              <a:alpha val="100000"/>
                            </a:srgbClr>
                          </a:solidFill>
                          <a:latin typeface="Calibri"/>
                        </a:rPr>
                        <a:t> a </a:t>
                      </a:r>
                      <a:r>
                        <a:rPr lang="en-US" sz="1000" u="none" spc="0" dirty="0" err="1">
                          <a:solidFill>
                            <a:srgbClr val="000000">
                              <a:alpha val="100000"/>
                            </a:srgbClr>
                          </a:solidFill>
                          <a:latin typeface="Calibri"/>
                        </a:rPr>
                        <a:t>także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wyznaczenie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szlaków</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turystycznych</a:t>
                      </a:r>
                      <a:r>
                        <a:rPr lang="en-US" sz="1000" u="none" spc="0" dirty="0">
                          <a:solidFill>
                            <a:srgbClr val="000000">
                              <a:alpha val="100000"/>
                            </a:srgbClr>
                          </a:solidFill>
                          <a:latin typeface="Calibri"/>
                        </a:rPr>
                        <a:t> do </a:t>
                      </a:r>
                      <a:r>
                        <a:rPr lang="en-US" sz="1000" u="none" spc="0" dirty="0" err="1">
                          <a:solidFill>
                            <a:srgbClr val="000000">
                              <a:alpha val="100000"/>
                            </a:srgbClr>
                          </a:solidFill>
                          <a:latin typeface="Calibri"/>
                        </a:rPr>
                        <a:t>największych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atrakcji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miasta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gminy</a:t>
                      </a:r>
                      <a:r>
                        <a:rPr lang="en-US" sz="1000" u="none" spc="0" dirty="0">
                          <a:solidFill>
                            <a:srgbClr val="000000">
                              <a:alpha val="100000"/>
                            </a:srgbClr>
                          </a:solidFill>
                          <a:latin typeface="Calibri"/>
                        </a:rPr>
                        <a:t> z </a:t>
                      </a:r>
                      <a:r>
                        <a:rPr lang="en-US" sz="1000" u="none" spc="0" dirty="0" err="1">
                          <a:solidFill>
                            <a:srgbClr val="000000">
                              <a:alpha val="100000"/>
                            </a:srgbClr>
                          </a:solidFill>
                          <a:latin typeface="Calibri"/>
                        </a:rPr>
                        <a:t>centralnym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drogowskazem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rynku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miasta</a:t>
                      </a:r>
                      <a:endParaRPr lang="en-US" sz="1000" u="none" spc="0" dirty="0">
                        <a:solidFill>
                          <a:srgbClr val="000000">
                            <a:alpha val="100000"/>
                          </a:srgbClr>
                        </a:solidFill>
                        <a:latin typeface="Calibri"/>
                      </a:endParaRP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budowa infrastruktury
brak odpowiedniego miejsca na organizację wydarzeń kulturalnych i sportowych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Budowa infrastruktury sportowo-rekreacyjnej.</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Budowa miejsc spotkań dla  młodych , budowa boiska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Budowa sali widowiskowo-sportowej.
Śmiało można połączyć obszar sportu i kultury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Budowa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ścieżek</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rowerowych</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5814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Budowa ścieżek rowerowych żeby można podziwiać obszary wiejskie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Budowa siłowni, może łyżwy na terenie Basenu, chociaż wyobrażam sobie że może być to skomplikowane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Budowa skateparku . Polepszenie stanu parków . Basen miejski zrobić miejscem spotkań młodzieży i dorosłych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Centrum Kultury działa bardzo sprawnie. To jedyna instytucja, w której coś się dzieje. A brak hali, boisk sportowych, ścieżek rowerowych bardzo doskwiera szczególnie teraz zimą kiedy dzieci ćwiczą w śniegu i deszczu.</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Cokolwiek,co zaangażuje naszą młodzież i da im możliwość rozwoju a także rozrywki. Dla ludzi starszych i małych dzieci wychodzi znacznie więcej inicjatyw niż właśnie dla nastolatków.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Cykliczne imprezy dla seniorów (zabawy taneczne, wspólne warsztaty, pogadanki na tematy dla nich ważne). Poszerzenie oferty sportowej dla młodzieży i dzieci (nie każdy marzy aby być piłkarzem) poprzez stworzenie infrastruktury dla dzieciaków tj. Skate park, pump truck. Zajęcia dla najmłodszych dzieci.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Dni Międzyborza, różnorakie festyny, świąteczne koncerty, koncerty prawdziwych gwiazd, lodowisko, basen, mecze amatorskie.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Dotowanie przez Gmnię zajęć sportowych pozalekcyjnych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Hala sportowa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Hala sportowa dla sportowców.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Hala sportowa nie tylko w Międzyborzu ale zadbać o boiska i place zabaw na sołectwach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Hala sportowa, ścieżki rowerowe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Hala sportowa, ścieżki rowerowe, kino plenerowe, więcej kabaretów i stand-up</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8862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Hala widowiskowa która zapewniłaby liczniejsze spektakle, koncerty, możliwość organizacji większych wydarzeń w mieście.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Halę sportową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hmm</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ilość boisk wystarczająca, najczęściej stoją puste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Jak wcześniej, zapewnienie dzieciom zajęć rozwijających- ale na poziomie. Obecne tańce czy lekcje muzyki są bardzo przeciętne. Nie ma zajęć plastycznych dla zaawansowanych. W Domu Kultury śmierdzi papierosami, bo pracownicy palą wewnątrz, nie jest to miejsce przyjemne dla dzieci. 
Sport jest dobrze rozwinięty, potrzeba tylko miejsca gdzie będzie można trenować bez konfliktów (hala sportowa, siłownia- płatna, przynosząca korzyści, ew. Skatepark- to byłby już luksus;)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jest dobrze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Jestem mieszkańcem Bukowiny i życzyłbym sobie dostępu do orlika.  Codziennego dostępu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Jest ok</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Jest wystarczajace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Każde działania skoro nic się nie dzieje.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Koncerty zespołów, wydarzenia łączące mieszkancow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Kultura - odpowiedź w pytaniu 2 i 9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Mało jest co do rozwoju młodzieży.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6576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miejsce dla aktywnego spędzania czasu dla młodzieży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miejsce do aktywnego spędzania czasu</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Myślę że jest ok</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Naprawa boisk na wsiach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Naprawdę fantastycznie byłoby mieć sale sportowa i siłownię, nie musielibyśmy korzystać i zostawiać pieniędzy właśnie w sąsiednich gminach. Tak wiele osób uprawia sport, nacisk jest także na uprawianie sportu, więc byłoby to idealne miejsce. Jeśli chodzi o kulturę,  ciężko powiedzieć. Więcej imprez kulturalnych. Ludzie mają potrzebę się bawić.</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lubię sportu</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mam zdania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mam zdania..nie uczestniczę w żadnych imprezach w gminie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wiem</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Niewiem</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No hala widowiskowo sportowa.no i zima bo niem gdzie wyjść.Moze takie lodowisko jak ma Twardogóra.gdzies obok dom kultury.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Nowe zajęcia, nie oklepane.  Dużym atutem byłaby szermierka, samoobrona, koncerty plenerowe lub w kościele ewangelickim.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Objazdowe kino, rozbudowa budynku MGOK, zajęcia dla dorosłych, np. Zumba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5052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Od czasu do czasu mógłby być jakiś kabaret , koncert ale nie ma gdzie...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Odchudzenie sołtysów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Odnowienie stadionu</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Oprócz zenitu to nic nie ma w Międzyborzu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Organizowanie więcej festynów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Orlik,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Orlik-budowa, więcej zajęć darmowych dla wszystkich,a nie tylko dla znajomych w mgok, ścieżki rowerowe,boisko szkolne to porażka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Otwarcie siłowni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Ovbjazdowe kino skyt park dla rowerów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Park rekreacji dla młodzieży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Pomieszczenie/salka sportowa na treningi itp. 
Udostępnienie części stadionu miejskiego do gry w piłkę.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poprawa dostępności do obiektów sportowych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Powinno powstać kino i basen a w sezonie zimowym lodowisko</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5433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Powrót do „Dni Międzyborza.”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Powstanie jakiejś siłowni zamkniętej, kina jakieś objazdowe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powstanie orlika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Powstanie  Uniwersytetu Trzeciego Wieku dla naszych emerytów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Promowanie biegania i ruchu ogólnie pojętego u dzieci i młodzieży.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przedstawienie oferty sportowo - kulturalnej. informowanie mieszkańców o możliwościach skorzystania z takiej oferty. Może konieczne jest otwarcie sal gimnastycznych dla osób starszych, seniorów. Warto pomyśleć o wybudowaniu sali widowiskowo - sportowej.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przywrócenie Dni Międzyborza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Remont stadionu, ławek, szatni, więcej eventów, lepszy marketing - informacje o jakichkolwiek wydarzeniach nie docierają do mieszkancow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renowacja boisk przy szkole podstawowej
zwiększenie ilości i jakości zajęć w MGOK</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Rozbudowa boiska sportowego.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Rozwoj turystyczny, ścieżki rowerowe modernizacja  infrastruktury, projekty spoleczne które.integruja społeczność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sala gimnastyczna, hala, basen</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sale gimnastyczne w szkołach wiejskich, dodatkowe zajęcia sportowe, lepiej wyposażone orliki, szkoły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7719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Sale sportowe róży szkołach wiejskich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Ścieżki rowerowe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Ścieżki rowerowe i więcej koncertów bądź spektakli w Domu Kultury dla szerszego kręgów od iorcow wprowadzenie nowości i odejście od niektórych wydarzeń które trwają lata a nie wnosza nic nowego np palmy to już taki przymus dla sołectw są szkoły niech to będzie konkurs między klasami szkołami i przedszkolem od tego są zajęcia techniczne i plastyczne w szkolach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Ścieżki rowerowe, które skomunikuje wszystkie wsie w gminie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Ścieżki rowerowe ,szeroko rozumiana kultura w gminie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Siłownia dostępna dla każdego chętnego, ścieżki rowerowe, stworzenie takich warunków w obszarze kultury aby zapewnić dostęp do zajęć rozwijających dzieci i młodzież, dostęp do tzw.kultury wyższej, nowości wydawniczych itd.</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Siłownia i basen kryty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Silownia z prawdziwego zdarzenia bylaby czyms świetnym, odnosnie innych sportów trudno mi sie wypowiedzieć. W zwaiazku z kulturą, moze przydałoby sie kino objazdowe od czasu do czasu, rowniez dla najmłodszych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Skate park i nowe wieksze boisko zadaszone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Skierowane do młodzieży konkursy i przeglądy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Słabo funkcjonuje dom kultury w porównaniu do innych miasteczek. Klub zenit chyba nie warto komentować? Lepiej dzieci zawieść do innych klubów niż mają uczyć zachowań reprezentacji tego klubu</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Sport</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Sport jest ok a kultura może kino w domu kultury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8481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Sportowo jest ok. Proponuje zachęcić prywatnego przedsiębiorcę do otwarcia kawiarni/baru na świeżym powietrzu dla mieszkańców, ala beach bary np w parku</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Sportu nie wiem. P. dyrektor może zmienić cały czas nazwkamze Burmistrz nie daje pieniędzy. A w pobliskich gminach sobie radzą z innych projektów.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Stworzenia zajęć innych niż piłka nożna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stworzenie obiektu sportowego na treningi dzieci w różnych dziedzinach sportu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Teatr, basen, siatkówka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trudno troche się wypowiedzieć, bo mam swoją rutynę, ale:
- wieczorne biegania (grupowe, jeśli jakość powietrza pozwoli) - ile ludzi biega/chodzi w stronę na Kąty Śląskie
- może siłownia / fitness 'z prawdziwego zdarzenia'
- otworzyć sale szkolną na siatkówkę, koszykówkę, tenis w nocy (dla ludzi którzy pracują - 19-22)</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Trudno wskazać.</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Udostępnienia hali sportowej po zajęciach pozalekcyjnych dla gdy dla dzieci i młodzieży.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Utrzymanie obiektu sportowego przy ul wrocławskiej w odpowiedniej kondycji ,przypomnę że w tej chwili większość kosztów pokrywa prywatna osoba. Ułatwienie do korzystania z obiektu mieszkańców gminy.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uważam, że kulturalnie Dom Kultury jest bardzo sprawny, sportowo to ne wiem</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Według mnie jest ok</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 gminie Międzybórz brakuję takich miejsc jak hala sportowa czy basen. Moim zdaniem powstanie takich miejsc byłoby dla mieszkańców dużym udogodnieniem.</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Więcej festynów angażujących mieszkańców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43434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Więcej imprez sportowych i rekreacyjnych.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Więcej infrastruktury sportowej,sala gimnastyczna,boisko orlik,rozbudowa sceny na występy artystow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Więcej klubów sportowych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Więcej zajęć dodatkowych bezplatych dla młodziezy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Więc miejsc dla dzieci palce zabaw jakiś może skate park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Wieczorowe i weekendowe zajęcia sportowe, umożliwienie korzystania z siłowni, sali gimnastycznej, warsztaty zajęciowe, kino objazdowe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Większa różnorodność sportów, zajęcia inne niż piłka nożna.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 naszej gminie  jedynym sportem który jest rozpowszechniany to piłka nożna rozumiem jest to bardzo spopularyzowany Sport lecz jest wiele sportów które odbywa się w naszej gminie od taekwondo ,strzelnica ,tenis stołowy tylko mało osób wie o tych sportach ponieważ jedynym sportem który jest rozpowszechniany w naszej gminie jest to piłka nożna która też jest można by powiedzieć trochę bardziej prywatną działalnością nasza gmina mogłaby usunąć z innych sportów jak piłka siatkowa czy też zajęcia z koszykówki mogłyby być też jakikolwiek inny sporty tenis ziemny akrobatyka taniec balet unihokej. Jest wiele młodych osób które jeżdżą na zajęcia tego typu to innych miejscowości bo nasza gmina nie ma warunków na to by rozwijać te kompetencje sportowe. A nasza gmina trzyma się tylko jednego sportu który jest rozpowszechniony na większą skalę czyli piłka nożna i jest wiele osób które niezbyt interesują się tą piłką nożną więc szukają innych sportów w innych miejscowościach innych gminach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 obszarze sportu, tak jak wcześniej wspomniane, miejsce gdzie możnaby faktycznie ten sport uprawiać typu siłownia dostępna dla wszystkich. Na ten moment również oferta zajęć grupowych dla dorosłych jest uboga, z tego co kojarzę jest tylko joga i aerobik w MGOK</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Wprowadzenie pikników rodzinnych ,Dni Międzybórza takie jak były dawniej ,zorganizowanie coś fajnego dla młodych ludzi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Wsparcie dla organizacji pozarządowych, koordynacja ich działania np. poprzez utworzenie forum dla tych organizacji.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Wybudowanie hali sportowej.
Dlaczego nie ma kawiarni, miejsca gdzie można usiąść i się z kimś spotkać? Jedna restauracja z cenami zdecydowanie za wysokimi jak na naszą gminę.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Wybudowanie hali sportowo- widowiskowej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42291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Wybudowanie placów zabaw, zwiększenie wydarzeń kulturowych,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Wykorzystanie miejsc 
dla wszystkich i starszych i młodszych. Plac zabaw, miejsce do jazdy na rolkach deskorolkach.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Wzbogacenie oferty zajęć sportowych, poprawa warunków do ćwiczeń na boisku i salach w SP</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Żadne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Żadne nie są konieczne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Zajęcia są dostępne w domu kultury, akademia w zenicie. Na pewno więcej uwagi trzeba poświęcić młodym sportowcom w szkołach. Większe zaangażowanie miasta w zajęcia dodatkowe, wyjazdy itd. - problem ten sam brak pieniędzy.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Zajęcia sportowe dla dzieci i młodzieży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Zawody sportowe na terenie gminy, akcje charytatywne, koncerty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Zdecydowanie mocniej wesprzeć te instytucje finansowo.</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Zmiana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dyrekcji</a:t>
                      </a:r>
                      <a:r>
                        <a:rPr lang="en-US" sz="1000" u="none" spc="0" dirty="0">
                          <a:solidFill>
                            <a:srgbClr val="000000">
                              <a:alpha val="100000"/>
                            </a:srgbClr>
                          </a:solidFill>
                          <a:latin typeface="Calibri"/>
                        </a:rPr>
                        <a:t> - </a:t>
                      </a:r>
                      <a:r>
                        <a:rPr lang="en-US" sz="1000" u="none" spc="0" dirty="0" err="1">
                          <a:solidFill>
                            <a:srgbClr val="000000">
                              <a:alpha val="100000"/>
                            </a:srgbClr>
                          </a:solidFill>
                          <a:latin typeface="Calibri"/>
                        </a:rPr>
                        <a:t>domu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kultury</a:t>
                      </a:r>
                      <a:r>
                        <a:rPr lang="en-US" sz="1000" u="none" spc="0" dirty="0">
                          <a:solidFill>
                            <a:srgbClr val="000000">
                              <a:alpha val="100000"/>
                            </a:srgbClr>
                          </a:solidFill>
                          <a:latin typeface="Calibri"/>
                        </a:rPr>
                        <a:t>. Od </a:t>
                      </a:r>
                      <a:r>
                        <a:rPr lang="en-US" sz="1000" u="none" spc="0" dirty="0" err="1">
                          <a:solidFill>
                            <a:srgbClr val="000000">
                              <a:alpha val="100000"/>
                            </a:srgbClr>
                          </a:solidFill>
                          <a:latin typeface="Calibri"/>
                        </a:rPr>
                        <a:t>długiego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czasu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jednostka</a:t>
                      </a:r>
                      <a:r>
                        <a:rPr lang="en-US" sz="1000" u="none" spc="0" dirty="0">
                          <a:solidFill>
                            <a:srgbClr val="000000">
                              <a:alpha val="100000"/>
                            </a:srgbClr>
                          </a:solidFill>
                          <a:latin typeface="Calibri"/>
                        </a:rPr>
                        <a:t> ta </a:t>
                      </a:r>
                      <a:r>
                        <a:rPr lang="en-US" sz="1000" u="none" spc="0" dirty="0" err="1">
                          <a:solidFill>
                            <a:srgbClr val="000000">
                              <a:alpha val="100000"/>
                            </a:srgbClr>
                          </a:solidFill>
                          <a:latin typeface="Calibri"/>
                        </a:rPr>
                        <a:t>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przynosi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żadnych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poważnych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kulturalnych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efektów</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Zbijanie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karmników</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czy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jakiś</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Stend'uper</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nieznany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którego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przyszło</a:t>
                      </a:r>
                      <a:r>
                        <a:rPr lang="en-US" sz="1000" u="none" spc="0" dirty="0">
                          <a:solidFill>
                            <a:srgbClr val="000000">
                              <a:alpha val="100000"/>
                            </a:srgbClr>
                          </a:solidFill>
                          <a:latin typeface="Calibri"/>
                        </a:rPr>
                        <a:t> 6 </a:t>
                      </a:r>
                      <a:r>
                        <a:rPr lang="en-US" sz="1000" u="none" spc="0" dirty="0" err="1">
                          <a:solidFill>
                            <a:srgbClr val="000000">
                              <a:alpha val="100000"/>
                            </a:srgbClr>
                          </a:solidFill>
                          <a:latin typeface="Calibri"/>
                        </a:rPr>
                        <a:t>osób</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Ośrodek</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kultury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powinien</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lepszy</a:t>
                      </a:r>
                      <a:r>
                        <a:rPr lang="en-US" sz="1000" u="none" spc="0" dirty="0">
                          <a:solidFill>
                            <a:srgbClr val="000000">
                              <a:alpha val="100000"/>
                            </a:srgbClr>
                          </a:solidFill>
                          <a:latin typeface="Calibri"/>
                        </a:rPr>
                        <a:t> marketing -  a </a:t>
                      </a:r>
                      <a:r>
                        <a:rPr lang="en-US" sz="1000" u="none" spc="0" dirty="0" err="1">
                          <a:solidFill>
                            <a:srgbClr val="000000">
                              <a:alpha val="100000"/>
                            </a:srgbClr>
                          </a:solidFill>
                          <a:latin typeface="Calibri"/>
                        </a:rPr>
                        <a:t>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plakaty</a:t>
                      </a:r>
                      <a:r>
                        <a:rPr lang="en-US" sz="1000" u="none" spc="0" dirty="0">
                          <a:solidFill>
                            <a:srgbClr val="000000">
                              <a:alpha val="100000"/>
                            </a:srgbClr>
                          </a:solidFill>
                          <a:latin typeface="Calibri"/>
                        </a:rPr>
                        <a:t> z </a:t>
                      </a:r>
                      <a:r>
                        <a:rPr lang="en-US" sz="1000" u="none" spc="0" dirty="0" err="1">
                          <a:solidFill>
                            <a:srgbClr val="000000">
                              <a:alpha val="100000"/>
                            </a:srgbClr>
                          </a:solidFill>
                          <a:latin typeface="Calibri"/>
                        </a:rPr>
                        <a:t>painta</a:t>
                      </a:r>
                      <a:r>
                        <a:rPr lang="en-US" sz="1000" u="none" spc="0" dirty="0">
                          <a:solidFill>
                            <a:srgbClr val="000000">
                              <a:alpha val="100000"/>
                            </a:srgbClr>
                          </a:solidFill>
                          <a:latin typeface="Calibri"/>
                        </a:rPr>
                        <a:t>" to </a:t>
                      </a:r>
                      <a:r>
                        <a:rPr lang="en-US" sz="1000" u="none" spc="0" dirty="0" err="1">
                          <a:solidFill>
                            <a:srgbClr val="000000">
                              <a:alpha val="100000"/>
                            </a:srgbClr>
                          </a:solidFill>
                          <a:latin typeface="Calibri"/>
                        </a:rPr>
                        <a:t>pokazuje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jaki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poziom</a:t>
                      </a:r>
                      <a:r>
                        <a:rPr lang="en-US" sz="1000" u="none" spc="0" dirty="0">
                          <a:solidFill>
                            <a:srgbClr val="000000">
                              <a:alpha val="100000"/>
                            </a:srgbClr>
                          </a:solidFill>
                          <a:latin typeface="Calibri"/>
                        </a:rPr>
                        <a:t> kultur </a:t>
                      </a:r>
                      <a:r>
                        <a:rPr lang="en-US" sz="1000" u="none" spc="0" dirty="0" err="1">
                          <a:solidFill>
                            <a:srgbClr val="000000">
                              <a:alpha val="100000"/>
                            </a:srgbClr>
                          </a:solidFill>
                          <a:latin typeface="Calibri"/>
                        </a:rPr>
                        <a:t>mamy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Utrzymanie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tej</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instytucji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pochłania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pieniądze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podatników</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Rozumiem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że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gmina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musi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mieć</a:t>
                      </a:r>
                      <a:r>
                        <a:rPr lang="en-US" sz="1000" u="none" spc="0" dirty="0">
                          <a:solidFill>
                            <a:srgbClr val="000000">
                              <a:alpha val="100000"/>
                            </a:srgbClr>
                          </a:solidFill>
                          <a:latin typeface="Calibri"/>
                        </a:rPr>
                        <a:t> sale </a:t>
                      </a:r>
                      <a:r>
                        <a:rPr lang="en-US" sz="1000" u="none" spc="0" dirty="0" err="1">
                          <a:solidFill>
                            <a:srgbClr val="000000">
                              <a:alpha val="100000"/>
                            </a:srgbClr>
                          </a:solidFill>
                          <a:latin typeface="Calibri"/>
                        </a:rPr>
                        <a:t>sesyjną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Wielki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ekran</a:t>
                      </a:r>
                      <a:r>
                        <a:rPr lang="en-US" sz="1000" u="none" spc="0" dirty="0">
                          <a:solidFill>
                            <a:srgbClr val="000000">
                              <a:alpha val="100000"/>
                            </a:srgbClr>
                          </a:solidFill>
                          <a:latin typeface="Calibri"/>
                        </a:rPr>
                        <a:t> LED, - to </a:t>
                      </a:r>
                      <a:r>
                        <a:rPr lang="en-US" sz="1000" u="none" spc="0" dirty="0" err="1">
                          <a:solidFill>
                            <a:srgbClr val="000000">
                              <a:alpha val="100000"/>
                            </a:srgbClr>
                          </a:solidFill>
                          <a:latin typeface="Calibri"/>
                        </a:rPr>
                        <a:t>inwestycja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roku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Poświecił</a:t>
                      </a:r>
                      <a:r>
                        <a:rPr lang="en-US" sz="1000" u="none" spc="0" dirty="0">
                          <a:solidFill>
                            <a:srgbClr val="000000">
                              <a:alpha val="100000"/>
                            </a:srgbClr>
                          </a:solidFill>
                          <a:latin typeface="Calibri"/>
                        </a:rPr>
                        <a:t> 1 </a:t>
                      </a:r>
                      <a:r>
                        <a:rPr lang="en-US" sz="1000" u="none" spc="0" dirty="0" err="1">
                          <a:solidFill>
                            <a:srgbClr val="000000">
                              <a:alpha val="100000"/>
                            </a:srgbClr>
                          </a:solidFill>
                          <a:latin typeface="Calibri"/>
                        </a:rPr>
                        <a:t>miesiąc</a:t>
                      </a:r>
                      <a:r>
                        <a:rPr lang="en-US" sz="1000" u="none" spc="0" dirty="0">
                          <a:solidFill>
                            <a:srgbClr val="000000">
                              <a:alpha val="100000"/>
                            </a:srgbClr>
                          </a:solidFill>
                          <a:latin typeface="Calibri"/>
                        </a:rPr>
                        <a:t> do </a:t>
                      </a:r>
                      <a:r>
                        <a:rPr lang="en-US" sz="1000" u="none" spc="0" dirty="0" err="1">
                          <a:solidFill>
                            <a:srgbClr val="000000">
                              <a:alpha val="100000"/>
                            </a:srgbClr>
                          </a:solidFill>
                          <a:latin typeface="Calibri"/>
                        </a:rPr>
                        <a:t>czasu</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otrzymania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rachunków</a:t>
                      </a:r>
                      <a:r>
                        <a:rPr lang="en-US" sz="1000" u="none" spc="0" dirty="0">
                          <a:solidFill>
                            <a:srgbClr val="000000">
                              <a:alpha val="100000"/>
                            </a:srgbClr>
                          </a:solidFill>
                          <a:latin typeface="Calibri"/>
                        </a:rPr>
                        <a:t> za </a:t>
                      </a:r>
                      <a:r>
                        <a:rPr lang="en-US" sz="1000" u="none" spc="0" dirty="0" err="1">
                          <a:solidFill>
                            <a:srgbClr val="000000">
                              <a:alpha val="100000"/>
                            </a:srgbClr>
                          </a:solidFill>
                          <a:latin typeface="Calibri"/>
                        </a:rPr>
                        <a:t>prąd</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Obiekt</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pochłania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energię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cieplną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elektryczną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utrzymanie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pracowników</a:t>
                      </a:r>
                      <a:r>
                        <a:rPr lang="en-US" sz="1000" u="none" spc="0" dirty="0">
                          <a:solidFill>
                            <a:srgbClr val="000000">
                              <a:alpha val="100000"/>
                            </a:srgbClr>
                          </a:solidFill>
                          <a:latin typeface="Calibri"/>
                        </a:rPr>
                        <a:t> - a </a:t>
                      </a:r>
                      <a:r>
                        <a:rPr lang="en-US" sz="1000" u="none" spc="0" dirty="0" err="1">
                          <a:solidFill>
                            <a:srgbClr val="000000">
                              <a:alpha val="100000"/>
                            </a:srgbClr>
                          </a:solidFill>
                          <a:latin typeface="Calibri"/>
                        </a:rPr>
                        <a:t>efekty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żadne</a:t>
                      </a:r>
                      <a:r>
                        <a:rPr lang="en-US" sz="1000" u="none" spc="0" dirty="0">
                          <a:solidFill>
                            <a:srgbClr val="000000">
                              <a:alpha val="100000"/>
                            </a:srgbClr>
                          </a:solidFill>
                          <a:latin typeface="Calibri"/>
                        </a:rPr>
                        <a:t>. "Pic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wodę</a:t>
                      </a:r>
                      <a:r>
                        <a:rPr lang="en-US" sz="1000" u="none" spc="0" dirty="0">
                          <a:solidFill>
                            <a:srgbClr val="000000">
                              <a:alpha val="100000"/>
                            </a:srgbClr>
                          </a:solidFill>
                          <a:latin typeface="Calibri"/>
                        </a:rPr>
                        <a:t> - </a:t>
                      </a:r>
                      <a:r>
                        <a:rPr lang="en-US" sz="1000" u="none" spc="0" dirty="0" err="1">
                          <a:solidFill>
                            <a:srgbClr val="000000">
                              <a:alpha val="100000"/>
                            </a:srgbClr>
                          </a:solidFill>
                          <a:latin typeface="Calibri"/>
                        </a:rPr>
                        <a:t>fotomontaż</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Warto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poszukać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nowych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pomysłów</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Zajęcia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fotograficzne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Malowanie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przy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winie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aktywizacja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osób</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starszych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nauka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jezyków</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obcych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Podnajmować</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placówkę</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inym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organizacją</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tak</a:t>
                      </a:r>
                      <a:r>
                        <a:rPr lang="en-US" sz="1000" u="none" spc="0" dirty="0">
                          <a:solidFill>
                            <a:srgbClr val="000000">
                              <a:alpha val="100000"/>
                            </a:srgbClr>
                          </a:solidFill>
                          <a:latin typeface="Calibri"/>
                        </a:rPr>
                        <a:t> aby </a:t>
                      </a:r>
                      <a:r>
                        <a:rPr lang="en-US" sz="1000" u="none" spc="0" dirty="0" err="1">
                          <a:solidFill>
                            <a:srgbClr val="000000">
                              <a:alpha val="100000"/>
                            </a:srgbClr>
                          </a:solidFill>
                          <a:latin typeface="Calibri"/>
                        </a:rPr>
                        <a:t>zarabiała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siebie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Mnóstwo</a:t>
                      </a:r>
                      <a:r>
                        <a:rPr lang="en-US" sz="1000" u="none" spc="0" dirty="0">
                          <a:solidFill>
                            <a:srgbClr val="000000">
                              <a:alpha val="100000"/>
                            </a:srgbClr>
                          </a:solidFill>
                          <a:latin typeface="Calibri"/>
                        </a:rPr>
                        <a:t> firm </a:t>
                      </a:r>
                      <a:r>
                        <a:rPr lang="en-US" sz="1000" u="none" spc="0" dirty="0" err="1">
                          <a:solidFill>
                            <a:srgbClr val="000000">
                              <a:alpha val="100000"/>
                            </a:srgbClr>
                          </a:solidFill>
                          <a:latin typeface="Calibri"/>
                        </a:rPr>
                        <a:t>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stowarzyszeń</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organizowało</a:t>
                      </a:r>
                      <a:r>
                        <a:rPr lang="en-US" sz="1000" u="none" spc="0" dirty="0">
                          <a:solidFill>
                            <a:srgbClr val="000000">
                              <a:alpha val="100000"/>
                            </a:srgbClr>
                          </a:solidFill>
                          <a:latin typeface="Calibri"/>
                        </a:rPr>
                        <a:t> by </a:t>
                      </a:r>
                      <a:r>
                        <a:rPr lang="en-US" sz="1000" u="none" spc="0" dirty="0" err="1">
                          <a:solidFill>
                            <a:srgbClr val="000000">
                              <a:alpha val="100000"/>
                            </a:srgbClr>
                          </a:solidFill>
                          <a:latin typeface="Calibri"/>
                        </a:rPr>
                        <a:t>odpłatne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zajęcia</a:t>
                      </a:r>
                      <a:r>
                        <a:rPr lang="en-US" sz="1000" u="none" spc="0" dirty="0">
                          <a:solidFill>
                            <a:srgbClr val="000000">
                              <a:alpha val="100000"/>
                            </a:srgbClr>
                          </a:solidFill>
                          <a:latin typeface="Calibri"/>
                        </a:rPr>
                        <a:t> tam a </a:t>
                      </a:r>
                      <a:r>
                        <a:rPr lang="en-US" sz="1000" u="none" spc="0" dirty="0" err="1">
                          <a:solidFill>
                            <a:srgbClr val="000000">
                              <a:alpha val="100000"/>
                            </a:srgbClr>
                          </a:solidFill>
                          <a:latin typeface="Calibri"/>
                        </a:rPr>
                        <a:t>tym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samym</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wspierało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finansowo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obiekt</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Odnośnie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Sportu</a:t>
                      </a:r>
                      <a:r>
                        <a:rPr lang="en-US" sz="1000" u="none" spc="0" dirty="0">
                          <a:solidFill>
                            <a:srgbClr val="000000">
                              <a:alpha val="100000"/>
                            </a:srgbClr>
                          </a:solidFill>
                          <a:latin typeface="Calibri"/>
                        </a:rPr>
                        <a:t> - ta </a:t>
                      </a:r>
                      <a:r>
                        <a:rPr lang="en-US" sz="1000" u="none" spc="0" dirty="0" err="1">
                          <a:solidFill>
                            <a:srgbClr val="000000">
                              <a:alpha val="100000"/>
                            </a:srgbClr>
                          </a:solidFill>
                          <a:latin typeface="Calibri"/>
                        </a:rPr>
                        <a:t>sama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sytuacja</a:t>
                      </a:r>
                      <a:r>
                        <a:rPr lang="en-US" sz="1000" u="none" spc="0" dirty="0">
                          <a:solidFill>
                            <a:srgbClr val="000000">
                              <a:alpha val="100000"/>
                            </a:srgbClr>
                          </a:solidFill>
                          <a:latin typeface="Calibri"/>
                        </a:rPr>
                        <a:t> - </a:t>
                      </a:r>
                      <a:r>
                        <a:rPr lang="en-US" sz="1000" u="none" spc="0" dirty="0" err="1">
                          <a:solidFill>
                            <a:srgbClr val="000000">
                              <a:alpha val="100000"/>
                            </a:srgbClr>
                          </a:solidFill>
                          <a:latin typeface="Calibri"/>
                        </a:rPr>
                        <a:t>brak</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szukania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sponsorów</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Zmiana dyrektora w MGOK</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Zwiększenie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dostępu</a:t>
                      </a:r>
                      <a:r>
                        <a:rPr lang="en-US" sz="1000" u="none" spc="0" dirty="0">
                          <a:solidFill>
                            <a:srgbClr val="000000">
                              <a:alpha val="100000"/>
                            </a:srgbClr>
                          </a:solidFill>
                          <a:latin typeface="Calibri"/>
                        </a:rPr>
                        <a:t> do </a:t>
                      </a:r>
                      <a:r>
                        <a:rPr lang="en-US" sz="1000" u="none" spc="0" dirty="0" err="1">
                          <a:solidFill>
                            <a:srgbClr val="000000">
                              <a:alpha val="100000"/>
                            </a:srgbClr>
                          </a:solidFill>
                          <a:latin typeface="Calibri"/>
                        </a:rPr>
                        <a:t>sal</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sportowych</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czy</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siłowni</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bo</a:t>
                      </a:r>
                      <a:r>
                        <a:rPr lang="en-US" sz="1000" u="none" spc="0" dirty="0">
                          <a:solidFill>
                            <a:srgbClr val="000000">
                              <a:alpha val="100000"/>
                            </a:srgbClr>
                          </a:solidFill>
                          <a:latin typeface="Calibri"/>
                        </a:rPr>
                        <a:t> sport to </a:t>
                      </a:r>
                      <a:r>
                        <a:rPr lang="en-US" sz="1000" u="none" spc="0" dirty="0" err="1">
                          <a:solidFill>
                            <a:srgbClr val="000000">
                              <a:alpha val="100000"/>
                            </a:srgbClr>
                          </a:solidFill>
                          <a:latin typeface="Calibri"/>
                        </a:rPr>
                        <a:t>nie</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tylko</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piłka</a:t>
                      </a:r>
                      <a:r>
                        <a:rPr lang="en-US" sz="1000" u="none" spc="0" dirty="0">
                          <a:solidFill>
                            <a:srgbClr val="000000">
                              <a:alpha val="100000"/>
                            </a:srgbClr>
                          </a:solidFill>
                          <a:latin typeface="Calibri"/>
                        </a:rPr>
                        <a:t> </a:t>
                      </a:r>
                      <a:r>
                        <a:rPr lang="en-US" sz="1000" u="none" spc="0" dirty="0" err="1">
                          <a:solidFill>
                            <a:srgbClr val="000000">
                              <a:alpha val="100000"/>
                            </a:srgbClr>
                          </a:solidFill>
                          <a:latin typeface="Calibri"/>
                        </a:rPr>
                        <a:t>nożna</a:t>
                      </a:r>
                      <a:r>
                        <a:rPr lang="en-US" sz="1000" u="none" spc="0" dirty="0">
                          <a:solidFill>
                            <a:srgbClr val="000000">
                              <a:alpha val="100000"/>
                            </a:srgbClr>
                          </a:solidFill>
                          <a:latin typeface="Calibri"/>
                        </a:rPr>
                        <a:t>,</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bl>
          </a:graphicData>
        </a:graphic>
      </p:graphicFrame>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714375"/>
          <a:ext cx="7334250" cy="2143125"/>
          <a:chOff x="190500" y="714375"/>
          <a:chExt cx="7334250" cy="2143125"/>
        </a:xfrm>
      </p:grpSpPr>
      <p:sp>
        <p:nvSpPr>
          <p:cNvPr id="4" name="pole tekstowe 3"/>
          <p:cNvSpPr txBox="1"/>
          <p:nvPr/>
        </p:nvSpPr>
        <p:spPr>
          <a:xfrm>
            <a:off x="190500" y="1190625"/>
            <a:ext cx="3810000" cy="95250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900" i="1" u="none" spc="0">
                <a:solidFill>
                  <a:srgbClr val="000000">
                    <a:alpha val="100000"/>
                  </a:srgbClr>
                </a:solidFill>
                <a:latin typeface="Calibri"/>
              </a:rPr>
              <a:t>Pytanie otwarte, odpowiedziano 191x, brak odpowiedzi 0x</a:t>
            </a:r>
          </a:p>
        </p:txBody>
      </p:sp>
      <p:sp>
        <p:nvSpPr>
          <p:cNvPr id="2" name="pole tekstowe 1"/>
          <p:cNvSpPr txBox="1"/>
          <p:nvPr/>
        </p:nvSpPr>
        <p:spPr>
          <a:xfrm>
            <a:off x="190500" y="714375"/>
            <a:ext cx="7143750" cy="76200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1500" b="1" u="none" spc="0">
                <a:solidFill>
                  <a:srgbClr val="000000">
                    <a:alpha val="100000"/>
                  </a:srgbClr>
                </a:solidFill>
                <a:latin typeface="Calibri"/>
              </a:rPr>
              <a:t>W jakich działaniach społecznych na rzecz mieszkańców, naszej Gminy chciałby Pani/Pan wziąć aktywny udział?</a:t>
            </a:r>
          </a:p>
        </p:txBody>
      </p:sp>
      <p:graphicFrame>
        <p:nvGraphicFramePr>
          <p:cNvPr id="3" name="Tabela 2"/>
          <p:cNvGraphicFramePr>
            <a:graphicFrameLocks noGrp="1"/>
          </p:cNvGraphicFramePr>
          <p:nvPr/>
        </p:nvGraphicFramePr>
        <p:xfrm>
          <a:off x="285750" y="1428750"/>
          <a:ext cx="8572500" cy="320802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0" marR="0" lvl="0" indent="0" algn="l" rtl="0" fontAlgn="base">
                        <a:lnSpc>
                          <a:spcPct val="100000"/>
                        </a:lnSpc>
                        <a:spcBef>
                          <a:spcPts val="0"/>
                        </a:spcBef>
                        <a:spcAft>
                          <a:spcPts val="0"/>
                        </a:spcAft>
                      </a:pPr>
                      <a:endParaRPr/>
                    </a:p>
                  </a:txBody>
                  <a:tcPr marL="0" marR="0" marT="0" marB="0">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A jakie działania społeczne są zaplanowane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Aktualnie od kilku lat czynnie biorę udział w życiu społecznym gminy.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Aktywizacja społeczeństwa do zdrowego stylu życia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 a można. jakie są działania?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Biorę czynię w wydarzeniach sportowych.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brak aktywnego zaangażowania (brak czasu)</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Cały czas działam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bl>
          </a:graphicData>
        </a:graphic>
      </p:graphicFrame>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5052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Cały czas staram się brać w nich udział przygotowując miejsca atrakcyjnie turystycznie do aktywnego wypoczynku.</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Cos związanego ze sportem</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Działania na rzecz promowania zdrowego stylu życia, uświadamianie ludzi jak ważna jest odpowiednia dieta i sport. Poprawienie stanu zdrowia przez odpowiednie wybory każdego dnia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Działania związane z podtrzymywaniem tradycji, festyny integrujące mieszkańców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Esport miniturnieje do zrealizowania w mgok</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Festyny i pomoc w ich organizacji. Wizyty w szkołach i zajęcia w nich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festyny, spotkanie rady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Festyny ulic/dzielnic</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Chciałbym lokalnie wpłynąć na większą integrację mieszkańców mojej wioski.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chętnie poprowadziłbym warsztaty dla seniorów/starszych z zakresu obsługi komputera (wolontariat)</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Integracja dzieci i młodzieży w instytucji pozarządowej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Jak jakieś będą to chętnie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Jeśli takie będą przeprowadzane to chętnie wezmę w nich udział</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5052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Jestem chętny /chętna na wszystkie działania społeczne , tylko ludzie którzy zasiedli pewne ,,stołki ,,nie przyjmują chętnych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Jestem na bieżąco z gminą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Jeszcze nie wiem</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Już aktywnie biorę udział w imprezach typu festyny, jarmarki z ramienia szkoły czy przedszkola. Chętnie zaangażuję się w inne działania.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Kampania informacyjna uswiadamiajaca mieszkańców o problemie z zanieczyszczanie powietrza i podobna kampania zwiazana z opieką i obowiązkami posiadania psów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Koncerty, sale zabaw dla dzieci, place zabaw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kontrola środowiska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kultura rozwój młodych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mając umocowanie prawne / poparcie władz chętnie pokieruję grupą chętnych w jakimś projekcie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Mogę pomóc przy organizacji Wigilii dla samotnych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Nic</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biorę udziału jest mi to niepotrzebne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chce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4671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jestem działaczem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mam czasu na dodatkowe działanie bo pracuje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mam zdania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mam zdania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mam zdania na ten temat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 Nie wiem</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wiem</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wiem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Niewiem</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Nie wiem jakie są te działania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Obwodnica ona nie jest potrzebna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ocalić od zapomnienia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4671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Ochrona przyrody.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Opiekai zanteresowanie nad samotnymi i starszymi osobami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Organizacją sprzątania lasu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Płaczka na pogrzebach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Plan miejscowy. Propozycje rozwoju inwestycji strategicznych.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Pomoc bezdomnym/zgubionym zwierzętom</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Pomoc dla seniora.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Pomoc innym</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Pomoc mały wolontariat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Pomóc osobom starszym i chorym.</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pomoc osobom starszym i niepełnosprawnym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pomoc osobom starszym, samotnym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Pomoc potrzebującym, samotnym, zbiórki na rzecz tych osób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4671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Pomoc w przygoto</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Pomóc zaniedbanym zwierzęta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Posadzenie większej ilości kwiatów i krzewów ozdobnych w otoczeniu miasta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Prace na terenie sołectwa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proekologicznych, chętnie wziął bym udział w życiu kulturalnym.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Projekty społeczne warsztaty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Rozwój ekonomiczny gminy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Rozwoju turystyki, sportu i promujących aktywność fizyczną</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Rozwój wsi szerokopojety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Sport</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Sportowe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Sportowo rekreacyjnych.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Sporyowe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5052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Sprzątanie miasta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Sprzątanie rowów.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Szczerze, już w rzadnych. Za duży udział/pomoc w wolontariacie. Wolę zrobić coś dla siebie.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Szkolenie i rozwój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szkolnych i przedszkolnych bo mam małe dzieci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Szlachetna paczka, pomoc ubogim, prace społeczne zamiast zasiłków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Sztuka dla mieszkańców- wydarzenia kulturalne, przedstawienia, koncerty ( to nie muszą być gwiazdy, mamy mnóstwo utalentowanych ludzi wokół nas :) kabarety lokalne, zespoły, dzieci ze szkoły muzycznej w Sycowie, itd.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Trudno powiedzieć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Tutaj nie ma działań społecznych na rzecz mieszkańców,jeśli będą z chęcią wezmę udział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Tworzenia domu dziennego pobytu dla osób starszych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Uczestniczenie w projekcie budowy obwodnicy. Rada Seniora. Czynne działanie Samorządów Mieszkańców.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upowszechnianie lokalnego patriotyzmu</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Utworzenie NGO, którego zadaniem będzie aktywizacja i edukacja dot. Wiedzy dot. Dzialan samorządu dla młodych Mieszkańców Gminy.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4671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Warsztaty tematyczne z zakresu profilaktyki zdrowotnej</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Wbić szpadel pod budowę obwodnicy, obojętnie którym wariantem pójdzie.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We wszystkich możliwych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Więcej spotkań mieszkańców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Większa integracja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 każdej, która berdzie służyć mieszkańcom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 każdych zbiórki jakieś charytatywne rzeczy, pomóc innym , organizacja wydarzeń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 każdym</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 kulturalnych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Właśnie takie jak konsultacje.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 miarę możliwości uczestniczymy w życiu Gminy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 poważnych, a nie większość działań jest robiona dla osób - mało inteligentnych lub przeciętnych.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wszystkich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4290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 tym momencie nie wiem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 wspieraniu młodzieży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 zadnych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 żadnych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 żadnym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 żadnym bo nie można nic zapromować zawsze jest ktoś z władzy i na wejściu ma lepszą propozycje ale nie stety my jako mieszkańcy mamy inną wizję na działanie urzędu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 zależności od potrzeby. Nie wiem jakie są najbardziej potrzebne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Wzmacnianiu zdrowia psychicznego, integracji mieszkańców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Zadnych</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Zadnych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Żadnych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Zależy mi też na rozwoju bardziej przedsiębiorczym naszym naszej gminy by uświadomić też ludzi jak wygląda też świat ekonomiczny w jaki sposób wygląda świat z innej strony. Bo nasza gmina bardzo zbiera proekologię rozwiewa te wszystkie kompetencje działania ekologiczne lecz brakuje takiej wiedzy ekonomicznej która w dzisiejszych czasach jest bardzo ważna by ludzie mieli świadomość co dzieje się na rynkach co dzieje się w naszej polskiej gospodarce.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bl>
          </a:graphicData>
        </a:graphic>
      </p:graphicFrame>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714375"/>
          <a:ext cx="8953500" cy="4657725"/>
          <a:chOff x="190500" y="714375"/>
          <a:chExt cx="8953500" cy="4657725"/>
        </a:xfrm>
      </p:grpSpPr>
      <p:sp>
        <p:nvSpPr>
          <p:cNvPr id="5" name="pole tekstowe 4"/>
          <p:cNvSpPr txBox="1"/>
          <p:nvPr/>
        </p:nvSpPr>
        <p:spPr>
          <a:xfrm>
            <a:off x="190500" y="1190625"/>
            <a:ext cx="3810000" cy="57150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900" i="1" u="none" spc="0">
                <a:solidFill>
                  <a:srgbClr val="000000">
                    <a:alpha val="100000"/>
                  </a:srgbClr>
                </a:solidFill>
                <a:latin typeface="Calibri"/>
              </a:rPr>
              <a:t>Wybór opcji, odpowiedziano 185x, brak odpowiedzi 6x</a:t>
            </a:r>
          </a:p>
        </p:txBody>
      </p:sp>
      <p:graphicFrame>
        <p:nvGraphicFramePr>
          <p:cNvPr id="2" name="Tabela 1"/>
          <p:cNvGraphicFramePr>
            <a:graphicFrameLocks noGrp="1"/>
          </p:cNvGraphicFramePr>
          <p:nvPr/>
        </p:nvGraphicFramePr>
        <p:xfrm>
          <a:off x="285750" y="1428750"/>
          <a:ext cx="8572500" cy="1600200"/>
        </p:xfrm>
        <a:graphic>
          <a:graphicData uri="http://schemas.openxmlformats.org/drawingml/2006/table">
            <a:tbl>
              <a:tblPr firstRow="1" bandRow="1"/>
              <a:tblGrid>
                <a:gridCol w="2857500">
                  <a:extLst>
                    <a:ext uri="{9D8B030D-6E8A-4147-A177-3AD203B41FA5}">
                      <a16:colId xmlns:a16="http://schemas.microsoft.com/office/drawing/2014/main" val="20000"/>
                    </a:ext>
                  </a:extLst>
                </a:gridCol>
                <a:gridCol w="2857500">
                  <a:extLst>
                    <a:ext uri="{9D8B030D-6E8A-4147-A177-3AD203B41FA5}">
                      <a16:colId xmlns:a16="http://schemas.microsoft.com/office/drawing/2014/main" val="20001"/>
                    </a:ext>
                  </a:extLst>
                </a:gridCol>
                <a:gridCol w="2857500">
                  <a:extLst>
                    <a:ext uri="{9D8B030D-6E8A-4147-A177-3AD203B41FA5}">
                      <a16:colId xmlns:a16="http://schemas.microsoft.com/office/drawing/2014/main" val="20002"/>
                    </a:ext>
                  </a:extLst>
                </a:gridCol>
              </a:tblGrid>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Odpowiedź</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CFD7DA">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Odpowiedzi</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CFD7DA">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Udział</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CFD7DA">
                        <a:alpha val="100000"/>
                      </a:srgbClr>
                    </a:solidFill>
                  </a:tcPr>
                </a:tc>
                <a:extLst>
                  <a:ext uri="{0D108BD9-81ED-4DB2-BD59-A6C34878D82A}">
                    <a16:rowId xmlns:a16="http://schemas.microsoft.com/office/drawing/2014/main" val="10000"/>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Zdecydowanie tak</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21</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11.35%</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tak</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60</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32.43%</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nie</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70</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37.84%</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zdecydowanie nie</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9</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4.86%</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trudno powiedzieć</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25</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13.51%</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bl>
          </a:graphicData>
        </a:graphic>
      </p:graphicFrame>
      <p:pic>
        <p:nvPicPr>
          <p:cNvPr id="3" name="Obraz 2"/>
          <p:cNvPicPr>
            <a:picLocks noChangeAspect="1"/>
          </p:cNvPicPr>
          <p:nvPr/>
        </p:nvPicPr>
        <p:blipFill>
          <a:blip r:embed="rId2"/>
          <a:stretch>
            <a:fillRect/>
          </a:stretch>
        </p:blipFill>
        <p:spPr>
          <a:xfrm>
            <a:off x="285750" y="3028950"/>
            <a:ext cx="8572500" cy="1628775"/>
          </a:xfrm>
          <a:prstGeom prst="rect">
            <a:avLst/>
          </a:prstGeom>
          <a:noFill/>
          <a:ln w="0" cap="flat" cmpd="sng" algn="ctr">
            <a:solidFill>
              <a:srgbClr val="000000">
                <a:alpha val="100000"/>
              </a:srgbClr>
            </a:solidFill>
            <a:prstDash val="solid"/>
            <a:round/>
            <a:headEnd type="none" w="med" len="med"/>
            <a:tailEnd type="none" w="med" len="med"/>
          </a:ln>
        </p:spPr>
      </p:pic>
      <p:sp>
        <p:nvSpPr>
          <p:cNvPr id="4" name="pole tekstowe 3"/>
          <p:cNvSpPr txBox="1"/>
          <p:nvPr/>
        </p:nvSpPr>
        <p:spPr>
          <a:xfrm>
            <a:off x="190500" y="714375"/>
            <a:ext cx="8763000" cy="47625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1500" b="1" u="none" spc="0">
                <a:solidFill>
                  <a:srgbClr val="000000">
                    <a:alpha val="100000"/>
                  </a:srgbClr>
                </a:solidFill>
                <a:latin typeface="Calibri"/>
              </a:rPr>
              <a:t>Czy uczestniczy Pani/Pan w życiu Gminy, działa w organizacjach pozarządowych, udziela się Pani/Pan na rzecz lokalnych przedsięwzięć?</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714375"/>
          <a:ext cx="8953500" cy="3086100"/>
          <a:chOff x="190500" y="714375"/>
          <a:chExt cx="8953500" cy="3086100"/>
        </a:xfrm>
      </p:grpSpPr>
      <p:sp>
        <p:nvSpPr>
          <p:cNvPr id="5" name="pole tekstowe 4"/>
          <p:cNvSpPr txBox="1"/>
          <p:nvPr/>
        </p:nvSpPr>
        <p:spPr>
          <a:xfrm>
            <a:off x="190500" y="1190625"/>
            <a:ext cx="3810000" cy="57150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900" i="1" u="none" spc="0">
                <a:solidFill>
                  <a:srgbClr val="000000">
                    <a:alpha val="100000"/>
                  </a:srgbClr>
                </a:solidFill>
                <a:latin typeface="Calibri"/>
              </a:rPr>
              <a:t>Wybór opcji, odpowiedziano 191x, brak odpowiedzi 0x</a:t>
            </a:r>
          </a:p>
        </p:txBody>
      </p:sp>
      <p:graphicFrame>
        <p:nvGraphicFramePr>
          <p:cNvPr id="2" name="Tabela 1"/>
          <p:cNvGraphicFramePr>
            <a:graphicFrameLocks noGrp="1"/>
          </p:cNvGraphicFramePr>
          <p:nvPr/>
        </p:nvGraphicFramePr>
        <p:xfrm>
          <a:off x="285750" y="1428750"/>
          <a:ext cx="8572500" cy="800100"/>
        </p:xfrm>
        <a:graphic>
          <a:graphicData uri="http://schemas.openxmlformats.org/drawingml/2006/table">
            <a:tbl>
              <a:tblPr firstRow="1" bandRow="1"/>
              <a:tblGrid>
                <a:gridCol w="2857500">
                  <a:extLst>
                    <a:ext uri="{9D8B030D-6E8A-4147-A177-3AD203B41FA5}">
                      <a16:colId xmlns:a16="http://schemas.microsoft.com/office/drawing/2014/main" val="20000"/>
                    </a:ext>
                  </a:extLst>
                </a:gridCol>
                <a:gridCol w="2857500">
                  <a:extLst>
                    <a:ext uri="{9D8B030D-6E8A-4147-A177-3AD203B41FA5}">
                      <a16:colId xmlns:a16="http://schemas.microsoft.com/office/drawing/2014/main" val="20001"/>
                    </a:ext>
                  </a:extLst>
                </a:gridCol>
                <a:gridCol w="2857500">
                  <a:extLst>
                    <a:ext uri="{9D8B030D-6E8A-4147-A177-3AD203B41FA5}">
                      <a16:colId xmlns:a16="http://schemas.microsoft.com/office/drawing/2014/main" val="20002"/>
                    </a:ext>
                  </a:extLst>
                </a:gridCol>
              </a:tblGrid>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Odpowiedź</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CFD7DA">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Odpowiedzi</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CFD7DA">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Udział</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CFD7DA">
                        <a:alpha val="100000"/>
                      </a:srgbClr>
                    </a:solidFill>
                  </a:tcPr>
                </a:tc>
                <a:extLst>
                  <a:ext uri="{0D108BD9-81ED-4DB2-BD59-A6C34878D82A}">
                    <a16:rowId xmlns:a16="http://schemas.microsoft.com/office/drawing/2014/main" val="10000"/>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Kobieta</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110</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57.59%</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Mężczyzna</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81</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42.41%</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bl>
          </a:graphicData>
        </a:graphic>
      </p:graphicFrame>
      <p:pic>
        <p:nvPicPr>
          <p:cNvPr id="3" name="Obraz 2"/>
          <p:cNvPicPr>
            <a:picLocks noChangeAspect="1"/>
          </p:cNvPicPr>
          <p:nvPr/>
        </p:nvPicPr>
        <p:blipFill>
          <a:blip r:embed="rId2"/>
          <a:stretch>
            <a:fillRect/>
          </a:stretch>
        </p:blipFill>
        <p:spPr>
          <a:xfrm>
            <a:off x="285750" y="2228850"/>
            <a:ext cx="8572500" cy="857250"/>
          </a:xfrm>
          <a:prstGeom prst="rect">
            <a:avLst/>
          </a:prstGeom>
          <a:noFill/>
          <a:ln w="0" cap="flat" cmpd="sng" algn="ctr">
            <a:solidFill>
              <a:srgbClr val="000000">
                <a:alpha val="100000"/>
              </a:srgbClr>
            </a:solidFill>
            <a:prstDash val="solid"/>
            <a:round/>
            <a:headEnd type="none" w="med" len="med"/>
            <a:tailEnd type="none" w="med" len="med"/>
          </a:ln>
        </p:spPr>
      </p:pic>
      <p:sp>
        <p:nvSpPr>
          <p:cNvPr id="4" name="pole tekstowe 3"/>
          <p:cNvSpPr txBox="1"/>
          <p:nvPr/>
        </p:nvSpPr>
        <p:spPr>
          <a:xfrm>
            <a:off x="190500" y="714375"/>
            <a:ext cx="8763000" cy="47625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1500" b="1" u="none" spc="0">
                <a:solidFill>
                  <a:srgbClr val="000000">
                    <a:alpha val="100000"/>
                  </a:srgbClr>
                </a:solidFill>
                <a:latin typeface="Calibri"/>
              </a:rPr>
              <a:t>Płeć</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714375"/>
          <a:ext cx="8953500" cy="4133850"/>
          <a:chOff x="190500" y="714375"/>
          <a:chExt cx="8953500" cy="4133850"/>
        </a:xfrm>
      </p:grpSpPr>
      <p:sp>
        <p:nvSpPr>
          <p:cNvPr id="5" name="pole tekstowe 4"/>
          <p:cNvSpPr txBox="1"/>
          <p:nvPr/>
        </p:nvSpPr>
        <p:spPr>
          <a:xfrm>
            <a:off x="190500" y="1190625"/>
            <a:ext cx="3810000" cy="57150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900" i="1" u="none" spc="0">
                <a:solidFill>
                  <a:srgbClr val="000000">
                    <a:alpha val="100000"/>
                  </a:srgbClr>
                </a:solidFill>
                <a:latin typeface="Calibri"/>
              </a:rPr>
              <a:t>Wybór opcji, odpowiedziano 191x, brak odpowiedzi 0x</a:t>
            </a:r>
          </a:p>
        </p:txBody>
      </p:sp>
      <p:graphicFrame>
        <p:nvGraphicFramePr>
          <p:cNvPr id="2" name="Tabela 1"/>
          <p:cNvGraphicFramePr>
            <a:graphicFrameLocks noGrp="1"/>
          </p:cNvGraphicFramePr>
          <p:nvPr/>
        </p:nvGraphicFramePr>
        <p:xfrm>
          <a:off x="285750" y="1428750"/>
          <a:ext cx="8572500" cy="1333500"/>
        </p:xfrm>
        <a:graphic>
          <a:graphicData uri="http://schemas.openxmlformats.org/drawingml/2006/table">
            <a:tbl>
              <a:tblPr firstRow="1" bandRow="1"/>
              <a:tblGrid>
                <a:gridCol w="2857500">
                  <a:extLst>
                    <a:ext uri="{9D8B030D-6E8A-4147-A177-3AD203B41FA5}">
                      <a16:colId xmlns:a16="http://schemas.microsoft.com/office/drawing/2014/main" val="20000"/>
                    </a:ext>
                  </a:extLst>
                </a:gridCol>
                <a:gridCol w="2857500">
                  <a:extLst>
                    <a:ext uri="{9D8B030D-6E8A-4147-A177-3AD203B41FA5}">
                      <a16:colId xmlns:a16="http://schemas.microsoft.com/office/drawing/2014/main" val="20001"/>
                    </a:ext>
                  </a:extLst>
                </a:gridCol>
                <a:gridCol w="2857500">
                  <a:extLst>
                    <a:ext uri="{9D8B030D-6E8A-4147-A177-3AD203B41FA5}">
                      <a16:colId xmlns:a16="http://schemas.microsoft.com/office/drawing/2014/main" val="20002"/>
                    </a:ext>
                  </a:extLst>
                </a:gridCol>
              </a:tblGrid>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Odpowiedź</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CFD7DA">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Odpowiedzi</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CFD7DA">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Udział</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CFD7DA">
                        <a:alpha val="100000"/>
                      </a:srgbClr>
                    </a:solidFill>
                  </a:tcPr>
                </a:tc>
                <a:extLst>
                  <a:ext uri="{0D108BD9-81ED-4DB2-BD59-A6C34878D82A}">
                    <a16:rowId xmlns:a16="http://schemas.microsoft.com/office/drawing/2014/main" val="10000"/>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15-19</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8</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4.19%</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20-39</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98</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51.31%</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40-59</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69</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36.13%</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60 i więcej</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16</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8.38%</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bl>
          </a:graphicData>
        </a:graphic>
      </p:graphicFrame>
      <p:pic>
        <p:nvPicPr>
          <p:cNvPr id="3" name="Obraz 2"/>
          <p:cNvPicPr>
            <a:picLocks noChangeAspect="1"/>
          </p:cNvPicPr>
          <p:nvPr/>
        </p:nvPicPr>
        <p:blipFill>
          <a:blip r:embed="rId2"/>
          <a:stretch>
            <a:fillRect/>
          </a:stretch>
        </p:blipFill>
        <p:spPr>
          <a:xfrm>
            <a:off x="285750" y="2762250"/>
            <a:ext cx="8572500" cy="1371600"/>
          </a:xfrm>
          <a:prstGeom prst="rect">
            <a:avLst/>
          </a:prstGeom>
          <a:noFill/>
          <a:ln w="0" cap="flat" cmpd="sng" algn="ctr">
            <a:solidFill>
              <a:srgbClr val="000000">
                <a:alpha val="100000"/>
              </a:srgbClr>
            </a:solidFill>
            <a:prstDash val="solid"/>
            <a:round/>
            <a:headEnd type="none" w="med" len="med"/>
            <a:tailEnd type="none" w="med" len="med"/>
          </a:ln>
        </p:spPr>
      </p:pic>
      <p:sp>
        <p:nvSpPr>
          <p:cNvPr id="4" name="pole tekstowe 3"/>
          <p:cNvSpPr txBox="1"/>
          <p:nvPr/>
        </p:nvSpPr>
        <p:spPr>
          <a:xfrm>
            <a:off x="190500" y="714375"/>
            <a:ext cx="8763000" cy="47625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1500" b="1" u="none" spc="0">
                <a:solidFill>
                  <a:srgbClr val="000000">
                    <a:alpha val="100000"/>
                  </a:srgbClr>
                </a:solidFill>
                <a:latin typeface="Calibri"/>
              </a:rPr>
              <a:t>Wiek</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714375"/>
          <a:ext cx="8953500" cy="4133850"/>
          <a:chOff x="190500" y="714375"/>
          <a:chExt cx="8953500" cy="4133850"/>
        </a:xfrm>
      </p:grpSpPr>
      <p:sp>
        <p:nvSpPr>
          <p:cNvPr id="5" name="pole tekstowe 4"/>
          <p:cNvSpPr txBox="1"/>
          <p:nvPr/>
        </p:nvSpPr>
        <p:spPr>
          <a:xfrm>
            <a:off x="190500" y="1190625"/>
            <a:ext cx="3810000" cy="57150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900" i="1" u="none" spc="0">
                <a:solidFill>
                  <a:srgbClr val="000000">
                    <a:alpha val="100000"/>
                  </a:srgbClr>
                </a:solidFill>
                <a:latin typeface="Calibri"/>
              </a:rPr>
              <a:t>Wybór opcji, odpowiedziano 191x, brak odpowiedzi 0x</a:t>
            </a:r>
          </a:p>
        </p:txBody>
      </p:sp>
      <p:graphicFrame>
        <p:nvGraphicFramePr>
          <p:cNvPr id="2" name="Tabela 1"/>
          <p:cNvGraphicFramePr>
            <a:graphicFrameLocks noGrp="1"/>
          </p:cNvGraphicFramePr>
          <p:nvPr/>
        </p:nvGraphicFramePr>
        <p:xfrm>
          <a:off x="285750" y="1428750"/>
          <a:ext cx="8572500" cy="1333500"/>
        </p:xfrm>
        <a:graphic>
          <a:graphicData uri="http://schemas.openxmlformats.org/drawingml/2006/table">
            <a:tbl>
              <a:tblPr firstRow="1" bandRow="1"/>
              <a:tblGrid>
                <a:gridCol w="2857500">
                  <a:extLst>
                    <a:ext uri="{9D8B030D-6E8A-4147-A177-3AD203B41FA5}">
                      <a16:colId xmlns:a16="http://schemas.microsoft.com/office/drawing/2014/main" val="20000"/>
                    </a:ext>
                  </a:extLst>
                </a:gridCol>
                <a:gridCol w="2857500">
                  <a:extLst>
                    <a:ext uri="{9D8B030D-6E8A-4147-A177-3AD203B41FA5}">
                      <a16:colId xmlns:a16="http://schemas.microsoft.com/office/drawing/2014/main" val="20001"/>
                    </a:ext>
                  </a:extLst>
                </a:gridCol>
                <a:gridCol w="2857500">
                  <a:extLst>
                    <a:ext uri="{9D8B030D-6E8A-4147-A177-3AD203B41FA5}">
                      <a16:colId xmlns:a16="http://schemas.microsoft.com/office/drawing/2014/main" val="20002"/>
                    </a:ext>
                  </a:extLst>
                </a:gridCol>
              </a:tblGrid>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Odpowiedź</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CFD7DA">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Odpowiedzi</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CFD7DA">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Udział</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CFD7DA">
                        <a:alpha val="100000"/>
                      </a:srgbClr>
                    </a:solidFill>
                  </a:tcPr>
                </a:tc>
                <a:extLst>
                  <a:ext uri="{0D108BD9-81ED-4DB2-BD59-A6C34878D82A}">
                    <a16:rowId xmlns:a16="http://schemas.microsoft.com/office/drawing/2014/main" val="10000"/>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podstawowe</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6</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3.14%</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zawodowe</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20</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10.47%</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średnie</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71</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37.17%</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wyższe</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94</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49.21%</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bl>
          </a:graphicData>
        </a:graphic>
      </p:graphicFrame>
      <p:pic>
        <p:nvPicPr>
          <p:cNvPr id="3" name="Obraz 2"/>
          <p:cNvPicPr>
            <a:picLocks noChangeAspect="1"/>
          </p:cNvPicPr>
          <p:nvPr/>
        </p:nvPicPr>
        <p:blipFill>
          <a:blip r:embed="rId2"/>
          <a:stretch>
            <a:fillRect/>
          </a:stretch>
        </p:blipFill>
        <p:spPr>
          <a:xfrm>
            <a:off x="285750" y="2762250"/>
            <a:ext cx="8572500" cy="1371600"/>
          </a:xfrm>
          <a:prstGeom prst="rect">
            <a:avLst/>
          </a:prstGeom>
          <a:noFill/>
          <a:ln w="0" cap="flat" cmpd="sng" algn="ctr">
            <a:solidFill>
              <a:srgbClr val="000000">
                <a:alpha val="100000"/>
              </a:srgbClr>
            </a:solidFill>
            <a:prstDash val="solid"/>
            <a:round/>
            <a:headEnd type="none" w="med" len="med"/>
            <a:tailEnd type="none" w="med" len="med"/>
          </a:ln>
        </p:spPr>
      </p:pic>
      <p:sp>
        <p:nvSpPr>
          <p:cNvPr id="4" name="pole tekstowe 3"/>
          <p:cNvSpPr txBox="1"/>
          <p:nvPr/>
        </p:nvSpPr>
        <p:spPr>
          <a:xfrm>
            <a:off x="190500" y="714375"/>
            <a:ext cx="8763000" cy="47625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1500" b="1" u="none" spc="0">
                <a:solidFill>
                  <a:srgbClr val="000000">
                    <a:alpha val="100000"/>
                  </a:srgbClr>
                </a:solidFill>
                <a:latin typeface="Calibri"/>
              </a:rPr>
              <a:t>Wykształcenie</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714375"/>
          <a:ext cx="8953500" cy="5181600"/>
          <a:chOff x="190500" y="714375"/>
          <a:chExt cx="8953500" cy="5181600"/>
        </a:xfrm>
      </p:grpSpPr>
      <p:sp>
        <p:nvSpPr>
          <p:cNvPr id="5" name="pole tekstowe 4"/>
          <p:cNvSpPr txBox="1"/>
          <p:nvPr/>
        </p:nvSpPr>
        <p:spPr>
          <a:xfrm>
            <a:off x="190500" y="1190625"/>
            <a:ext cx="3810000" cy="57150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900" i="1" u="none" spc="0">
                <a:solidFill>
                  <a:srgbClr val="000000">
                    <a:alpha val="100000"/>
                  </a:srgbClr>
                </a:solidFill>
                <a:latin typeface="Calibri"/>
              </a:rPr>
              <a:t>Wybór opcji, odpowiedziano 191x, brak odpowiedzi 0x</a:t>
            </a:r>
          </a:p>
        </p:txBody>
      </p:sp>
      <p:graphicFrame>
        <p:nvGraphicFramePr>
          <p:cNvPr id="2" name="Tabela 1"/>
          <p:cNvGraphicFramePr>
            <a:graphicFrameLocks noGrp="1"/>
          </p:cNvGraphicFramePr>
          <p:nvPr/>
        </p:nvGraphicFramePr>
        <p:xfrm>
          <a:off x="285750" y="1428750"/>
          <a:ext cx="8572500" cy="1866900"/>
        </p:xfrm>
        <a:graphic>
          <a:graphicData uri="http://schemas.openxmlformats.org/drawingml/2006/table">
            <a:tbl>
              <a:tblPr firstRow="1" bandRow="1"/>
              <a:tblGrid>
                <a:gridCol w="2857500">
                  <a:extLst>
                    <a:ext uri="{9D8B030D-6E8A-4147-A177-3AD203B41FA5}">
                      <a16:colId xmlns:a16="http://schemas.microsoft.com/office/drawing/2014/main" val="20000"/>
                    </a:ext>
                  </a:extLst>
                </a:gridCol>
                <a:gridCol w="2857500">
                  <a:extLst>
                    <a:ext uri="{9D8B030D-6E8A-4147-A177-3AD203B41FA5}">
                      <a16:colId xmlns:a16="http://schemas.microsoft.com/office/drawing/2014/main" val="20001"/>
                    </a:ext>
                  </a:extLst>
                </a:gridCol>
                <a:gridCol w="2857500">
                  <a:extLst>
                    <a:ext uri="{9D8B030D-6E8A-4147-A177-3AD203B41FA5}">
                      <a16:colId xmlns:a16="http://schemas.microsoft.com/office/drawing/2014/main" val="20002"/>
                    </a:ext>
                  </a:extLst>
                </a:gridCol>
              </a:tblGrid>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Odpowiedź</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CFD7DA">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Odpowiedzi</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CFD7DA">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Udział</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CFD7DA">
                        <a:alpha val="100000"/>
                      </a:srgbClr>
                    </a:solidFill>
                  </a:tcPr>
                </a:tc>
                <a:extLst>
                  <a:ext uri="{0D108BD9-81ED-4DB2-BD59-A6C34878D82A}">
                    <a16:rowId xmlns:a16="http://schemas.microsoft.com/office/drawing/2014/main" val="10000"/>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jestem zatrudniona/y</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125</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65.45%</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jestem przedsiębiorcą</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25</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13.09%</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jestem rolnikiem</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9</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4.71%</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uczę się/studiuję</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12</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6.28%</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renta/emerytura</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11</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5.76%</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47625" marR="0" lvl="0" indent="0" algn="l" rtl="0" fontAlgn="ctr">
                        <a:lnSpc>
                          <a:spcPct val="100000"/>
                        </a:lnSpc>
                        <a:spcBef>
                          <a:spcPts val="0"/>
                        </a:spcBef>
                        <a:spcAft>
                          <a:spcPts val="0"/>
                        </a:spcAft>
                      </a:pPr>
                      <a:r>
                        <a:rPr lang="en-US" sz="1000" u="none" spc="0">
                          <a:solidFill>
                            <a:srgbClr val="000000">
                              <a:alpha val="100000"/>
                            </a:srgbClr>
                          </a:solidFill>
                          <a:latin typeface="Calibri"/>
                        </a:rPr>
                        <a:t>jestem bezrobotna/y</a:t>
                      </a:r>
                    </a:p>
                  </a:txBody>
                  <a:tcPr marL="47625"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9</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tc>
                  <a:txBody>
                    <a:bodyPr/>
                    <a:lstStyle/>
                    <a:p>
                      <a:pPr marL="0" marR="0" lvl="0" indent="0" algn="ctr" rtl="0" fontAlgn="ctr">
                        <a:lnSpc>
                          <a:spcPct val="100000"/>
                        </a:lnSpc>
                        <a:spcBef>
                          <a:spcPts val="0"/>
                        </a:spcBef>
                        <a:spcAft>
                          <a:spcPts val="0"/>
                        </a:spcAft>
                      </a:pPr>
                      <a:r>
                        <a:rPr lang="en-US" sz="1000" u="none" spc="0">
                          <a:solidFill>
                            <a:srgbClr val="000000">
                              <a:alpha val="100000"/>
                            </a:srgbClr>
                          </a:solidFill>
                          <a:latin typeface="Calibri"/>
                        </a:rPr>
                        <a:t>4.71%</a:t>
                      </a:r>
                    </a:p>
                  </a:txBody>
                  <a:tcPr marL="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bl>
          </a:graphicData>
        </a:graphic>
      </p:graphicFrame>
      <p:pic>
        <p:nvPicPr>
          <p:cNvPr id="3" name="Obraz 2"/>
          <p:cNvPicPr>
            <a:picLocks noChangeAspect="1"/>
          </p:cNvPicPr>
          <p:nvPr/>
        </p:nvPicPr>
        <p:blipFill>
          <a:blip r:embed="rId2"/>
          <a:stretch>
            <a:fillRect/>
          </a:stretch>
        </p:blipFill>
        <p:spPr>
          <a:xfrm>
            <a:off x="285750" y="3295650"/>
            <a:ext cx="8572500" cy="1885950"/>
          </a:xfrm>
          <a:prstGeom prst="rect">
            <a:avLst/>
          </a:prstGeom>
          <a:noFill/>
          <a:ln w="0" cap="flat" cmpd="sng" algn="ctr">
            <a:solidFill>
              <a:srgbClr val="000000">
                <a:alpha val="100000"/>
              </a:srgbClr>
            </a:solidFill>
            <a:prstDash val="solid"/>
            <a:round/>
            <a:headEnd type="none" w="med" len="med"/>
            <a:tailEnd type="none" w="med" len="med"/>
          </a:ln>
        </p:spPr>
      </p:pic>
      <p:sp>
        <p:nvSpPr>
          <p:cNvPr id="4" name="pole tekstowe 3"/>
          <p:cNvSpPr txBox="1"/>
          <p:nvPr/>
        </p:nvSpPr>
        <p:spPr>
          <a:xfrm>
            <a:off x="190500" y="714375"/>
            <a:ext cx="8763000" cy="47625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1500" b="1" u="none" spc="0">
                <a:solidFill>
                  <a:srgbClr val="000000">
                    <a:alpha val="100000"/>
                  </a:srgbClr>
                </a:solidFill>
                <a:latin typeface="Calibri"/>
              </a:rPr>
              <a:t>Sytuacja zawodowa</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714375"/>
          <a:ext cx="7334250" cy="2143125"/>
          <a:chOff x="190500" y="714375"/>
          <a:chExt cx="7334250" cy="2143125"/>
        </a:xfrm>
      </p:grpSpPr>
      <p:sp>
        <p:nvSpPr>
          <p:cNvPr id="4" name="pole tekstowe 3"/>
          <p:cNvSpPr txBox="1"/>
          <p:nvPr/>
        </p:nvSpPr>
        <p:spPr>
          <a:xfrm>
            <a:off x="190500" y="1190625"/>
            <a:ext cx="3810000" cy="95250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900" i="1" u="none" spc="0">
                <a:solidFill>
                  <a:srgbClr val="000000">
                    <a:alpha val="100000"/>
                  </a:srgbClr>
                </a:solidFill>
                <a:latin typeface="Calibri"/>
              </a:rPr>
              <a:t>Pytanie otwarte, odpowiedziano 191x, brak odpowiedzi 0x</a:t>
            </a:r>
          </a:p>
        </p:txBody>
      </p:sp>
      <p:sp>
        <p:nvSpPr>
          <p:cNvPr id="2" name="pole tekstowe 1"/>
          <p:cNvSpPr txBox="1"/>
          <p:nvPr/>
        </p:nvSpPr>
        <p:spPr>
          <a:xfrm>
            <a:off x="190500" y="714375"/>
            <a:ext cx="7143750" cy="762000"/>
          </a:xfrm>
          <a:prstGeom prst="rect">
            <a:avLst/>
          </a:prstGeom>
          <a:noFill/>
        </p:spPr>
        <p:txBody>
          <a:bodyPr lIns="91440" tIns="45720" rIns="91440" bIns="45720" rtlCol="0">
            <a:spAutoFit/>
          </a:bodyPr>
          <a:lstStyle/>
          <a:p>
            <a:pPr marL="0" marR="0" lvl="0" indent="0" algn="l" rtl="0" fontAlgn="base">
              <a:lnSpc>
                <a:spcPct val="100000"/>
              </a:lnSpc>
              <a:spcBef>
                <a:spcPts val="0"/>
              </a:spcBef>
              <a:spcAft>
                <a:spcPts val="0"/>
              </a:spcAft>
            </a:pPr>
            <a:r>
              <a:rPr lang="en-US" sz="1500" b="1" u="none" spc="0">
                <a:solidFill>
                  <a:srgbClr val="000000">
                    <a:alpha val="100000"/>
                  </a:srgbClr>
                </a:solidFill>
                <a:latin typeface="Calibri"/>
              </a:rPr>
              <a:t>Miejscowość/Sołectwo</a:t>
            </a:r>
          </a:p>
        </p:txBody>
      </p:sp>
      <p:graphicFrame>
        <p:nvGraphicFramePr>
          <p:cNvPr id="3" name="Tabela 2"/>
          <p:cNvGraphicFramePr>
            <a:graphicFrameLocks noGrp="1"/>
          </p:cNvGraphicFramePr>
          <p:nvPr/>
        </p:nvGraphicFramePr>
        <p:xfrm>
          <a:off x="285750" y="1428750"/>
          <a:ext cx="8572500" cy="32385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Bąków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Bąków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dirty="0" err="1">
                          <a:solidFill>
                            <a:srgbClr val="000000">
                              <a:alpha val="100000"/>
                            </a:srgbClr>
                          </a:solidFill>
                          <a:latin typeface="Calibri"/>
                        </a:rPr>
                        <a:t>Bukowina</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Bukowina Sycowaka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Bukowina Sycowska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Bukowina Sycowska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Bywam turystycznie w Międzybórzu</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dirty="0">
                          <a:solidFill>
                            <a:srgbClr val="000000">
                              <a:alpha val="100000"/>
                            </a:srgbClr>
                          </a:solidFill>
                          <a:latin typeface="Calibri"/>
                        </a:rPr>
                        <a:t>Do </a:t>
                      </a:r>
                      <a:r>
                        <a:rPr lang="en-US" sz="1000" u="none" spc="0" dirty="0" err="1">
                          <a:solidFill>
                            <a:srgbClr val="000000">
                              <a:alpha val="100000"/>
                            </a:srgbClr>
                          </a:solidFill>
                          <a:latin typeface="Calibri"/>
                        </a:rPr>
                        <a:t>przodu</a:t>
                      </a:r>
                      <a:r>
                        <a:rPr lang="en-US" sz="1000" u="none" spc="0" dirty="0">
                          <a:solidFill>
                            <a:srgbClr val="000000">
                              <a:alpha val="100000"/>
                            </a:srgbClr>
                          </a:solidFill>
                          <a:latin typeface="Calibri"/>
                        </a:rPr>
                        <a:t>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bl>
          </a:graphicData>
        </a:graphic>
      </p:graphicFrame>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5433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Dzieslawice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Dziesławice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Dziesławice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Dziesławice.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Gmina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Gmina Międzybórz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Hałdrychowice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Kamień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Kamień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Klonów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Klonów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Klonów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Kraszow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5433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Kraszów</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Kraszów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Królewska Wola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 city</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Miasto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Miedzyborz</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Miedzyborz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Miedzyborz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Miedzybórz</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Międzyborz</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Międzybórz</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Międzybórz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Międzybórz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34671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Międzybórz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Międzybórz, powiat Oleśnica.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Niwki</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2"/>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Niwki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3"/>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Niwki Kraszowskie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4"/>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Niwki Książęce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5"/>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Niwki Książęce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6"/>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Ose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7"/>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OSE</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08"/>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Oska Piła</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9"/>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Oska Piła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0"/>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sołectwo</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11"/>
                  </a:ext>
                </a:extLst>
              </a:tr>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Sołectwo Bukowina Sycowska </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E8ECED">
                        <a:alpha val="100000"/>
                      </a:srgbClr>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285750" y="1143000"/>
          <a:ext cx="285750" cy="1143000"/>
          <a:chOff x="285750" y="1143000"/>
          <a:chExt cx="285750" cy="1143000"/>
        </a:xfrm>
      </p:grpSpPr>
      <p:graphicFrame>
        <p:nvGraphicFramePr>
          <p:cNvPr id="2" name="Tabela 1"/>
          <p:cNvGraphicFramePr>
            <a:graphicFrameLocks noGrp="1"/>
          </p:cNvGraphicFramePr>
          <p:nvPr/>
        </p:nvGraphicFramePr>
        <p:xfrm>
          <a:off x="285750" y="1143000"/>
          <a:ext cx="8572500" cy="266700"/>
        </p:xfrm>
        <a:graphic>
          <a:graphicData uri="http://schemas.openxmlformats.org/drawingml/2006/table">
            <a:tbl>
              <a:tblPr firstRow="1" bandRow="1"/>
              <a:tblGrid>
                <a:gridCol w="8572500">
                  <a:extLst>
                    <a:ext uri="{9D8B030D-6E8A-4147-A177-3AD203B41FA5}">
                      <a16:colId xmlns:a16="http://schemas.microsoft.com/office/drawing/2014/main" val="20000"/>
                    </a:ext>
                  </a:extLst>
                </a:gridCol>
              </a:tblGrid>
              <a:tr h="266700">
                <a:tc>
                  <a:txBody>
                    <a:bodyPr/>
                    <a:lstStyle/>
                    <a:p>
                      <a:pPr marL="95250" marR="0" lvl="0" indent="0" algn="l" rtl="0" fontAlgn="ctr">
                        <a:lnSpc>
                          <a:spcPct val="100000"/>
                        </a:lnSpc>
                        <a:spcBef>
                          <a:spcPts val="0"/>
                        </a:spcBef>
                        <a:spcAft>
                          <a:spcPts val="0"/>
                        </a:spcAft>
                      </a:pPr>
                      <a:r>
                        <a:rPr lang="en-US" sz="1000" u="none" spc="0">
                          <a:solidFill>
                            <a:srgbClr val="000000">
                              <a:alpha val="100000"/>
                            </a:srgbClr>
                          </a:solidFill>
                          <a:latin typeface="Calibri"/>
                        </a:rPr>
                        <a:t>Tak</a:t>
                      </a:r>
                    </a:p>
                  </a:txBody>
                  <a:tcPr marL="95250" marR="0" marT="0" marB="0" anchor="ctr">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5F5F5">
                        <a:alpha val="100000"/>
                      </a:srgbClr>
                    </a:solidFill>
                  </a:tcPr>
                </a:tc>
                <a:extLst>
                  <a:ext uri="{0D108BD9-81ED-4DB2-BD59-A6C34878D82A}">
                    <a16:rowId xmlns:a16="http://schemas.microsoft.com/office/drawing/2014/main" val="10000"/>
                  </a:ext>
                </a:extLst>
              </a:tr>
            </a:tbl>
          </a:graphicData>
        </a:graphic>
      </p:graphicFrame>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TotalTime>
  <Words>20470</Words>
  <Application>Microsoft Office PowerPoint</Application>
  <PresentationFormat>Pokaz na ekranie (16:9)</PresentationFormat>
  <Paragraphs>1811</Paragraphs>
  <Slides>136</Slides>
  <Notes>0</Notes>
  <HiddenSlides>0</HiddenSlides>
  <MMClips>0</MMClips>
  <ScaleCrop>false</ScaleCrop>
  <HeadingPairs>
    <vt:vector size="6" baseType="variant">
      <vt:variant>
        <vt:lpstr>Używane czcionki</vt:lpstr>
      </vt:variant>
      <vt:variant>
        <vt:i4>1</vt:i4>
      </vt:variant>
      <vt:variant>
        <vt:lpstr>Motyw</vt:lpstr>
      </vt:variant>
      <vt:variant>
        <vt:i4>1</vt:i4>
      </vt:variant>
      <vt:variant>
        <vt:lpstr>Tytuły slajdów</vt:lpstr>
      </vt:variant>
      <vt:variant>
        <vt:i4>136</vt:i4>
      </vt:variant>
    </vt:vector>
  </HeadingPairs>
  <TitlesOfParts>
    <vt:vector size="138" baseType="lpstr">
      <vt:lpstr>Calibri</vt:lpstr>
      <vt:lpstr>Theme80</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Untitled Presentation</dc:title>
  <dc:subject>Strategia Rozwoju Gminy Międzybórz</dc:subject>
  <dc:creator>oem</dc:creator>
  <cp:keywords/>
  <dc:description/>
  <cp:lastModifiedBy>Sekretarz</cp:lastModifiedBy>
  <cp:revision>13</cp:revision>
  <dcterms:created xsi:type="dcterms:W3CDTF">2024-12-04T08:40:13Z</dcterms:created>
  <dcterms:modified xsi:type="dcterms:W3CDTF">2024-12-23T09:18:56Z</dcterms:modified>
  <cp:category/>
</cp:coreProperties>
</file>